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85" r:id="rId5"/>
  </p:sldMasterIdLst>
  <p:notesMasterIdLst>
    <p:notesMasterId r:id="rId62"/>
  </p:notesMasterIdLst>
  <p:sldIdLst>
    <p:sldId id="278" r:id="rId6"/>
    <p:sldId id="6319" r:id="rId7"/>
    <p:sldId id="279" r:id="rId8"/>
    <p:sldId id="282" r:id="rId9"/>
    <p:sldId id="281" r:id="rId10"/>
    <p:sldId id="399" r:id="rId11"/>
    <p:sldId id="302" r:id="rId12"/>
    <p:sldId id="6330" r:id="rId13"/>
    <p:sldId id="401" r:id="rId14"/>
    <p:sldId id="365" r:id="rId15"/>
    <p:sldId id="258" r:id="rId16"/>
    <p:sldId id="259" r:id="rId17"/>
    <p:sldId id="6306" r:id="rId18"/>
    <p:sldId id="296" r:id="rId19"/>
    <p:sldId id="264" r:id="rId20"/>
    <p:sldId id="6300" r:id="rId21"/>
    <p:sldId id="6305" r:id="rId22"/>
    <p:sldId id="297" r:id="rId23"/>
    <p:sldId id="298" r:id="rId24"/>
    <p:sldId id="6307" r:id="rId25"/>
    <p:sldId id="6309" r:id="rId26"/>
    <p:sldId id="6318" r:id="rId27"/>
    <p:sldId id="6316" r:id="rId28"/>
    <p:sldId id="6310" r:id="rId29"/>
    <p:sldId id="6311" r:id="rId30"/>
    <p:sldId id="6312" r:id="rId31"/>
    <p:sldId id="6313" r:id="rId32"/>
    <p:sldId id="6314" r:id="rId33"/>
    <p:sldId id="6317" r:id="rId34"/>
    <p:sldId id="327" r:id="rId35"/>
    <p:sldId id="306" r:id="rId36"/>
    <p:sldId id="307" r:id="rId37"/>
    <p:sldId id="308" r:id="rId38"/>
    <p:sldId id="309" r:id="rId39"/>
    <p:sldId id="310" r:id="rId40"/>
    <p:sldId id="311" r:id="rId41"/>
    <p:sldId id="312" r:id="rId42"/>
    <p:sldId id="314" r:id="rId43"/>
    <p:sldId id="315" r:id="rId44"/>
    <p:sldId id="317" r:id="rId45"/>
    <p:sldId id="318" r:id="rId46"/>
    <p:sldId id="319" r:id="rId47"/>
    <p:sldId id="321" r:id="rId48"/>
    <p:sldId id="322" r:id="rId49"/>
    <p:sldId id="325" r:id="rId50"/>
    <p:sldId id="260" r:id="rId51"/>
    <p:sldId id="291" r:id="rId52"/>
    <p:sldId id="292" r:id="rId53"/>
    <p:sldId id="293" r:id="rId54"/>
    <p:sldId id="6320" r:id="rId55"/>
    <p:sldId id="6324" r:id="rId56"/>
    <p:sldId id="6329" r:id="rId57"/>
    <p:sldId id="6328" r:id="rId58"/>
    <p:sldId id="6327" r:id="rId59"/>
    <p:sldId id="6326" r:id="rId60"/>
    <p:sldId id="256" r:id="rId6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5CDCE"/>
    <a:srgbClr val="FDFBF6"/>
    <a:srgbClr val="AAC4E9"/>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64" d="100"/>
          <a:sy n="64" d="100"/>
        </p:scale>
        <p:origin x="680" y="5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11F8F-C92D-4F65-BFF5-AE639B6FDF8C}" type="doc">
      <dgm:prSet loTypeId="urn:microsoft.com/office/officeart/2005/8/layout/arrow2" loCatId="process" qsTypeId="urn:microsoft.com/office/officeart/2005/8/quickstyle/simple1" qsCatId="simple" csTypeId="urn:microsoft.com/office/officeart/2005/8/colors/colorful1" csCatId="colorful" phldr="1"/>
      <dgm:spPr/>
    </dgm:pt>
    <dgm:pt modelId="{56D21F24-79CD-4A99-BACF-C19E930E0058}">
      <dgm:prSet phldrT="[Text]" custT="1"/>
      <dgm:spPr/>
      <dgm:t>
        <a:bodyPr/>
        <a:lstStyle/>
        <a:p>
          <a:r>
            <a:rPr lang="id-ID" sz="1400" dirty="0"/>
            <a:t>Identifikasi Sasaran kinerja (outcome) yang akan diwujudkan</a:t>
          </a:r>
          <a:r>
            <a:rPr lang="en-US" sz="1400" dirty="0"/>
            <a:t> (</a:t>
          </a:r>
          <a:r>
            <a:rPr lang="en-US" sz="1400" dirty="0" err="1"/>
            <a:t>pendek-menengah-penjang</a:t>
          </a:r>
          <a:r>
            <a:rPr lang="en-US" sz="1400" dirty="0"/>
            <a:t>)</a:t>
          </a:r>
          <a:endParaRPr lang="id-ID" sz="1400" dirty="0"/>
        </a:p>
      </dgm:t>
    </dgm:pt>
    <dgm:pt modelId="{6080F6EA-3492-4715-A6AD-07DEFAFF0FBD}" type="parTrans" cxnId="{ED55820F-246E-4901-B476-D79D241BE8A2}">
      <dgm:prSet/>
      <dgm:spPr/>
      <dgm:t>
        <a:bodyPr/>
        <a:lstStyle/>
        <a:p>
          <a:endParaRPr lang="id-ID"/>
        </a:p>
      </dgm:t>
    </dgm:pt>
    <dgm:pt modelId="{5BB3D533-9037-4F07-88E7-5EB64FBB1B8F}" type="sibTrans" cxnId="{ED55820F-246E-4901-B476-D79D241BE8A2}">
      <dgm:prSet/>
      <dgm:spPr/>
      <dgm:t>
        <a:bodyPr/>
        <a:lstStyle/>
        <a:p>
          <a:endParaRPr lang="id-ID"/>
        </a:p>
      </dgm:t>
    </dgm:pt>
    <dgm:pt modelId="{1739CD7A-65F5-42E8-9372-4A4EF0FDF285}">
      <dgm:prSet phldrT="[Text]" custT="1"/>
      <dgm:spPr/>
      <dgm:t>
        <a:bodyPr/>
        <a:lstStyle/>
        <a:p>
          <a:r>
            <a:rPr lang="id-ID" sz="1400" dirty="0"/>
            <a:t>Merumuskan ouput yang relevan </a:t>
          </a:r>
          <a:r>
            <a:rPr lang="en-US" sz="1400" dirty="0" err="1"/>
            <a:t>dengan</a:t>
          </a:r>
          <a:r>
            <a:rPr lang="en-US" sz="1400" dirty="0"/>
            <a:t> </a:t>
          </a:r>
          <a:r>
            <a:rPr lang="en-US" sz="1400" dirty="0" err="1"/>
            <a:t>kebutuhan</a:t>
          </a:r>
          <a:r>
            <a:rPr lang="en-US" sz="1400" dirty="0"/>
            <a:t> consumer &amp; </a:t>
          </a:r>
          <a:r>
            <a:rPr lang="en-US" sz="1400" dirty="0" err="1"/>
            <a:t>mendukung</a:t>
          </a:r>
          <a:r>
            <a:rPr lang="en-US" sz="1400" dirty="0"/>
            <a:t> </a:t>
          </a:r>
          <a:r>
            <a:rPr lang="id-ID" sz="1400" dirty="0"/>
            <a:t>outcome yang ditetapkan</a:t>
          </a:r>
        </a:p>
      </dgm:t>
    </dgm:pt>
    <dgm:pt modelId="{ED14DD62-7046-42D6-AC9B-8C73221EF719}" type="parTrans" cxnId="{151C349E-8765-42C2-9869-EFC981B1989D}">
      <dgm:prSet/>
      <dgm:spPr/>
      <dgm:t>
        <a:bodyPr/>
        <a:lstStyle/>
        <a:p>
          <a:endParaRPr lang="id-ID"/>
        </a:p>
      </dgm:t>
    </dgm:pt>
    <dgm:pt modelId="{2FEC9EA0-4C02-476C-9ECE-5F6F63DC998C}" type="sibTrans" cxnId="{151C349E-8765-42C2-9869-EFC981B1989D}">
      <dgm:prSet/>
      <dgm:spPr/>
      <dgm:t>
        <a:bodyPr/>
        <a:lstStyle/>
        <a:p>
          <a:endParaRPr lang="id-ID"/>
        </a:p>
      </dgm:t>
    </dgm:pt>
    <dgm:pt modelId="{68281172-7D2E-40CA-84DB-0352F9DA91E0}">
      <dgm:prSet phldrT="[Text]" custT="1"/>
      <dgm:spPr/>
      <dgm:t>
        <a:bodyPr/>
        <a:lstStyle/>
        <a:p>
          <a:r>
            <a:rPr lang="en-US" sz="1400" dirty="0"/>
            <a:t>I</a:t>
          </a:r>
          <a:r>
            <a:rPr lang="id-ID" sz="1400" dirty="0"/>
            <a:t>dentifikasi aktifitas/proses</a:t>
          </a:r>
          <a:r>
            <a:rPr lang="en-US" sz="1400" dirty="0"/>
            <a:t> /</a:t>
          </a:r>
          <a:r>
            <a:rPr lang="en-US" sz="1400" dirty="0" err="1"/>
            <a:t>komponen</a:t>
          </a:r>
          <a:r>
            <a:rPr lang="id-ID" sz="1400" dirty="0"/>
            <a:t> apa saja yang harus dilakukan agar output </a:t>
          </a:r>
          <a:r>
            <a:rPr lang="en-US" sz="1400" dirty="0" err="1"/>
            <a:t>dihasilkan</a:t>
          </a:r>
          <a:endParaRPr lang="id-ID" sz="1400" dirty="0"/>
        </a:p>
      </dgm:t>
    </dgm:pt>
    <dgm:pt modelId="{6133B235-B89B-4B27-A1CD-22C34F7B5C6F}" type="parTrans" cxnId="{39E55200-126B-4A4F-90AB-B3E82A95D8D2}">
      <dgm:prSet/>
      <dgm:spPr/>
      <dgm:t>
        <a:bodyPr/>
        <a:lstStyle/>
        <a:p>
          <a:endParaRPr lang="id-ID"/>
        </a:p>
      </dgm:t>
    </dgm:pt>
    <dgm:pt modelId="{0D3B4DBB-C422-4C85-87AD-1712A357D70A}" type="sibTrans" cxnId="{39E55200-126B-4A4F-90AB-B3E82A95D8D2}">
      <dgm:prSet/>
      <dgm:spPr/>
      <dgm:t>
        <a:bodyPr/>
        <a:lstStyle/>
        <a:p>
          <a:endParaRPr lang="id-ID"/>
        </a:p>
      </dgm:t>
    </dgm:pt>
    <dgm:pt modelId="{37D306B2-9BD9-48EF-96C0-DF527D15AD3F}">
      <dgm:prSet phldrT="[Text]" custT="1"/>
      <dgm:spPr/>
      <dgm:t>
        <a:bodyPr/>
        <a:lstStyle/>
        <a:p>
          <a:r>
            <a:rPr lang="en-US" sz="1400" dirty="0"/>
            <a:t>I</a:t>
          </a:r>
          <a:r>
            <a:rPr lang="id-ID" sz="1400" dirty="0"/>
            <a:t>dentifikasi kebutuhan input pada setiap </a:t>
          </a:r>
          <a:r>
            <a:rPr lang="en-US" sz="1400" dirty="0" err="1"/>
            <a:t>aktivitas</a:t>
          </a:r>
          <a:r>
            <a:rPr lang="en-US" sz="1400" dirty="0"/>
            <a:t>/</a:t>
          </a:r>
          <a:r>
            <a:rPr lang="id-ID" sz="1400" dirty="0"/>
            <a:t>proses</a:t>
          </a:r>
          <a:r>
            <a:rPr lang="en-US" sz="1400" dirty="0"/>
            <a:t> /</a:t>
          </a:r>
          <a:r>
            <a:rPr lang="en-US" sz="1400" dirty="0" err="1"/>
            <a:t>komponen</a:t>
          </a:r>
          <a:r>
            <a:rPr lang="id-ID" sz="1400" dirty="0"/>
            <a:t>. </a:t>
          </a:r>
          <a:endParaRPr lang="en-US" sz="1400" dirty="0"/>
        </a:p>
        <a:p>
          <a:r>
            <a:rPr lang="en-US" sz="1400" dirty="0"/>
            <a:t>I</a:t>
          </a:r>
          <a:r>
            <a:rPr lang="id-ID" sz="1400" dirty="0"/>
            <a:t>nput</a:t>
          </a:r>
          <a:r>
            <a:rPr lang="en-US" sz="1400" dirty="0"/>
            <a:t>: 5M (Man, Money, Material, Machine, Method)</a:t>
          </a:r>
          <a:endParaRPr lang="id-ID" sz="1400" dirty="0"/>
        </a:p>
      </dgm:t>
    </dgm:pt>
    <dgm:pt modelId="{1A79FE7F-3C6E-430A-8C82-9575ED7E201A}" type="parTrans" cxnId="{BBE2FABA-2FA4-4195-AC02-300F91C45A55}">
      <dgm:prSet/>
      <dgm:spPr/>
      <dgm:t>
        <a:bodyPr/>
        <a:lstStyle/>
        <a:p>
          <a:endParaRPr lang="id-ID"/>
        </a:p>
      </dgm:t>
    </dgm:pt>
    <dgm:pt modelId="{E41D9151-C3CD-4F00-B0F9-42DF7050D232}" type="sibTrans" cxnId="{BBE2FABA-2FA4-4195-AC02-300F91C45A55}">
      <dgm:prSet/>
      <dgm:spPr/>
      <dgm:t>
        <a:bodyPr/>
        <a:lstStyle/>
        <a:p>
          <a:endParaRPr lang="id-ID"/>
        </a:p>
      </dgm:t>
    </dgm:pt>
    <dgm:pt modelId="{46422C4F-DB33-44B7-8588-7DDBEF4C0D32}" type="pres">
      <dgm:prSet presAssocID="{70211F8F-C92D-4F65-BFF5-AE639B6FDF8C}" presName="arrowDiagram" presStyleCnt="0">
        <dgm:presLayoutVars>
          <dgm:chMax val="5"/>
          <dgm:dir/>
          <dgm:resizeHandles val="exact"/>
        </dgm:presLayoutVars>
      </dgm:prSet>
      <dgm:spPr/>
    </dgm:pt>
    <dgm:pt modelId="{5F10FDB2-A916-4B6E-8EF6-4D2532EBC748}" type="pres">
      <dgm:prSet presAssocID="{70211F8F-C92D-4F65-BFF5-AE639B6FDF8C}" presName="arrow" presStyleLbl="bgShp" presStyleIdx="0" presStyleCnt="1" custScaleX="121369"/>
      <dgm:spPr/>
    </dgm:pt>
    <dgm:pt modelId="{419A370C-F4F3-4969-9D3A-F4881D7D91A6}" type="pres">
      <dgm:prSet presAssocID="{70211F8F-C92D-4F65-BFF5-AE639B6FDF8C}" presName="arrowDiagram4" presStyleCnt="0"/>
      <dgm:spPr/>
    </dgm:pt>
    <dgm:pt modelId="{3F7D81D2-35C6-429F-8078-9991E4248AC4}" type="pres">
      <dgm:prSet presAssocID="{56D21F24-79CD-4A99-BACF-C19E930E0058}" presName="bullet4a" presStyleLbl="node1" presStyleIdx="0" presStyleCnt="4"/>
      <dgm:spPr>
        <a:solidFill>
          <a:srgbClr val="FF0000"/>
        </a:solidFill>
      </dgm:spPr>
    </dgm:pt>
    <dgm:pt modelId="{2DA2D850-9A4C-4A11-BAFB-655038123457}" type="pres">
      <dgm:prSet presAssocID="{56D21F24-79CD-4A99-BACF-C19E930E0058}" presName="textBox4a" presStyleLbl="revTx" presStyleIdx="0" presStyleCnt="4">
        <dgm:presLayoutVars>
          <dgm:bulletEnabled val="1"/>
        </dgm:presLayoutVars>
      </dgm:prSet>
      <dgm:spPr/>
    </dgm:pt>
    <dgm:pt modelId="{89050893-CEE1-4FC8-BFBB-8C72F064680C}" type="pres">
      <dgm:prSet presAssocID="{1739CD7A-65F5-42E8-9372-4A4EF0FDF285}" presName="bullet4b" presStyleLbl="node1" presStyleIdx="1" presStyleCnt="4"/>
      <dgm:spPr>
        <a:solidFill>
          <a:srgbClr val="0070C0"/>
        </a:solidFill>
      </dgm:spPr>
    </dgm:pt>
    <dgm:pt modelId="{082F63CD-7669-45A1-ADC5-5BE07B4EE302}" type="pres">
      <dgm:prSet presAssocID="{1739CD7A-65F5-42E8-9372-4A4EF0FDF285}" presName="textBox4b" presStyleLbl="revTx" presStyleIdx="1" presStyleCnt="4">
        <dgm:presLayoutVars>
          <dgm:bulletEnabled val="1"/>
        </dgm:presLayoutVars>
      </dgm:prSet>
      <dgm:spPr/>
    </dgm:pt>
    <dgm:pt modelId="{DD27BEBB-8DA5-4A8F-90DF-6155894ED99D}" type="pres">
      <dgm:prSet presAssocID="{68281172-7D2E-40CA-84DB-0352F9DA91E0}" presName="bullet4c" presStyleLbl="node1" presStyleIdx="2" presStyleCnt="4"/>
      <dgm:spPr>
        <a:solidFill>
          <a:schemeClr val="bg2">
            <a:lumMod val="50000"/>
          </a:schemeClr>
        </a:solidFill>
      </dgm:spPr>
    </dgm:pt>
    <dgm:pt modelId="{9E2446C3-42DF-4897-8FF2-A3DBCEE97A0E}" type="pres">
      <dgm:prSet presAssocID="{68281172-7D2E-40CA-84DB-0352F9DA91E0}" presName="textBox4c" presStyleLbl="revTx" presStyleIdx="2" presStyleCnt="4">
        <dgm:presLayoutVars>
          <dgm:bulletEnabled val="1"/>
        </dgm:presLayoutVars>
      </dgm:prSet>
      <dgm:spPr/>
    </dgm:pt>
    <dgm:pt modelId="{5DD63272-73D2-4B83-99F1-A5DFB627B74E}" type="pres">
      <dgm:prSet presAssocID="{37D306B2-9BD9-48EF-96C0-DF527D15AD3F}" presName="bullet4d" presStyleLbl="node1" presStyleIdx="3" presStyleCnt="4"/>
      <dgm:spPr>
        <a:solidFill>
          <a:schemeClr val="accent4">
            <a:lumMod val="75000"/>
          </a:schemeClr>
        </a:solidFill>
      </dgm:spPr>
    </dgm:pt>
    <dgm:pt modelId="{D7236593-2E66-4C06-8784-BDDC9B27EDE2}" type="pres">
      <dgm:prSet presAssocID="{37D306B2-9BD9-48EF-96C0-DF527D15AD3F}" presName="textBox4d" presStyleLbl="revTx" presStyleIdx="3" presStyleCnt="4" custScaleX="128985" custLinFactNeighborX="16336" custLinFactNeighborY="1528">
        <dgm:presLayoutVars>
          <dgm:bulletEnabled val="1"/>
        </dgm:presLayoutVars>
      </dgm:prSet>
      <dgm:spPr/>
    </dgm:pt>
  </dgm:ptLst>
  <dgm:cxnLst>
    <dgm:cxn modelId="{39E55200-126B-4A4F-90AB-B3E82A95D8D2}" srcId="{70211F8F-C92D-4F65-BFF5-AE639B6FDF8C}" destId="{68281172-7D2E-40CA-84DB-0352F9DA91E0}" srcOrd="2" destOrd="0" parTransId="{6133B235-B89B-4B27-A1CD-22C34F7B5C6F}" sibTransId="{0D3B4DBB-C422-4C85-87AD-1712A357D70A}"/>
    <dgm:cxn modelId="{ED55820F-246E-4901-B476-D79D241BE8A2}" srcId="{70211F8F-C92D-4F65-BFF5-AE639B6FDF8C}" destId="{56D21F24-79CD-4A99-BACF-C19E930E0058}" srcOrd="0" destOrd="0" parTransId="{6080F6EA-3492-4715-A6AD-07DEFAFF0FBD}" sibTransId="{5BB3D533-9037-4F07-88E7-5EB64FBB1B8F}"/>
    <dgm:cxn modelId="{9EFC5938-F42E-4786-B5A1-52DE297B223D}" type="presOf" srcId="{1739CD7A-65F5-42E8-9372-4A4EF0FDF285}" destId="{082F63CD-7669-45A1-ADC5-5BE07B4EE302}" srcOrd="0" destOrd="0" presId="urn:microsoft.com/office/officeart/2005/8/layout/arrow2"/>
    <dgm:cxn modelId="{17F7793A-49CA-4D16-B674-239DE07F9A3E}" type="presOf" srcId="{70211F8F-C92D-4F65-BFF5-AE639B6FDF8C}" destId="{46422C4F-DB33-44B7-8588-7DDBEF4C0D32}" srcOrd="0" destOrd="0" presId="urn:microsoft.com/office/officeart/2005/8/layout/arrow2"/>
    <dgm:cxn modelId="{D17C2C84-11DF-485F-ACCD-0F4D148FD8E3}" type="presOf" srcId="{37D306B2-9BD9-48EF-96C0-DF527D15AD3F}" destId="{D7236593-2E66-4C06-8784-BDDC9B27EDE2}" srcOrd="0" destOrd="0" presId="urn:microsoft.com/office/officeart/2005/8/layout/arrow2"/>
    <dgm:cxn modelId="{151C349E-8765-42C2-9869-EFC981B1989D}" srcId="{70211F8F-C92D-4F65-BFF5-AE639B6FDF8C}" destId="{1739CD7A-65F5-42E8-9372-4A4EF0FDF285}" srcOrd="1" destOrd="0" parTransId="{ED14DD62-7046-42D6-AC9B-8C73221EF719}" sibTransId="{2FEC9EA0-4C02-476C-9ECE-5F6F63DC998C}"/>
    <dgm:cxn modelId="{0837B8A5-41A4-4B62-905D-EAD43BF9100E}" type="presOf" srcId="{56D21F24-79CD-4A99-BACF-C19E930E0058}" destId="{2DA2D850-9A4C-4A11-BAFB-655038123457}" srcOrd="0" destOrd="0" presId="urn:microsoft.com/office/officeart/2005/8/layout/arrow2"/>
    <dgm:cxn modelId="{BBE2FABA-2FA4-4195-AC02-300F91C45A55}" srcId="{70211F8F-C92D-4F65-BFF5-AE639B6FDF8C}" destId="{37D306B2-9BD9-48EF-96C0-DF527D15AD3F}" srcOrd="3" destOrd="0" parTransId="{1A79FE7F-3C6E-430A-8C82-9575ED7E201A}" sibTransId="{E41D9151-C3CD-4F00-B0F9-42DF7050D232}"/>
    <dgm:cxn modelId="{3A01C2E8-7129-4E07-9B23-EB4354B69A65}" type="presOf" srcId="{68281172-7D2E-40CA-84DB-0352F9DA91E0}" destId="{9E2446C3-42DF-4897-8FF2-A3DBCEE97A0E}" srcOrd="0" destOrd="0" presId="urn:microsoft.com/office/officeart/2005/8/layout/arrow2"/>
    <dgm:cxn modelId="{015B6980-D8AC-4D6B-8B06-DB8387715298}" type="presParOf" srcId="{46422C4F-DB33-44B7-8588-7DDBEF4C0D32}" destId="{5F10FDB2-A916-4B6E-8EF6-4D2532EBC748}" srcOrd="0" destOrd="0" presId="urn:microsoft.com/office/officeart/2005/8/layout/arrow2"/>
    <dgm:cxn modelId="{0E9B26FE-1828-4380-8A90-C0AE1C9968FF}" type="presParOf" srcId="{46422C4F-DB33-44B7-8588-7DDBEF4C0D32}" destId="{419A370C-F4F3-4969-9D3A-F4881D7D91A6}" srcOrd="1" destOrd="0" presId="urn:microsoft.com/office/officeart/2005/8/layout/arrow2"/>
    <dgm:cxn modelId="{CA388D1D-3FAB-44AE-A539-AF3A0CC7C207}" type="presParOf" srcId="{419A370C-F4F3-4969-9D3A-F4881D7D91A6}" destId="{3F7D81D2-35C6-429F-8078-9991E4248AC4}" srcOrd="0" destOrd="0" presId="urn:microsoft.com/office/officeart/2005/8/layout/arrow2"/>
    <dgm:cxn modelId="{F0DAB2EA-C551-43C3-A00C-D00581308E3E}" type="presParOf" srcId="{419A370C-F4F3-4969-9D3A-F4881D7D91A6}" destId="{2DA2D850-9A4C-4A11-BAFB-655038123457}" srcOrd="1" destOrd="0" presId="urn:microsoft.com/office/officeart/2005/8/layout/arrow2"/>
    <dgm:cxn modelId="{12D169CC-DE5C-4409-9F4F-CF5C589EAA29}" type="presParOf" srcId="{419A370C-F4F3-4969-9D3A-F4881D7D91A6}" destId="{89050893-CEE1-4FC8-BFBB-8C72F064680C}" srcOrd="2" destOrd="0" presId="urn:microsoft.com/office/officeart/2005/8/layout/arrow2"/>
    <dgm:cxn modelId="{B1D2C57F-75A5-4118-B930-510ED47724F7}" type="presParOf" srcId="{419A370C-F4F3-4969-9D3A-F4881D7D91A6}" destId="{082F63CD-7669-45A1-ADC5-5BE07B4EE302}" srcOrd="3" destOrd="0" presId="urn:microsoft.com/office/officeart/2005/8/layout/arrow2"/>
    <dgm:cxn modelId="{F8D7E177-8A03-4781-B98D-7DC44C88444F}" type="presParOf" srcId="{419A370C-F4F3-4969-9D3A-F4881D7D91A6}" destId="{DD27BEBB-8DA5-4A8F-90DF-6155894ED99D}" srcOrd="4" destOrd="0" presId="urn:microsoft.com/office/officeart/2005/8/layout/arrow2"/>
    <dgm:cxn modelId="{0021E012-BCBF-4B79-AA0A-12BFAC85DC08}" type="presParOf" srcId="{419A370C-F4F3-4969-9D3A-F4881D7D91A6}" destId="{9E2446C3-42DF-4897-8FF2-A3DBCEE97A0E}" srcOrd="5" destOrd="0" presId="urn:microsoft.com/office/officeart/2005/8/layout/arrow2"/>
    <dgm:cxn modelId="{9AAAA72F-1BB1-46F7-8D2C-E7CB46FC48D2}" type="presParOf" srcId="{419A370C-F4F3-4969-9D3A-F4881D7D91A6}" destId="{5DD63272-73D2-4B83-99F1-A5DFB627B74E}" srcOrd="6" destOrd="0" presId="urn:microsoft.com/office/officeart/2005/8/layout/arrow2"/>
    <dgm:cxn modelId="{C8F2AE25-7CD8-4DC0-A3AD-46F7977519D5}" type="presParOf" srcId="{419A370C-F4F3-4969-9D3A-F4881D7D91A6}" destId="{D7236593-2E66-4C06-8784-BDDC9B27EDE2}"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D6E20-7E62-4113-82F1-233529CA763B}" type="doc">
      <dgm:prSet loTypeId="urn:microsoft.com/office/officeart/2005/8/layout/hierarchy5" loCatId="hierarchy" qsTypeId="urn:microsoft.com/office/officeart/2005/8/quickstyle/simple1" qsCatId="simple" csTypeId="urn:microsoft.com/office/officeart/2005/8/colors/colorful1#5" csCatId="colorful" phldr="1"/>
      <dgm:spPr/>
      <dgm:t>
        <a:bodyPr/>
        <a:lstStyle/>
        <a:p>
          <a:endParaRPr lang="en-US"/>
        </a:p>
      </dgm:t>
    </dgm:pt>
    <dgm:pt modelId="{D28AEBD9-074B-47C3-B4C7-42515CCBD2FE}">
      <dgm:prSet phldrT="[Text]" custT="1"/>
      <dgm:spPr>
        <a:solidFill>
          <a:srgbClr val="002060"/>
        </a:solidFill>
      </dgm:spPr>
      <dgm:t>
        <a:bodyPr/>
        <a:lstStyle/>
        <a:p>
          <a:r>
            <a:rPr lang="en-US" sz="2400" dirty="0"/>
            <a:t>Output (KRO-RO)</a:t>
          </a:r>
        </a:p>
      </dgm:t>
    </dgm:pt>
    <dgm:pt modelId="{EDC19605-8226-4AE4-84B9-89B3895B31C2}" type="parTrans" cxnId="{C7954D5E-5A34-4A42-9191-570F3FCF2E9F}">
      <dgm:prSet/>
      <dgm:spPr/>
      <dgm:t>
        <a:bodyPr/>
        <a:lstStyle/>
        <a:p>
          <a:endParaRPr lang="en-US"/>
        </a:p>
      </dgm:t>
    </dgm:pt>
    <dgm:pt modelId="{C756AEFF-430A-4E27-AC82-D91D1F44A161}" type="sibTrans" cxnId="{C7954D5E-5A34-4A42-9191-570F3FCF2E9F}">
      <dgm:prSet/>
      <dgm:spPr/>
      <dgm:t>
        <a:bodyPr/>
        <a:lstStyle/>
        <a:p>
          <a:endParaRPr lang="en-US"/>
        </a:p>
      </dgm:t>
    </dgm:pt>
    <dgm:pt modelId="{F3E5492F-55EE-413B-9F4A-73A2AEA375D6}">
      <dgm:prSet phldrT="[Text]" custT="1"/>
      <dgm:spPr>
        <a:solidFill>
          <a:srgbClr val="C00000"/>
        </a:solidFill>
      </dgm:spPr>
      <dgm:t>
        <a:bodyPr/>
        <a:lstStyle/>
        <a:p>
          <a:r>
            <a:rPr lang="en-US" sz="2400" dirty="0" err="1"/>
            <a:t>Barang</a:t>
          </a:r>
          <a:endParaRPr lang="en-US" sz="2400" dirty="0"/>
        </a:p>
      </dgm:t>
    </dgm:pt>
    <dgm:pt modelId="{10046E20-AE12-4734-863B-0F8610ACFAA2}" type="parTrans" cxnId="{ED1100E6-9579-45E3-AE21-F4A10C4D2D4C}">
      <dgm:prSet/>
      <dgm:spPr>
        <a:ln w="28575"/>
      </dgm:spPr>
      <dgm:t>
        <a:bodyPr/>
        <a:lstStyle/>
        <a:p>
          <a:endParaRPr lang="en-US"/>
        </a:p>
      </dgm:t>
    </dgm:pt>
    <dgm:pt modelId="{E9B736F2-7ACE-43B6-BF26-317E258C2FED}" type="sibTrans" cxnId="{ED1100E6-9579-45E3-AE21-F4A10C4D2D4C}">
      <dgm:prSet/>
      <dgm:spPr/>
      <dgm:t>
        <a:bodyPr/>
        <a:lstStyle/>
        <a:p>
          <a:endParaRPr lang="en-US"/>
        </a:p>
      </dgm:t>
    </dgm:pt>
    <dgm:pt modelId="{7E2E34CE-41D4-4B18-9E12-946072F71E5C}">
      <dgm:prSet phldrT="[Text]" custT="1"/>
      <dgm:spPr>
        <a:solidFill>
          <a:schemeClr val="accent3">
            <a:lumMod val="50000"/>
          </a:schemeClr>
        </a:solidFill>
      </dgm:spPr>
      <dgm:t>
        <a:bodyPr/>
        <a:lstStyle/>
        <a:p>
          <a:r>
            <a:rPr lang="en-US" sz="1800" dirty="0" err="1"/>
            <a:t>Barang</a:t>
          </a:r>
          <a:r>
            <a:rPr lang="en-US" sz="1800" dirty="0"/>
            <a:t> </a:t>
          </a:r>
          <a:r>
            <a:rPr lang="en-US" sz="1800" dirty="0" err="1"/>
            <a:t>Infrastruktur</a:t>
          </a:r>
          <a:endParaRPr lang="en-US" sz="1800" dirty="0"/>
        </a:p>
      </dgm:t>
    </dgm:pt>
    <dgm:pt modelId="{BE571ACE-E82C-4AEA-B94E-0078C5B4F094}" type="parTrans" cxnId="{18518460-974B-4B86-B121-C0C06A6ED6DF}">
      <dgm:prSet/>
      <dgm:spPr>
        <a:ln w="28575"/>
      </dgm:spPr>
      <dgm:t>
        <a:bodyPr/>
        <a:lstStyle/>
        <a:p>
          <a:endParaRPr lang="en-US"/>
        </a:p>
      </dgm:t>
    </dgm:pt>
    <dgm:pt modelId="{C4191708-3D45-468E-A9FA-2C4FD4CEFDF1}" type="sibTrans" cxnId="{18518460-974B-4B86-B121-C0C06A6ED6DF}">
      <dgm:prSet/>
      <dgm:spPr/>
      <dgm:t>
        <a:bodyPr/>
        <a:lstStyle/>
        <a:p>
          <a:endParaRPr lang="en-US"/>
        </a:p>
      </dgm:t>
    </dgm:pt>
    <dgm:pt modelId="{DA149262-F70D-4348-9D89-F93E0E043AF4}">
      <dgm:prSet phldrT="[Text]" custT="1"/>
      <dgm:spPr>
        <a:solidFill>
          <a:schemeClr val="accent3">
            <a:lumMod val="50000"/>
          </a:schemeClr>
        </a:solidFill>
      </dgm:spPr>
      <dgm:t>
        <a:bodyPr/>
        <a:lstStyle/>
        <a:p>
          <a:r>
            <a:rPr lang="en-US" sz="1800" dirty="0" err="1"/>
            <a:t>Barang</a:t>
          </a:r>
          <a:r>
            <a:rPr lang="en-US" sz="1800" dirty="0"/>
            <a:t> Non </a:t>
          </a:r>
          <a:r>
            <a:rPr lang="en-US" sz="1800" dirty="0" err="1"/>
            <a:t>Infrastruktur</a:t>
          </a:r>
          <a:endParaRPr lang="en-US" sz="1800" dirty="0"/>
        </a:p>
      </dgm:t>
    </dgm:pt>
    <dgm:pt modelId="{692730A9-8FFF-43C3-BAD1-1E5D0CE8F3FE}" type="parTrans" cxnId="{B0262C5E-41AB-4FB8-8FE1-43FFA8AB64F4}">
      <dgm:prSet/>
      <dgm:spPr>
        <a:ln w="28575"/>
      </dgm:spPr>
      <dgm:t>
        <a:bodyPr/>
        <a:lstStyle/>
        <a:p>
          <a:endParaRPr lang="en-US"/>
        </a:p>
      </dgm:t>
    </dgm:pt>
    <dgm:pt modelId="{7C0FF764-19B9-4241-94A4-BB86BE4DB8F8}" type="sibTrans" cxnId="{B0262C5E-41AB-4FB8-8FE1-43FFA8AB64F4}">
      <dgm:prSet/>
      <dgm:spPr/>
      <dgm:t>
        <a:bodyPr/>
        <a:lstStyle/>
        <a:p>
          <a:endParaRPr lang="en-US"/>
        </a:p>
      </dgm:t>
    </dgm:pt>
    <dgm:pt modelId="{4D151C70-04E8-4EE6-B376-67660520E21E}">
      <dgm:prSet phldrT="[Text]" custT="1"/>
      <dgm:spPr>
        <a:solidFill>
          <a:srgbClr val="C00000"/>
        </a:solidFill>
      </dgm:spPr>
      <dgm:t>
        <a:bodyPr/>
        <a:lstStyle/>
        <a:p>
          <a:r>
            <a:rPr lang="en-US" sz="2400" dirty="0" err="1"/>
            <a:t>Jasa</a:t>
          </a:r>
          <a:endParaRPr lang="en-US" sz="2400" dirty="0"/>
        </a:p>
      </dgm:t>
    </dgm:pt>
    <dgm:pt modelId="{DC1916F1-CCAB-42C2-9C18-4D690C545DC7}" type="parTrans" cxnId="{0700704F-20D1-4302-9A18-675AAA5D233D}">
      <dgm:prSet/>
      <dgm:spPr>
        <a:ln w="28575"/>
      </dgm:spPr>
      <dgm:t>
        <a:bodyPr/>
        <a:lstStyle/>
        <a:p>
          <a:endParaRPr lang="en-US"/>
        </a:p>
      </dgm:t>
    </dgm:pt>
    <dgm:pt modelId="{30227E33-B695-4423-8CE0-17CCA175D8C6}" type="sibTrans" cxnId="{0700704F-20D1-4302-9A18-675AAA5D233D}">
      <dgm:prSet/>
      <dgm:spPr/>
      <dgm:t>
        <a:bodyPr/>
        <a:lstStyle/>
        <a:p>
          <a:endParaRPr lang="en-US"/>
        </a:p>
      </dgm:t>
    </dgm:pt>
    <dgm:pt modelId="{13EEB22A-D69C-4CCA-8A8C-1555ECCF6FBF}">
      <dgm:prSet phldrT="[Text]" custT="1"/>
      <dgm:spPr>
        <a:solidFill>
          <a:schemeClr val="accent3">
            <a:lumMod val="50000"/>
          </a:schemeClr>
        </a:solidFill>
      </dgm:spPr>
      <dgm:t>
        <a:bodyPr/>
        <a:lstStyle/>
        <a:p>
          <a:r>
            <a:rPr lang="en-US" sz="1800" dirty="0" err="1"/>
            <a:t>Jasa</a:t>
          </a:r>
          <a:r>
            <a:rPr lang="en-US" sz="1800" dirty="0"/>
            <a:t> </a:t>
          </a:r>
          <a:r>
            <a:rPr lang="en-US" sz="1800" dirty="0" err="1"/>
            <a:t>Regulasi</a:t>
          </a:r>
          <a:endParaRPr lang="en-US" sz="1800" dirty="0"/>
        </a:p>
      </dgm:t>
    </dgm:pt>
    <dgm:pt modelId="{82F19600-85E2-4382-B4A9-451BB23B6535}" type="parTrans" cxnId="{164E4B8E-C444-4E58-A8D9-350F8E9C830D}">
      <dgm:prSet/>
      <dgm:spPr>
        <a:ln w="28575"/>
      </dgm:spPr>
      <dgm:t>
        <a:bodyPr/>
        <a:lstStyle/>
        <a:p>
          <a:endParaRPr lang="en-US"/>
        </a:p>
      </dgm:t>
    </dgm:pt>
    <dgm:pt modelId="{C33D35D1-34B0-4B3B-B75A-96689E1CBE1C}" type="sibTrans" cxnId="{164E4B8E-C444-4E58-A8D9-350F8E9C830D}">
      <dgm:prSet/>
      <dgm:spPr/>
      <dgm:t>
        <a:bodyPr/>
        <a:lstStyle/>
        <a:p>
          <a:endParaRPr lang="en-US"/>
        </a:p>
      </dgm:t>
    </dgm:pt>
    <dgm:pt modelId="{41BB5C7C-2469-4B1A-BACE-F29089C379C6}">
      <dgm:prSet phldrT="[Text]"/>
      <dgm:spPr/>
      <dgm:t>
        <a:bodyPr/>
        <a:lstStyle/>
        <a:p>
          <a:endParaRPr lang="en-US" dirty="0"/>
        </a:p>
      </dgm:t>
    </dgm:pt>
    <dgm:pt modelId="{4EEEC307-9ADD-4ADC-A9AE-64857807FFF8}" type="parTrans" cxnId="{1382EC29-CCC7-42AD-BC13-B24CE5B0B4AF}">
      <dgm:prSet/>
      <dgm:spPr/>
      <dgm:t>
        <a:bodyPr/>
        <a:lstStyle/>
        <a:p>
          <a:endParaRPr lang="en-US"/>
        </a:p>
      </dgm:t>
    </dgm:pt>
    <dgm:pt modelId="{9B9D3707-F2B5-4138-B245-221198BA58BC}" type="sibTrans" cxnId="{1382EC29-CCC7-42AD-BC13-B24CE5B0B4AF}">
      <dgm:prSet/>
      <dgm:spPr/>
      <dgm:t>
        <a:bodyPr/>
        <a:lstStyle/>
        <a:p>
          <a:endParaRPr lang="en-US"/>
        </a:p>
      </dgm:t>
    </dgm:pt>
    <dgm:pt modelId="{F65C73F9-EC3C-4784-BD12-308A433C719D}">
      <dgm:prSet phldrT="[Text]"/>
      <dgm:spPr/>
      <dgm:t>
        <a:bodyPr/>
        <a:lstStyle/>
        <a:p>
          <a:r>
            <a:rPr lang="en-US" dirty="0" err="1"/>
            <a:t>Jenis</a:t>
          </a:r>
          <a:endParaRPr lang="en-US" dirty="0"/>
        </a:p>
      </dgm:t>
    </dgm:pt>
    <dgm:pt modelId="{F9BBFAB4-C345-4921-B8B1-EFDA7905D4F8}" type="parTrans" cxnId="{FEF19BB3-8675-486D-AEE5-B43F85085274}">
      <dgm:prSet/>
      <dgm:spPr/>
      <dgm:t>
        <a:bodyPr/>
        <a:lstStyle/>
        <a:p>
          <a:endParaRPr lang="en-US"/>
        </a:p>
      </dgm:t>
    </dgm:pt>
    <dgm:pt modelId="{B82B1155-637C-424D-82A4-DEBE923C782A}" type="sibTrans" cxnId="{FEF19BB3-8675-486D-AEE5-B43F85085274}">
      <dgm:prSet/>
      <dgm:spPr/>
      <dgm:t>
        <a:bodyPr/>
        <a:lstStyle/>
        <a:p>
          <a:endParaRPr lang="en-US"/>
        </a:p>
      </dgm:t>
    </dgm:pt>
    <dgm:pt modelId="{B3C48F7F-D95E-4D29-98FF-E288B3197EC5}">
      <dgm:prSet phldrT="[Text]"/>
      <dgm:spPr/>
      <dgm:t>
        <a:bodyPr/>
        <a:lstStyle/>
        <a:p>
          <a:r>
            <a:rPr lang="en-US" dirty="0" err="1"/>
            <a:t>Jenis</a:t>
          </a:r>
          <a:endParaRPr lang="en-US" dirty="0"/>
        </a:p>
      </dgm:t>
    </dgm:pt>
    <dgm:pt modelId="{E87FFCCD-6B73-46DB-833E-F02D483FEFF6}" type="parTrans" cxnId="{648839A5-0263-4679-BFF8-76E120D10573}">
      <dgm:prSet/>
      <dgm:spPr/>
      <dgm:t>
        <a:bodyPr/>
        <a:lstStyle/>
        <a:p>
          <a:endParaRPr lang="en-US"/>
        </a:p>
      </dgm:t>
    </dgm:pt>
    <dgm:pt modelId="{7BA349F7-209A-4B43-B805-77C32510B373}" type="sibTrans" cxnId="{648839A5-0263-4679-BFF8-76E120D10573}">
      <dgm:prSet/>
      <dgm:spPr/>
      <dgm:t>
        <a:bodyPr/>
        <a:lstStyle/>
        <a:p>
          <a:endParaRPr lang="en-US"/>
        </a:p>
      </dgm:t>
    </dgm:pt>
    <dgm:pt modelId="{189F03F6-6C97-4EED-935C-84A9FBECE8FF}">
      <dgm:prSet phldrT="[Text]" custT="1"/>
      <dgm:spPr>
        <a:solidFill>
          <a:schemeClr val="accent3">
            <a:lumMod val="50000"/>
          </a:schemeClr>
        </a:solidFill>
      </dgm:spPr>
      <dgm:t>
        <a:bodyPr/>
        <a:lstStyle/>
        <a:p>
          <a:r>
            <a:rPr lang="en-US" sz="1600" dirty="0" err="1"/>
            <a:t>Jasa</a:t>
          </a:r>
          <a:r>
            <a:rPr lang="en-US" sz="1600" dirty="0"/>
            <a:t> </a:t>
          </a:r>
          <a:r>
            <a:rPr lang="en-US" sz="1600" dirty="0" err="1"/>
            <a:t>Layanan</a:t>
          </a:r>
          <a:r>
            <a:rPr lang="en-US" sz="1600" dirty="0"/>
            <a:t> Non </a:t>
          </a:r>
          <a:r>
            <a:rPr lang="en-US" sz="1600" dirty="0" err="1"/>
            <a:t>Regulasi</a:t>
          </a:r>
          <a:endParaRPr lang="en-US" sz="1600" dirty="0"/>
        </a:p>
      </dgm:t>
    </dgm:pt>
    <dgm:pt modelId="{5B7E0B96-DF41-4D49-BAC7-86C4F9844940}" type="parTrans" cxnId="{52761769-BA65-4EA7-9429-1BFBA9537EF7}">
      <dgm:prSet/>
      <dgm:spPr>
        <a:ln w="28575"/>
      </dgm:spPr>
      <dgm:t>
        <a:bodyPr/>
        <a:lstStyle/>
        <a:p>
          <a:endParaRPr lang="en-US"/>
        </a:p>
      </dgm:t>
    </dgm:pt>
    <dgm:pt modelId="{52F08695-36E7-4E54-AE4B-BF5A72954369}" type="sibTrans" cxnId="{52761769-BA65-4EA7-9429-1BFBA9537EF7}">
      <dgm:prSet/>
      <dgm:spPr/>
      <dgm:t>
        <a:bodyPr/>
        <a:lstStyle/>
        <a:p>
          <a:endParaRPr lang="en-US"/>
        </a:p>
      </dgm:t>
    </dgm:pt>
    <dgm:pt modelId="{BD61703E-26EE-4DEF-9541-579E7FF75AC6}">
      <dgm:prSet phldrT="[Text]" custT="1"/>
      <dgm:spPr>
        <a:solidFill>
          <a:srgbClr val="7030A0"/>
        </a:solidFill>
      </dgm:spPr>
      <dgm:t>
        <a:bodyPr/>
        <a:lstStyle/>
        <a:p>
          <a:r>
            <a:rPr lang="en-US" sz="1600" dirty="0" err="1"/>
            <a:t>Jalan</a:t>
          </a:r>
          <a:r>
            <a:rPr lang="en-US" sz="1600" dirty="0"/>
            <a:t>, </a:t>
          </a:r>
          <a:r>
            <a:rPr lang="en-US" sz="1600" dirty="0" err="1"/>
            <a:t>bangunan</a:t>
          </a:r>
          <a:endParaRPr lang="en-US" sz="1600" dirty="0"/>
        </a:p>
      </dgm:t>
    </dgm:pt>
    <dgm:pt modelId="{C41099A9-AD55-4121-8AEA-A188C03ABA20}" type="parTrans" cxnId="{1A9A9C72-16B0-4DF7-B088-63C2456F01A0}">
      <dgm:prSet/>
      <dgm:spPr>
        <a:ln w="28575"/>
      </dgm:spPr>
      <dgm:t>
        <a:bodyPr/>
        <a:lstStyle/>
        <a:p>
          <a:endParaRPr lang="en-US"/>
        </a:p>
      </dgm:t>
    </dgm:pt>
    <dgm:pt modelId="{81EA1BD4-6C78-43A4-B0EA-6F1AED0ECA79}" type="sibTrans" cxnId="{1A9A9C72-16B0-4DF7-B088-63C2456F01A0}">
      <dgm:prSet/>
      <dgm:spPr/>
      <dgm:t>
        <a:bodyPr/>
        <a:lstStyle/>
        <a:p>
          <a:endParaRPr lang="en-US"/>
        </a:p>
      </dgm:t>
    </dgm:pt>
    <dgm:pt modelId="{43BD9BCE-24A3-4645-859F-750AADAEF7FC}">
      <dgm:prSet phldrT="[Text]" custT="1"/>
      <dgm:spPr>
        <a:solidFill>
          <a:srgbClr val="7030A0"/>
        </a:solidFill>
      </dgm:spPr>
      <dgm:t>
        <a:bodyPr/>
        <a:lstStyle/>
        <a:p>
          <a:r>
            <a:rPr lang="en-US" sz="1400" dirty="0" err="1"/>
            <a:t>Kendaraan</a:t>
          </a:r>
          <a:r>
            <a:rPr lang="en-US" sz="1400" dirty="0"/>
            <a:t>, </a:t>
          </a:r>
          <a:r>
            <a:rPr lang="en-US" sz="1400" dirty="0" err="1"/>
            <a:t>peralatan</a:t>
          </a:r>
          <a:r>
            <a:rPr lang="en-US" sz="1400" dirty="0"/>
            <a:t> </a:t>
          </a:r>
          <a:r>
            <a:rPr lang="en-US" sz="1400" dirty="0" err="1"/>
            <a:t>kantor</a:t>
          </a:r>
          <a:r>
            <a:rPr lang="en-US" sz="1400" dirty="0"/>
            <a:t>, software </a:t>
          </a:r>
          <a:r>
            <a:rPr lang="en-US" sz="1400" dirty="0" err="1"/>
            <a:t>aplikasi</a:t>
          </a:r>
          <a:endParaRPr lang="en-US" sz="1400" dirty="0"/>
        </a:p>
      </dgm:t>
    </dgm:pt>
    <dgm:pt modelId="{B2C5E1A8-84F8-4A9B-BB96-A3BFB6A15674}" type="parTrans" cxnId="{EFF47BDD-EC79-4A93-BA29-99F54F4EF287}">
      <dgm:prSet/>
      <dgm:spPr>
        <a:ln w="28575"/>
      </dgm:spPr>
      <dgm:t>
        <a:bodyPr/>
        <a:lstStyle/>
        <a:p>
          <a:endParaRPr lang="en-US"/>
        </a:p>
      </dgm:t>
    </dgm:pt>
    <dgm:pt modelId="{FE656E7D-463B-4F0D-8BBC-2FAB15A5B9AB}" type="sibTrans" cxnId="{EFF47BDD-EC79-4A93-BA29-99F54F4EF287}">
      <dgm:prSet/>
      <dgm:spPr/>
      <dgm:t>
        <a:bodyPr/>
        <a:lstStyle/>
        <a:p>
          <a:endParaRPr lang="en-US"/>
        </a:p>
      </dgm:t>
    </dgm:pt>
    <dgm:pt modelId="{5539E6F7-D6CC-4E78-8F5B-88104E5F8C53}">
      <dgm:prSet phldrT="[Text]" custT="1"/>
      <dgm:spPr>
        <a:solidFill>
          <a:srgbClr val="7030A0"/>
        </a:solidFill>
      </dgm:spPr>
      <dgm:t>
        <a:bodyPr/>
        <a:lstStyle/>
        <a:p>
          <a:r>
            <a:rPr lang="en-US" sz="1800" dirty="0"/>
            <a:t>UU, PP, </a:t>
          </a:r>
          <a:r>
            <a:rPr lang="en-US" sz="1800" dirty="0" err="1"/>
            <a:t>Permen</a:t>
          </a:r>
          <a:endParaRPr lang="en-US" sz="1800" dirty="0"/>
        </a:p>
      </dgm:t>
    </dgm:pt>
    <dgm:pt modelId="{97090BBB-F151-48ED-9CD9-33B16589C052}" type="parTrans" cxnId="{D7E6DAA9-42A3-4C53-8BA1-6CCE3D0EBC68}">
      <dgm:prSet/>
      <dgm:spPr>
        <a:ln w="28575"/>
      </dgm:spPr>
      <dgm:t>
        <a:bodyPr/>
        <a:lstStyle/>
        <a:p>
          <a:endParaRPr lang="en-US"/>
        </a:p>
      </dgm:t>
    </dgm:pt>
    <dgm:pt modelId="{AD0036C8-3BA8-4006-8F21-0A557861DAEA}" type="sibTrans" cxnId="{D7E6DAA9-42A3-4C53-8BA1-6CCE3D0EBC68}">
      <dgm:prSet/>
      <dgm:spPr/>
      <dgm:t>
        <a:bodyPr/>
        <a:lstStyle/>
        <a:p>
          <a:endParaRPr lang="en-US"/>
        </a:p>
      </dgm:t>
    </dgm:pt>
    <dgm:pt modelId="{8674F82A-191D-4CB7-85F8-1CE4604716CB}">
      <dgm:prSet phldrT="[Text]" custT="1"/>
      <dgm:spPr>
        <a:solidFill>
          <a:srgbClr val="7030A0"/>
        </a:solidFill>
      </dgm:spPr>
      <dgm:t>
        <a:bodyPr/>
        <a:lstStyle/>
        <a:p>
          <a:r>
            <a:rPr lang="en-US" sz="1800" dirty="0" err="1"/>
            <a:t>Layanan</a:t>
          </a:r>
          <a:r>
            <a:rPr lang="en-US" sz="1800" dirty="0"/>
            <a:t> SP2D, </a:t>
          </a:r>
          <a:r>
            <a:rPr lang="en-US" sz="1800" dirty="0" err="1"/>
            <a:t>Layanan</a:t>
          </a:r>
          <a:r>
            <a:rPr lang="en-US" sz="1800" dirty="0"/>
            <a:t> NPWP</a:t>
          </a:r>
        </a:p>
      </dgm:t>
    </dgm:pt>
    <dgm:pt modelId="{FB929892-5313-42A2-BAE1-FD72266B133E}" type="parTrans" cxnId="{F0BCB7AD-D82D-4D04-BEFA-36178F808FF3}">
      <dgm:prSet/>
      <dgm:spPr>
        <a:ln w="28575"/>
      </dgm:spPr>
      <dgm:t>
        <a:bodyPr/>
        <a:lstStyle/>
        <a:p>
          <a:endParaRPr lang="en-US"/>
        </a:p>
      </dgm:t>
    </dgm:pt>
    <dgm:pt modelId="{D9FC9CC4-E7F8-4180-9713-5E89ACDEEE1C}" type="sibTrans" cxnId="{F0BCB7AD-D82D-4D04-BEFA-36178F808FF3}">
      <dgm:prSet/>
      <dgm:spPr/>
      <dgm:t>
        <a:bodyPr/>
        <a:lstStyle/>
        <a:p>
          <a:endParaRPr lang="en-US"/>
        </a:p>
      </dgm:t>
    </dgm:pt>
    <dgm:pt modelId="{ABCFC864-F5BE-4392-8984-958EDDBDB059}">
      <dgm:prSet phldrT="[Text]"/>
      <dgm:spPr/>
      <dgm:t>
        <a:bodyPr/>
        <a:lstStyle/>
        <a:p>
          <a:r>
            <a:rPr lang="en-US" dirty="0" err="1"/>
            <a:t>Contoh</a:t>
          </a:r>
          <a:endParaRPr lang="en-US" dirty="0"/>
        </a:p>
      </dgm:t>
    </dgm:pt>
    <dgm:pt modelId="{FAA0A3FD-DD0B-4A14-BEFC-B76BA6B4DC88}" type="parTrans" cxnId="{1221E8CD-A41B-4B30-A2AB-5C0A00DA4856}">
      <dgm:prSet/>
      <dgm:spPr/>
      <dgm:t>
        <a:bodyPr/>
        <a:lstStyle/>
        <a:p>
          <a:endParaRPr lang="en-US"/>
        </a:p>
      </dgm:t>
    </dgm:pt>
    <dgm:pt modelId="{4DD6F493-8803-4DB5-8EA1-9FC89BC834B0}" type="sibTrans" cxnId="{1221E8CD-A41B-4B30-A2AB-5C0A00DA4856}">
      <dgm:prSet/>
      <dgm:spPr/>
      <dgm:t>
        <a:bodyPr/>
        <a:lstStyle/>
        <a:p>
          <a:endParaRPr lang="en-US"/>
        </a:p>
      </dgm:t>
    </dgm:pt>
    <dgm:pt modelId="{DA6F788D-E4D6-4EBF-9A50-86D1A84C539D}" type="pres">
      <dgm:prSet presAssocID="{951D6E20-7E62-4113-82F1-233529CA763B}" presName="mainComposite" presStyleCnt="0">
        <dgm:presLayoutVars>
          <dgm:chPref val="1"/>
          <dgm:dir/>
          <dgm:animOne val="branch"/>
          <dgm:animLvl val="lvl"/>
          <dgm:resizeHandles val="exact"/>
        </dgm:presLayoutVars>
      </dgm:prSet>
      <dgm:spPr/>
    </dgm:pt>
    <dgm:pt modelId="{0E62B10A-CF42-4933-84AB-DB6211F8ECEE}" type="pres">
      <dgm:prSet presAssocID="{951D6E20-7E62-4113-82F1-233529CA763B}" presName="hierFlow" presStyleCnt="0"/>
      <dgm:spPr/>
    </dgm:pt>
    <dgm:pt modelId="{F570A535-9BD7-447D-AEFC-41A9007329CB}" type="pres">
      <dgm:prSet presAssocID="{951D6E20-7E62-4113-82F1-233529CA763B}" presName="firstBuf" presStyleCnt="0"/>
      <dgm:spPr/>
    </dgm:pt>
    <dgm:pt modelId="{8352132B-B226-4372-BBA8-392C364D7454}" type="pres">
      <dgm:prSet presAssocID="{951D6E20-7E62-4113-82F1-233529CA763B}" presName="hierChild1" presStyleCnt="0">
        <dgm:presLayoutVars>
          <dgm:chPref val="1"/>
          <dgm:animOne val="branch"/>
          <dgm:animLvl val="lvl"/>
        </dgm:presLayoutVars>
      </dgm:prSet>
      <dgm:spPr/>
    </dgm:pt>
    <dgm:pt modelId="{C090C603-BD6C-433A-86F7-309FE44CACAA}" type="pres">
      <dgm:prSet presAssocID="{D28AEBD9-074B-47C3-B4C7-42515CCBD2FE}" presName="Name17" presStyleCnt="0"/>
      <dgm:spPr/>
    </dgm:pt>
    <dgm:pt modelId="{1037B61C-2BFA-4A56-869D-81ADF38A7214}" type="pres">
      <dgm:prSet presAssocID="{D28AEBD9-074B-47C3-B4C7-42515CCBD2FE}" presName="level1Shape" presStyleLbl="node0" presStyleIdx="0" presStyleCnt="1" custScaleY="206663">
        <dgm:presLayoutVars>
          <dgm:chPref val="3"/>
        </dgm:presLayoutVars>
      </dgm:prSet>
      <dgm:spPr/>
    </dgm:pt>
    <dgm:pt modelId="{7FEFAC7F-67C0-447A-80DB-E3A0BC98B2C9}" type="pres">
      <dgm:prSet presAssocID="{D28AEBD9-074B-47C3-B4C7-42515CCBD2FE}" presName="hierChild2" presStyleCnt="0"/>
      <dgm:spPr/>
    </dgm:pt>
    <dgm:pt modelId="{CC72E658-6AA7-416A-8CFC-1BFD9A4EDDE4}" type="pres">
      <dgm:prSet presAssocID="{10046E20-AE12-4734-863B-0F8610ACFAA2}" presName="Name25" presStyleLbl="parChTrans1D2" presStyleIdx="0" presStyleCnt="2"/>
      <dgm:spPr/>
    </dgm:pt>
    <dgm:pt modelId="{A0737FDC-6927-4254-B46B-C2B6DE32A73E}" type="pres">
      <dgm:prSet presAssocID="{10046E20-AE12-4734-863B-0F8610ACFAA2}" presName="connTx" presStyleLbl="parChTrans1D2" presStyleIdx="0" presStyleCnt="2"/>
      <dgm:spPr/>
    </dgm:pt>
    <dgm:pt modelId="{9CA428E2-99E9-4574-B8AA-5DA3770CAC9C}" type="pres">
      <dgm:prSet presAssocID="{F3E5492F-55EE-413B-9F4A-73A2AEA375D6}" presName="Name30" presStyleCnt="0"/>
      <dgm:spPr/>
    </dgm:pt>
    <dgm:pt modelId="{920E4A9A-A698-47BF-99FE-F4FD4B32CEAB}" type="pres">
      <dgm:prSet presAssocID="{F3E5492F-55EE-413B-9F4A-73A2AEA375D6}" presName="level2Shape" presStyleLbl="node2" presStyleIdx="0" presStyleCnt="2"/>
      <dgm:spPr/>
    </dgm:pt>
    <dgm:pt modelId="{2BB1F0B2-540A-4367-8646-126A3879B1DC}" type="pres">
      <dgm:prSet presAssocID="{F3E5492F-55EE-413B-9F4A-73A2AEA375D6}" presName="hierChild3" presStyleCnt="0"/>
      <dgm:spPr/>
    </dgm:pt>
    <dgm:pt modelId="{EAD494D6-196E-456F-A6D8-31D1A4205360}" type="pres">
      <dgm:prSet presAssocID="{BE571ACE-E82C-4AEA-B94E-0078C5B4F094}" presName="Name25" presStyleLbl="parChTrans1D3" presStyleIdx="0" presStyleCnt="4"/>
      <dgm:spPr/>
    </dgm:pt>
    <dgm:pt modelId="{7403D535-4C4C-4197-91ED-7D4EE47CB698}" type="pres">
      <dgm:prSet presAssocID="{BE571ACE-E82C-4AEA-B94E-0078C5B4F094}" presName="connTx" presStyleLbl="parChTrans1D3" presStyleIdx="0" presStyleCnt="4"/>
      <dgm:spPr/>
    </dgm:pt>
    <dgm:pt modelId="{96E8F57D-7BFF-47C5-B8B2-3E39536CE910}" type="pres">
      <dgm:prSet presAssocID="{7E2E34CE-41D4-4B18-9E12-946072F71E5C}" presName="Name30" presStyleCnt="0"/>
      <dgm:spPr/>
    </dgm:pt>
    <dgm:pt modelId="{712ED870-4DBD-4EAE-B172-4D8289AA5738}" type="pres">
      <dgm:prSet presAssocID="{7E2E34CE-41D4-4B18-9E12-946072F71E5C}" presName="level2Shape" presStyleLbl="node3" presStyleIdx="0" presStyleCnt="4"/>
      <dgm:spPr/>
    </dgm:pt>
    <dgm:pt modelId="{2B3035C3-FF72-4BBB-A7AC-9348CB88FA91}" type="pres">
      <dgm:prSet presAssocID="{7E2E34CE-41D4-4B18-9E12-946072F71E5C}" presName="hierChild3" presStyleCnt="0"/>
      <dgm:spPr/>
    </dgm:pt>
    <dgm:pt modelId="{7FB72278-56BE-4C50-80BE-383D8C6C6298}" type="pres">
      <dgm:prSet presAssocID="{C41099A9-AD55-4121-8AEA-A188C03ABA20}" presName="Name25" presStyleLbl="parChTrans1D4" presStyleIdx="0" presStyleCnt="4"/>
      <dgm:spPr/>
    </dgm:pt>
    <dgm:pt modelId="{C6B89F0D-1A80-403A-A936-BD5A5C631B33}" type="pres">
      <dgm:prSet presAssocID="{C41099A9-AD55-4121-8AEA-A188C03ABA20}" presName="connTx" presStyleLbl="parChTrans1D4" presStyleIdx="0" presStyleCnt="4"/>
      <dgm:spPr/>
    </dgm:pt>
    <dgm:pt modelId="{A8F499B4-9425-4C89-B185-6DDB86F651A6}" type="pres">
      <dgm:prSet presAssocID="{BD61703E-26EE-4DEF-9541-579E7FF75AC6}" presName="Name30" presStyleCnt="0"/>
      <dgm:spPr/>
    </dgm:pt>
    <dgm:pt modelId="{E24A756F-195C-4996-A782-6EFE7967642F}" type="pres">
      <dgm:prSet presAssocID="{BD61703E-26EE-4DEF-9541-579E7FF75AC6}" presName="level2Shape" presStyleLbl="node4" presStyleIdx="0" presStyleCnt="4" custScaleX="123888"/>
      <dgm:spPr/>
    </dgm:pt>
    <dgm:pt modelId="{C8DEBB21-A961-47EA-A984-1C52FF00E849}" type="pres">
      <dgm:prSet presAssocID="{BD61703E-26EE-4DEF-9541-579E7FF75AC6}" presName="hierChild3" presStyleCnt="0"/>
      <dgm:spPr/>
    </dgm:pt>
    <dgm:pt modelId="{0DC67425-CB03-4E24-95E4-E2F0FACB5B5E}" type="pres">
      <dgm:prSet presAssocID="{692730A9-8FFF-43C3-BAD1-1E5D0CE8F3FE}" presName="Name25" presStyleLbl="parChTrans1D3" presStyleIdx="1" presStyleCnt="4"/>
      <dgm:spPr/>
    </dgm:pt>
    <dgm:pt modelId="{85166FC2-4F84-4573-8129-47CA30DC724D}" type="pres">
      <dgm:prSet presAssocID="{692730A9-8FFF-43C3-BAD1-1E5D0CE8F3FE}" presName="connTx" presStyleLbl="parChTrans1D3" presStyleIdx="1" presStyleCnt="4"/>
      <dgm:spPr/>
    </dgm:pt>
    <dgm:pt modelId="{757AFE98-69C9-4BA6-BB2A-F843E5AEE519}" type="pres">
      <dgm:prSet presAssocID="{DA149262-F70D-4348-9D89-F93E0E043AF4}" presName="Name30" presStyleCnt="0"/>
      <dgm:spPr/>
    </dgm:pt>
    <dgm:pt modelId="{92AD0F00-BCE6-4597-BF00-C0D24F575685}" type="pres">
      <dgm:prSet presAssocID="{DA149262-F70D-4348-9D89-F93E0E043AF4}" presName="level2Shape" presStyleLbl="node3" presStyleIdx="1" presStyleCnt="4"/>
      <dgm:spPr/>
    </dgm:pt>
    <dgm:pt modelId="{E863DC1F-CC08-4A9E-A83C-DA27627C966C}" type="pres">
      <dgm:prSet presAssocID="{DA149262-F70D-4348-9D89-F93E0E043AF4}" presName="hierChild3" presStyleCnt="0"/>
      <dgm:spPr/>
    </dgm:pt>
    <dgm:pt modelId="{FFF0E2E5-C087-4EFE-9CE4-7838C9200BAF}" type="pres">
      <dgm:prSet presAssocID="{B2C5E1A8-84F8-4A9B-BB96-A3BFB6A15674}" presName="Name25" presStyleLbl="parChTrans1D4" presStyleIdx="1" presStyleCnt="4"/>
      <dgm:spPr/>
    </dgm:pt>
    <dgm:pt modelId="{FFBBFBB7-4E79-4659-85CC-7EEC653D14AC}" type="pres">
      <dgm:prSet presAssocID="{B2C5E1A8-84F8-4A9B-BB96-A3BFB6A15674}" presName="connTx" presStyleLbl="parChTrans1D4" presStyleIdx="1" presStyleCnt="4"/>
      <dgm:spPr/>
    </dgm:pt>
    <dgm:pt modelId="{93052DA0-B450-4803-8E06-C13E93DE57EC}" type="pres">
      <dgm:prSet presAssocID="{43BD9BCE-24A3-4645-859F-750AADAEF7FC}" presName="Name30" presStyleCnt="0"/>
      <dgm:spPr/>
    </dgm:pt>
    <dgm:pt modelId="{62A6EC72-097B-4433-BEDD-AF9423F7867E}" type="pres">
      <dgm:prSet presAssocID="{43BD9BCE-24A3-4645-859F-750AADAEF7FC}" presName="level2Shape" presStyleLbl="node4" presStyleIdx="1" presStyleCnt="4" custScaleX="123888"/>
      <dgm:spPr/>
    </dgm:pt>
    <dgm:pt modelId="{F97C26D1-E1BB-47AE-819F-92B3EFCAEFB2}" type="pres">
      <dgm:prSet presAssocID="{43BD9BCE-24A3-4645-859F-750AADAEF7FC}" presName="hierChild3" presStyleCnt="0"/>
      <dgm:spPr/>
    </dgm:pt>
    <dgm:pt modelId="{01AD6F6C-6EDE-4E30-AE44-5E7AD81C56F1}" type="pres">
      <dgm:prSet presAssocID="{DC1916F1-CCAB-42C2-9C18-4D690C545DC7}" presName="Name25" presStyleLbl="parChTrans1D2" presStyleIdx="1" presStyleCnt="2"/>
      <dgm:spPr/>
    </dgm:pt>
    <dgm:pt modelId="{9DE8C93F-D86C-40CA-98E5-AEB574A4DAC4}" type="pres">
      <dgm:prSet presAssocID="{DC1916F1-CCAB-42C2-9C18-4D690C545DC7}" presName="connTx" presStyleLbl="parChTrans1D2" presStyleIdx="1" presStyleCnt="2"/>
      <dgm:spPr/>
    </dgm:pt>
    <dgm:pt modelId="{AC5787A6-DDE9-4598-8AAB-5CE982A775B2}" type="pres">
      <dgm:prSet presAssocID="{4D151C70-04E8-4EE6-B376-67660520E21E}" presName="Name30" presStyleCnt="0"/>
      <dgm:spPr/>
    </dgm:pt>
    <dgm:pt modelId="{2EDB7DD6-6E58-4F80-88F8-CAC5BB40F139}" type="pres">
      <dgm:prSet presAssocID="{4D151C70-04E8-4EE6-B376-67660520E21E}" presName="level2Shape" presStyleLbl="node2" presStyleIdx="1" presStyleCnt="2"/>
      <dgm:spPr/>
    </dgm:pt>
    <dgm:pt modelId="{0D343816-DE5A-4DB1-BA44-597846D69285}" type="pres">
      <dgm:prSet presAssocID="{4D151C70-04E8-4EE6-B376-67660520E21E}" presName="hierChild3" presStyleCnt="0"/>
      <dgm:spPr/>
    </dgm:pt>
    <dgm:pt modelId="{B927B734-A74F-44D3-A0A1-3B59823013AD}" type="pres">
      <dgm:prSet presAssocID="{82F19600-85E2-4382-B4A9-451BB23B6535}" presName="Name25" presStyleLbl="parChTrans1D3" presStyleIdx="2" presStyleCnt="4"/>
      <dgm:spPr/>
    </dgm:pt>
    <dgm:pt modelId="{CAA821AB-3A71-49FB-9D5F-FA31D0A352CA}" type="pres">
      <dgm:prSet presAssocID="{82F19600-85E2-4382-B4A9-451BB23B6535}" presName="connTx" presStyleLbl="parChTrans1D3" presStyleIdx="2" presStyleCnt="4"/>
      <dgm:spPr/>
    </dgm:pt>
    <dgm:pt modelId="{73710751-1F57-4EA0-AA8A-8408D17280AF}" type="pres">
      <dgm:prSet presAssocID="{13EEB22A-D69C-4CCA-8A8C-1555ECCF6FBF}" presName="Name30" presStyleCnt="0"/>
      <dgm:spPr/>
    </dgm:pt>
    <dgm:pt modelId="{85E2F1F9-9FFF-4610-8EDC-3DE45D63D443}" type="pres">
      <dgm:prSet presAssocID="{13EEB22A-D69C-4CCA-8A8C-1555ECCF6FBF}" presName="level2Shape" presStyleLbl="node3" presStyleIdx="2" presStyleCnt="4"/>
      <dgm:spPr/>
    </dgm:pt>
    <dgm:pt modelId="{509427D4-9F34-4596-A1F7-54467E8A1014}" type="pres">
      <dgm:prSet presAssocID="{13EEB22A-D69C-4CCA-8A8C-1555ECCF6FBF}" presName="hierChild3" presStyleCnt="0"/>
      <dgm:spPr/>
    </dgm:pt>
    <dgm:pt modelId="{021F77F5-56AD-4AEF-B32A-B25EAEF6C5E6}" type="pres">
      <dgm:prSet presAssocID="{97090BBB-F151-48ED-9CD9-33B16589C052}" presName="Name25" presStyleLbl="parChTrans1D4" presStyleIdx="2" presStyleCnt="4"/>
      <dgm:spPr/>
    </dgm:pt>
    <dgm:pt modelId="{BB46E6B8-5622-4EC6-A89E-71EF03B4896A}" type="pres">
      <dgm:prSet presAssocID="{97090BBB-F151-48ED-9CD9-33B16589C052}" presName="connTx" presStyleLbl="parChTrans1D4" presStyleIdx="2" presStyleCnt="4"/>
      <dgm:spPr/>
    </dgm:pt>
    <dgm:pt modelId="{C2F54A60-3930-4718-8E0F-A97FEEEBA252}" type="pres">
      <dgm:prSet presAssocID="{5539E6F7-D6CC-4E78-8F5B-88104E5F8C53}" presName="Name30" presStyleCnt="0"/>
      <dgm:spPr/>
    </dgm:pt>
    <dgm:pt modelId="{45D0BDC3-2276-4383-AF99-C4B5F85D6D71}" type="pres">
      <dgm:prSet presAssocID="{5539E6F7-D6CC-4E78-8F5B-88104E5F8C53}" presName="level2Shape" presStyleLbl="node4" presStyleIdx="2" presStyleCnt="4" custScaleX="123888"/>
      <dgm:spPr/>
    </dgm:pt>
    <dgm:pt modelId="{D95B2EFE-AA18-498D-B51C-50CF089C4825}" type="pres">
      <dgm:prSet presAssocID="{5539E6F7-D6CC-4E78-8F5B-88104E5F8C53}" presName="hierChild3" presStyleCnt="0"/>
      <dgm:spPr/>
    </dgm:pt>
    <dgm:pt modelId="{20188FEE-B3A2-4B97-AFA6-E6B4878C8C52}" type="pres">
      <dgm:prSet presAssocID="{5B7E0B96-DF41-4D49-BAC7-86C4F9844940}" presName="Name25" presStyleLbl="parChTrans1D3" presStyleIdx="3" presStyleCnt="4"/>
      <dgm:spPr/>
    </dgm:pt>
    <dgm:pt modelId="{EA50A57C-37E0-42C8-B91A-B7AAB02B5907}" type="pres">
      <dgm:prSet presAssocID="{5B7E0B96-DF41-4D49-BAC7-86C4F9844940}" presName="connTx" presStyleLbl="parChTrans1D3" presStyleIdx="3" presStyleCnt="4"/>
      <dgm:spPr/>
    </dgm:pt>
    <dgm:pt modelId="{79FE050E-21CA-4801-858B-F2C2345A04EA}" type="pres">
      <dgm:prSet presAssocID="{189F03F6-6C97-4EED-935C-84A9FBECE8FF}" presName="Name30" presStyleCnt="0"/>
      <dgm:spPr/>
    </dgm:pt>
    <dgm:pt modelId="{24E8FAA0-6A19-4740-B39B-B0F5DA519285}" type="pres">
      <dgm:prSet presAssocID="{189F03F6-6C97-4EED-935C-84A9FBECE8FF}" presName="level2Shape" presStyleLbl="node3" presStyleIdx="3" presStyleCnt="4"/>
      <dgm:spPr/>
    </dgm:pt>
    <dgm:pt modelId="{576DD7C2-AB04-4950-8A9D-1BF92DBADB40}" type="pres">
      <dgm:prSet presAssocID="{189F03F6-6C97-4EED-935C-84A9FBECE8FF}" presName="hierChild3" presStyleCnt="0"/>
      <dgm:spPr/>
    </dgm:pt>
    <dgm:pt modelId="{B2ED72D6-8E71-48B8-893D-49ADFFE44237}" type="pres">
      <dgm:prSet presAssocID="{FB929892-5313-42A2-BAE1-FD72266B133E}" presName="Name25" presStyleLbl="parChTrans1D4" presStyleIdx="3" presStyleCnt="4"/>
      <dgm:spPr/>
    </dgm:pt>
    <dgm:pt modelId="{76A71A3B-3163-457C-9514-69FD8EAB72FF}" type="pres">
      <dgm:prSet presAssocID="{FB929892-5313-42A2-BAE1-FD72266B133E}" presName="connTx" presStyleLbl="parChTrans1D4" presStyleIdx="3" presStyleCnt="4"/>
      <dgm:spPr/>
    </dgm:pt>
    <dgm:pt modelId="{16AD96B2-15BC-41ED-BEDF-1398DA7208BA}" type="pres">
      <dgm:prSet presAssocID="{8674F82A-191D-4CB7-85F8-1CE4604716CB}" presName="Name30" presStyleCnt="0"/>
      <dgm:spPr/>
    </dgm:pt>
    <dgm:pt modelId="{E678F31B-E40C-40B2-B84F-855B2A7138F0}" type="pres">
      <dgm:prSet presAssocID="{8674F82A-191D-4CB7-85F8-1CE4604716CB}" presName="level2Shape" presStyleLbl="node4" presStyleIdx="3" presStyleCnt="4" custScaleX="123888"/>
      <dgm:spPr/>
    </dgm:pt>
    <dgm:pt modelId="{6A346639-7890-42AC-8A71-D00F4C773151}" type="pres">
      <dgm:prSet presAssocID="{8674F82A-191D-4CB7-85F8-1CE4604716CB}" presName="hierChild3" presStyleCnt="0"/>
      <dgm:spPr/>
    </dgm:pt>
    <dgm:pt modelId="{5A3CD68A-1EB7-4270-887F-C2630FA283BE}" type="pres">
      <dgm:prSet presAssocID="{951D6E20-7E62-4113-82F1-233529CA763B}" presName="bgShapesFlow" presStyleCnt="0"/>
      <dgm:spPr/>
    </dgm:pt>
    <dgm:pt modelId="{22EC5C46-6E00-45BF-B678-3BBF4DB9A77E}" type="pres">
      <dgm:prSet presAssocID="{41BB5C7C-2469-4B1A-BACE-F29089C379C6}" presName="rectComp" presStyleCnt="0"/>
      <dgm:spPr/>
    </dgm:pt>
    <dgm:pt modelId="{61CCB11D-D612-4DD3-A606-5421689B9C4A}" type="pres">
      <dgm:prSet presAssocID="{41BB5C7C-2469-4B1A-BACE-F29089C379C6}" presName="bgRect" presStyleLbl="bgShp" presStyleIdx="0" presStyleCnt="4" custLinFactNeighborX="-14669" custLinFactNeighborY="5900"/>
      <dgm:spPr/>
    </dgm:pt>
    <dgm:pt modelId="{5B058E6A-7042-4524-8922-F655606F56C7}" type="pres">
      <dgm:prSet presAssocID="{41BB5C7C-2469-4B1A-BACE-F29089C379C6}" presName="bgRectTx" presStyleLbl="bgShp" presStyleIdx="0" presStyleCnt="4">
        <dgm:presLayoutVars>
          <dgm:bulletEnabled val="1"/>
        </dgm:presLayoutVars>
      </dgm:prSet>
      <dgm:spPr/>
    </dgm:pt>
    <dgm:pt modelId="{BC76DF79-AC6F-43D1-AB42-EEFDDFD3E09E}" type="pres">
      <dgm:prSet presAssocID="{41BB5C7C-2469-4B1A-BACE-F29089C379C6}" presName="spComp" presStyleCnt="0"/>
      <dgm:spPr/>
    </dgm:pt>
    <dgm:pt modelId="{34AC8495-E6C0-488A-9604-9C0579524FC9}" type="pres">
      <dgm:prSet presAssocID="{41BB5C7C-2469-4B1A-BACE-F29089C379C6}" presName="hSp" presStyleCnt="0"/>
      <dgm:spPr/>
    </dgm:pt>
    <dgm:pt modelId="{418EC3A6-FD7F-4450-BA58-1ED95E24E691}" type="pres">
      <dgm:prSet presAssocID="{F65C73F9-EC3C-4784-BD12-308A433C719D}" presName="rectComp" presStyleCnt="0"/>
      <dgm:spPr/>
    </dgm:pt>
    <dgm:pt modelId="{B6FC6FFF-B190-4CF7-9DB9-6D4DD300061F}" type="pres">
      <dgm:prSet presAssocID="{F65C73F9-EC3C-4784-BD12-308A433C719D}" presName="bgRect" presStyleLbl="bgShp" presStyleIdx="1" presStyleCnt="4"/>
      <dgm:spPr/>
    </dgm:pt>
    <dgm:pt modelId="{A6675CAF-F0FC-4EBC-9A4D-8C9137327DF7}" type="pres">
      <dgm:prSet presAssocID="{F65C73F9-EC3C-4784-BD12-308A433C719D}" presName="bgRectTx" presStyleLbl="bgShp" presStyleIdx="1" presStyleCnt="4">
        <dgm:presLayoutVars>
          <dgm:bulletEnabled val="1"/>
        </dgm:presLayoutVars>
      </dgm:prSet>
      <dgm:spPr/>
    </dgm:pt>
    <dgm:pt modelId="{C9703FEE-B8E4-46BD-868F-428121140DCE}" type="pres">
      <dgm:prSet presAssocID="{F65C73F9-EC3C-4784-BD12-308A433C719D}" presName="spComp" presStyleCnt="0"/>
      <dgm:spPr/>
    </dgm:pt>
    <dgm:pt modelId="{6E0E7DA7-617B-4025-A337-09EFBC5B2B94}" type="pres">
      <dgm:prSet presAssocID="{F65C73F9-EC3C-4784-BD12-308A433C719D}" presName="hSp" presStyleCnt="0"/>
      <dgm:spPr/>
    </dgm:pt>
    <dgm:pt modelId="{3FAAA6AF-E4A8-4488-8681-F1D844BEBAD4}" type="pres">
      <dgm:prSet presAssocID="{B3C48F7F-D95E-4D29-98FF-E288B3197EC5}" presName="rectComp" presStyleCnt="0"/>
      <dgm:spPr/>
    </dgm:pt>
    <dgm:pt modelId="{421F4E5D-FC42-469D-B447-23BD62B12226}" type="pres">
      <dgm:prSet presAssocID="{B3C48F7F-D95E-4D29-98FF-E288B3197EC5}" presName="bgRect" presStyleLbl="bgShp" presStyleIdx="2" presStyleCnt="4"/>
      <dgm:spPr/>
    </dgm:pt>
    <dgm:pt modelId="{0866D0B5-208C-4C02-B1E4-CB8B74F159E9}" type="pres">
      <dgm:prSet presAssocID="{B3C48F7F-D95E-4D29-98FF-E288B3197EC5}" presName="bgRectTx" presStyleLbl="bgShp" presStyleIdx="2" presStyleCnt="4">
        <dgm:presLayoutVars>
          <dgm:bulletEnabled val="1"/>
        </dgm:presLayoutVars>
      </dgm:prSet>
      <dgm:spPr/>
    </dgm:pt>
    <dgm:pt modelId="{87B433BF-0CDA-4094-9453-1BD7345EF279}" type="pres">
      <dgm:prSet presAssocID="{B3C48F7F-D95E-4D29-98FF-E288B3197EC5}" presName="spComp" presStyleCnt="0"/>
      <dgm:spPr/>
    </dgm:pt>
    <dgm:pt modelId="{4CA1A330-4FB3-494B-BDFF-2B85A249398D}" type="pres">
      <dgm:prSet presAssocID="{B3C48F7F-D95E-4D29-98FF-E288B3197EC5}" presName="hSp" presStyleCnt="0"/>
      <dgm:spPr/>
    </dgm:pt>
    <dgm:pt modelId="{64E4A3BE-B376-4CD9-BB02-A26AE91868A3}" type="pres">
      <dgm:prSet presAssocID="{ABCFC864-F5BE-4392-8984-958EDDBDB059}" presName="rectComp" presStyleCnt="0"/>
      <dgm:spPr/>
    </dgm:pt>
    <dgm:pt modelId="{055CCEE9-1E31-48FF-ACEB-2E1BC78E3DBA}" type="pres">
      <dgm:prSet presAssocID="{ABCFC864-F5BE-4392-8984-958EDDBDB059}" presName="bgRect" presStyleLbl="bgShp" presStyleIdx="3" presStyleCnt="4" custScaleX="119193"/>
      <dgm:spPr/>
    </dgm:pt>
    <dgm:pt modelId="{E12FF4E5-7B56-4F64-B24D-3F56A6423613}" type="pres">
      <dgm:prSet presAssocID="{ABCFC864-F5BE-4392-8984-958EDDBDB059}" presName="bgRectTx" presStyleLbl="bgShp" presStyleIdx="3" presStyleCnt="4">
        <dgm:presLayoutVars>
          <dgm:bulletEnabled val="1"/>
        </dgm:presLayoutVars>
      </dgm:prSet>
      <dgm:spPr/>
    </dgm:pt>
  </dgm:ptLst>
  <dgm:cxnLst>
    <dgm:cxn modelId="{A9706306-73B3-4DBC-B094-CBC7DC287C16}" type="presOf" srcId="{97090BBB-F151-48ED-9CD9-33B16589C052}" destId="{BB46E6B8-5622-4EC6-A89E-71EF03B4896A}" srcOrd="1" destOrd="0" presId="urn:microsoft.com/office/officeart/2005/8/layout/hierarchy5"/>
    <dgm:cxn modelId="{0E5A0E07-EE83-4C70-AC8E-44B271F4EAB4}" type="presOf" srcId="{B2C5E1A8-84F8-4A9B-BB96-A3BFB6A15674}" destId="{FFF0E2E5-C087-4EFE-9CE4-7838C9200BAF}" srcOrd="0" destOrd="0" presId="urn:microsoft.com/office/officeart/2005/8/layout/hierarchy5"/>
    <dgm:cxn modelId="{D5061108-8FC7-437C-A222-97E5BE800C23}" type="presOf" srcId="{F65C73F9-EC3C-4784-BD12-308A433C719D}" destId="{A6675CAF-F0FC-4EBC-9A4D-8C9137327DF7}" srcOrd="1" destOrd="0" presId="urn:microsoft.com/office/officeart/2005/8/layout/hierarchy5"/>
    <dgm:cxn modelId="{FEADC409-6D75-43C9-B747-6B67D0335DB5}" type="presOf" srcId="{ABCFC864-F5BE-4392-8984-958EDDBDB059}" destId="{055CCEE9-1E31-48FF-ACEB-2E1BC78E3DBA}" srcOrd="0" destOrd="0" presId="urn:microsoft.com/office/officeart/2005/8/layout/hierarchy5"/>
    <dgm:cxn modelId="{3E11170B-7D24-4195-8C62-CF8FC2A1D7C1}" type="presOf" srcId="{DC1916F1-CCAB-42C2-9C18-4D690C545DC7}" destId="{9DE8C93F-D86C-40CA-98E5-AEB574A4DAC4}" srcOrd="1" destOrd="0" presId="urn:microsoft.com/office/officeart/2005/8/layout/hierarchy5"/>
    <dgm:cxn modelId="{3D20BF0B-10C3-478A-A316-85B4BED477A9}" type="presOf" srcId="{10046E20-AE12-4734-863B-0F8610ACFAA2}" destId="{CC72E658-6AA7-416A-8CFC-1BFD9A4EDDE4}" srcOrd="0" destOrd="0" presId="urn:microsoft.com/office/officeart/2005/8/layout/hierarchy5"/>
    <dgm:cxn modelId="{77C5D612-34B0-4BE3-9E50-2912952C2025}" type="presOf" srcId="{5539E6F7-D6CC-4E78-8F5B-88104E5F8C53}" destId="{45D0BDC3-2276-4383-AF99-C4B5F85D6D71}" srcOrd="0" destOrd="0" presId="urn:microsoft.com/office/officeart/2005/8/layout/hierarchy5"/>
    <dgm:cxn modelId="{9B3F3F13-3FDE-4CFC-8ED6-393855883FCF}" type="presOf" srcId="{C41099A9-AD55-4121-8AEA-A188C03ABA20}" destId="{C6B89F0D-1A80-403A-A936-BD5A5C631B33}" srcOrd="1" destOrd="0" presId="urn:microsoft.com/office/officeart/2005/8/layout/hierarchy5"/>
    <dgm:cxn modelId="{EA0F2916-AECF-4B11-AE58-F70824E4E9A5}" type="presOf" srcId="{5B7E0B96-DF41-4D49-BAC7-86C4F9844940}" destId="{EA50A57C-37E0-42C8-B91A-B7AAB02B5907}" srcOrd="1" destOrd="0" presId="urn:microsoft.com/office/officeart/2005/8/layout/hierarchy5"/>
    <dgm:cxn modelId="{79830117-854C-4479-BE28-70699F1CAEA4}" type="presOf" srcId="{B3C48F7F-D95E-4D29-98FF-E288B3197EC5}" destId="{421F4E5D-FC42-469D-B447-23BD62B12226}" srcOrd="0" destOrd="0" presId="urn:microsoft.com/office/officeart/2005/8/layout/hierarchy5"/>
    <dgm:cxn modelId="{1382EC29-CCC7-42AD-BC13-B24CE5B0B4AF}" srcId="{951D6E20-7E62-4113-82F1-233529CA763B}" destId="{41BB5C7C-2469-4B1A-BACE-F29089C379C6}" srcOrd="1" destOrd="0" parTransId="{4EEEC307-9ADD-4ADC-A9AE-64857807FFF8}" sibTransId="{9B9D3707-F2B5-4138-B245-221198BA58BC}"/>
    <dgm:cxn modelId="{69D09E2F-7DFB-4F9A-ABEC-49AB59CC499C}" type="presOf" srcId="{8674F82A-191D-4CB7-85F8-1CE4604716CB}" destId="{E678F31B-E40C-40B2-B84F-855B2A7138F0}" srcOrd="0" destOrd="0" presId="urn:microsoft.com/office/officeart/2005/8/layout/hierarchy5"/>
    <dgm:cxn modelId="{1EC21D30-B34C-4E00-ADAE-41848C6E5B35}" type="presOf" srcId="{692730A9-8FFF-43C3-BAD1-1E5D0CE8F3FE}" destId="{85166FC2-4F84-4573-8129-47CA30DC724D}" srcOrd="1" destOrd="0" presId="urn:microsoft.com/office/officeart/2005/8/layout/hierarchy5"/>
    <dgm:cxn modelId="{27AB1A31-F8B8-4305-8D8E-5D76A704B060}" type="presOf" srcId="{692730A9-8FFF-43C3-BAD1-1E5D0CE8F3FE}" destId="{0DC67425-CB03-4E24-95E4-E2F0FACB5B5E}" srcOrd="0" destOrd="0" presId="urn:microsoft.com/office/officeart/2005/8/layout/hierarchy5"/>
    <dgm:cxn modelId="{0F745C40-08FE-4806-8A69-256F4C7DEDA5}" type="presOf" srcId="{BE571ACE-E82C-4AEA-B94E-0078C5B4F094}" destId="{7403D535-4C4C-4197-91ED-7D4EE47CB698}" srcOrd="1" destOrd="0" presId="urn:microsoft.com/office/officeart/2005/8/layout/hierarchy5"/>
    <dgm:cxn modelId="{2E0D5F5C-4D21-4D0F-97FD-D8DF46F00FDC}" type="presOf" srcId="{BE571ACE-E82C-4AEA-B94E-0078C5B4F094}" destId="{EAD494D6-196E-456F-A6D8-31D1A4205360}" srcOrd="0" destOrd="0" presId="urn:microsoft.com/office/officeart/2005/8/layout/hierarchy5"/>
    <dgm:cxn modelId="{B0262C5E-41AB-4FB8-8FE1-43FFA8AB64F4}" srcId="{F3E5492F-55EE-413B-9F4A-73A2AEA375D6}" destId="{DA149262-F70D-4348-9D89-F93E0E043AF4}" srcOrd="1" destOrd="0" parTransId="{692730A9-8FFF-43C3-BAD1-1E5D0CE8F3FE}" sibTransId="{7C0FF764-19B9-4241-94A4-BB86BE4DB8F8}"/>
    <dgm:cxn modelId="{C7954D5E-5A34-4A42-9191-570F3FCF2E9F}" srcId="{951D6E20-7E62-4113-82F1-233529CA763B}" destId="{D28AEBD9-074B-47C3-B4C7-42515CCBD2FE}" srcOrd="0" destOrd="0" parTransId="{EDC19605-8226-4AE4-84B9-89B3895B31C2}" sibTransId="{C756AEFF-430A-4E27-AC82-D91D1F44A161}"/>
    <dgm:cxn modelId="{B2FC5260-CBA8-457F-81BC-0801026C7822}" type="presOf" srcId="{BD61703E-26EE-4DEF-9541-579E7FF75AC6}" destId="{E24A756F-195C-4996-A782-6EFE7967642F}" srcOrd="0" destOrd="0" presId="urn:microsoft.com/office/officeart/2005/8/layout/hierarchy5"/>
    <dgm:cxn modelId="{18518460-974B-4B86-B121-C0C06A6ED6DF}" srcId="{F3E5492F-55EE-413B-9F4A-73A2AEA375D6}" destId="{7E2E34CE-41D4-4B18-9E12-946072F71E5C}" srcOrd="0" destOrd="0" parTransId="{BE571ACE-E82C-4AEA-B94E-0078C5B4F094}" sibTransId="{C4191708-3D45-468E-A9FA-2C4FD4CEFDF1}"/>
    <dgm:cxn modelId="{B5159061-02E2-41E2-B26D-A25EF9BC2370}" type="presOf" srcId="{D28AEBD9-074B-47C3-B4C7-42515CCBD2FE}" destId="{1037B61C-2BFA-4A56-869D-81ADF38A7214}" srcOrd="0" destOrd="0" presId="urn:microsoft.com/office/officeart/2005/8/layout/hierarchy5"/>
    <dgm:cxn modelId="{E1397E62-B321-4F3C-8378-06CAC9CF1405}" type="presOf" srcId="{C41099A9-AD55-4121-8AEA-A188C03ABA20}" destId="{7FB72278-56BE-4C50-80BE-383D8C6C6298}" srcOrd="0" destOrd="0" presId="urn:microsoft.com/office/officeart/2005/8/layout/hierarchy5"/>
    <dgm:cxn modelId="{3E8D0667-2E41-49D2-BFFE-17518837961B}" type="presOf" srcId="{FB929892-5313-42A2-BAE1-FD72266B133E}" destId="{B2ED72D6-8E71-48B8-893D-49ADFFE44237}" srcOrd="0" destOrd="0" presId="urn:microsoft.com/office/officeart/2005/8/layout/hierarchy5"/>
    <dgm:cxn modelId="{52761769-BA65-4EA7-9429-1BFBA9537EF7}" srcId="{4D151C70-04E8-4EE6-B376-67660520E21E}" destId="{189F03F6-6C97-4EED-935C-84A9FBECE8FF}" srcOrd="1" destOrd="0" parTransId="{5B7E0B96-DF41-4D49-BAC7-86C4F9844940}" sibTransId="{52F08695-36E7-4E54-AE4B-BF5A72954369}"/>
    <dgm:cxn modelId="{0700704F-20D1-4302-9A18-675AAA5D233D}" srcId="{D28AEBD9-074B-47C3-B4C7-42515CCBD2FE}" destId="{4D151C70-04E8-4EE6-B376-67660520E21E}" srcOrd="1" destOrd="0" parTransId="{DC1916F1-CCAB-42C2-9C18-4D690C545DC7}" sibTransId="{30227E33-B695-4423-8CE0-17CCA175D8C6}"/>
    <dgm:cxn modelId="{35B7ED70-DCAB-4FD9-915A-2546199D1525}" type="presOf" srcId="{4D151C70-04E8-4EE6-B376-67660520E21E}" destId="{2EDB7DD6-6E58-4F80-88F8-CAC5BB40F139}" srcOrd="0" destOrd="0" presId="urn:microsoft.com/office/officeart/2005/8/layout/hierarchy5"/>
    <dgm:cxn modelId="{1A9A9C72-16B0-4DF7-B088-63C2456F01A0}" srcId="{7E2E34CE-41D4-4B18-9E12-946072F71E5C}" destId="{BD61703E-26EE-4DEF-9541-579E7FF75AC6}" srcOrd="0" destOrd="0" parTransId="{C41099A9-AD55-4121-8AEA-A188C03ABA20}" sibTransId="{81EA1BD4-6C78-43A4-B0EA-6F1AED0ECA79}"/>
    <dgm:cxn modelId="{2F10AF58-5544-4E41-9ACA-CF163048344A}" type="presOf" srcId="{43BD9BCE-24A3-4645-859F-750AADAEF7FC}" destId="{62A6EC72-097B-4433-BEDD-AF9423F7867E}" srcOrd="0" destOrd="0" presId="urn:microsoft.com/office/officeart/2005/8/layout/hierarchy5"/>
    <dgm:cxn modelId="{2958D17D-E65D-4247-96F7-F9B8D38DDC93}" type="presOf" srcId="{F3E5492F-55EE-413B-9F4A-73A2AEA375D6}" destId="{920E4A9A-A698-47BF-99FE-F4FD4B32CEAB}" srcOrd="0" destOrd="0" presId="urn:microsoft.com/office/officeart/2005/8/layout/hierarchy5"/>
    <dgm:cxn modelId="{82044B84-B89E-43EC-B414-8D30F3822B5A}" type="presOf" srcId="{DC1916F1-CCAB-42C2-9C18-4D690C545DC7}" destId="{01AD6F6C-6EDE-4E30-AE44-5E7AD81C56F1}" srcOrd="0" destOrd="0" presId="urn:microsoft.com/office/officeart/2005/8/layout/hierarchy5"/>
    <dgm:cxn modelId="{50067689-D719-43DB-91B2-C56EABB4CD7E}" type="presOf" srcId="{41BB5C7C-2469-4B1A-BACE-F29089C379C6}" destId="{5B058E6A-7042-4524-8922-F655606F56C7}" srcOrd="1" destOrd="0" presId="urn:microsoft.com/office/officeart/2005/8/layout/hierarchy5"/>
    <dgm:cxn modelId="{37F7FC89-32C8-45F1-B272-8CA9D8EB440B}" type="presOf" srcId="{13EEB22A-D69C-4CCA-8A8C-1555ECCF6FBF}" destId="{85E2F1F9-9FFF-4610-8EDC-3DE45D63D443}" srcOrd="0" destOrd="0" presId="urn:microsoft.com/office/officeart/2005/8/layout/hierarchy5"/>
    <dgm:cxn modelId="{164E4B8E-C444-4E58-A8D9-350F8E9C830D}" srcId="{4D151C70-04E8-4EE6-B376-67660520E21E}" destId="{13EEB22A-D69C-4CCA-8A8C-1555ECCF6FBF}" srcOrd="0" destOrd="0" parTransId="{82F19600-85E2-4382-B4A9-451BB23B6535}" sibTransId="{C33D35D1-34B0-4B3B-B75A-96689E1CBE1C}"/>
    <dgm:cxn modelId="{AB5CFB9E-5BAF-4C44-A39E-98E096004439}" type="presOf" srcId="{5B7E0B96-DF41-4D49-BAC7-86C4F9844940}" destId="{20188FEE-B3A2-4B97-AFA6-E6B4878C8C52}" srcOrd="0" destOrd="0" presId="urn:microsoft.com/office/officeart/2005/8/layout/hierarchy5"/>
    <dgm:cxn modelId="{648839A5-0263-4679-BFF8-76E120D10573}" srcId="{951D6E20-7E62-4113-82F1-233529CA763B}" destId="{B3C48F7F-D95E-4D29-98FF-E288B3197EC5}" srcOrd="3" destOrd="0" parTransId="{E87FFCCD-6B73-46DB-833E-F02D483FEFF6}" sibTransId="{7BA349F7-209A-4B43-B805-77C32510B373}"/>
    <dgm:cxn modelId="{D7E6DAA9-42A3-4C53-8BA1-6CCE3D0EBC68}" srcId="{13EEB22A-D69C-4CCA-8A8C-1555ECCF6FBF}" destId="{5539E6F7-D6CC-4E78-8F5B-88104E5F8C53}" srcOrd="0" destOrd="0" parTransId="{97090BBB-F151-48ED-9CD9-33B16589C052}" sibTransId="{AD0036C8-3BA8-4006-8F21-0A557861DAEA}"/>
    <dgm:cxn modelId="{534EFAAC-BF6F-426B-99B6-E8DAF4DFB110}" type="presOf" srcId="{97090BBB-F151-48ED-9CD9-33B16589C052}" destId="{021F77F5-56AD-4AEF-B32A-B25EAEF6C5E6}" srcOrd="0" destOrd="0" presId="urn:microsoft.com/office/officeart/2005/8/layout/hierarchy5"/>
    <dgm:cxn modelId="{CFF06BAD-3BA8-4AAA-B0FA-27720E60D332}" type="presOf" srcId="{41BB5C7C-2469-4B1A-BACE-F29089C379C6}" destId="{61CCB11D-D612-4DD3-A606-5421689B9C4A}" srcOrd="0" destOrd="0" presId="urn:microsoft.com/office/officeart/2005/8/layout/hierarchy5"/>
    <dgm:cxn modelId="{F0BCB7AD-D82D-4D04-BEFA-36178F808FF3}" srcId="{189F03F6-6C97-4EED-935C-84A9FBECE8FF}" destId="{8674F82A-191D-4CB7-85F8-1CE4604716CB}" srcOrd="0" destOrd="0" parTransId="{FB929892-5313-42A2-BAE1-FD72266B133E}" sibTransId="{D9FC9CC4-E7F8-4180-9713-5E89ACDEEE1C}"/>
    <dgm:cxn modelId="{FEF19BB3-8675-486D-AEE5-B43F85085274}" srcId="{951D6E20-7E62-4113-82F1-233529CA763B}" destId="{F65C73F9-EC3C-4784-BD12-308A433C719D}" srcOrd="2" destOrd="0" parTransId="{F9BBFAB4-C345-4921-B8B1-EFDA7905D4F8}" sibTransId="{B82B1155-637C-424D-82A4-DEBE923C782A}"/>
    <dgm:cxn modelId="{56EF14BB-46B1-4728-B9E8-DFEF3BF6B3A3}" type="presOf" srcId="{FB929892-5313-42A2-BAE1-FD72266B133E}" destId="{76A71A3B-3163-457C-9514-69FD8EAB72FF}" srcOrd="1" destOrd="0" presId="urn:microsoft.com/office/officeart/2005/8/layout/hierarchy5"/>
    <dgm:cxn modelId="{00D574BB-181D-4625-9D48-4AEB321A16F2}" type="presOf" srcId="{B3C48F7F-D95E-4D29-98FF-E288B3197EC5}" destId="{0866D0B5-208C-4C02-B1E4-CB8B74F159E9}" srcOrd="1" destOrd="0" presId="urn:microsoft.com/office/officeart/2005/8/layout/hierarchy5"/>
    <dgm:cxn modelId="{814FF1C5-6BF3-4129-A3DB-10C0E278A385}" type="presOf" srcId="{82F19600-85E2-4382-B4A9-451BB23B6535}" destId="{CAA821AB-3A71-49FB-9D5F-FA31D0A352CA}" srcOrd="1" destOrd="0" presId="urn:microsoft.com/office/officeart/2005/8/layout/hierarchy5"/>
    <dgm:cxn modelId="{396790C6-FD2C-4BB0-8215-6A795EB72E17}" type="presOf" srcId="{10046E20-AE12-4734-863B-0F8610ACFAA2}" destId="{A0737FDC-6927-4254-B46B-C2B6DE32A73E}" srcOrd="1" destOrd="0" presId="urn:microsoft.com/office/officeart/2005/8/layout/hierarchy5"/>
    <dgm:cxn modelId="{1221E8CD-A41B-4B30-A2AB-5C0A00DA4856}" srcId="{951D6E20-7E62-4113-82F1-233529CA763B}" destId="{ABCFC864-F5BE-4392-8984-958EDDBDB059}" srcOrd="4" destOrd="0" parTransId="{FAA0A3FD-DD0B-4A14-BEFC-B76BA6B4DC88}" sibTransId="{4DD6F493-8803-4DB5-8EA1-9FC89BC834B0}"/>
    <dgm:cxn modelId="{EFF47BDD-EC79-4A93-BA29-99F54F4EF287}" srcId="{DA149262-F70D-4348-9D89-F93E0E043AF4}" destId="{43BD9BCE-24A3-4645-859F-750AADAEF7FC}" srcOrd="0" destOrd="0" parTransId="{B2C5E1A8-84F8-4A9B-BB96-A3BFB6A15674}" sibTransId="{FE656E7D-463B-4F0D-8BBC-2FAB15A5B9AB}"/>
    <dgm:cxn modelId="{ED5B97DD-903B-45E3-B968-13389D915D45}" type="presOf" srcId="{B2C5E1A8-84F8-4A9B-BB96-A3BFB6A15674}" destId="{FFBBFBB7-4E79-4659-85CC-7EEC653D14AC}" srcOrd="1" destOrd="0" presId="urn:microsoft.com/office/officeart/2005/8/layout/hierarchy5"/>
    <dgm:cxn modelId="{ED1100E6-9579-45E3-AE21-F4A10C4D2D4C}" srcId="{D28AEBD9-074B-47C3-B4C7-42515CCBD2FE}" destId="{F3E5492F-55EE-413B-9F4A-73A2AEA375D6}" srcOrd="0" destOrd="0" parTransId="{10046E20-AE12-4734-863B-0F8610ACFAA2}" sibTransId="{E9B736F2-7ACE-43B6-BF26-317E258C2FED}"/>
    <dgm:cxn modelId="{0BE699E8-6290-46F1-B551-FCB399A03B6D}" type="presOf" srcId="{951D6E20-7E62-4113-82F1-233529CA763B}" destId="{DA6F788D-E4D6-4EBF-9A50-86D1A84C539D}" srcOrd="0" destOrd="0" presId="urn:microsoft.com/office/officeart/2005/8/layout/hierarchy5"/>
    <dgm:cxn modelId="{0CB129E9-DB8F-4EFC-B3E8-2A03EB6FCFFC}" type="presOf" srcId="{189F03F6-6C97-4EED-935C-84A9FBECE8FF}" destId="{24E8FAA0-6A19-4740-B39B-B0F5DA519285}" srcOrd="0" destOrd="0" presId="urn:microsoft.com/office/officeart/2005/8/layout/hierarchy5"/>
    <dgm:cxn modelId="{71F26DEB-B963-48F6-9EDB-9A3BA75835E8}" type="presOf" srcId="{82F19600-85E2-4382-B4A9-451BB23B6535}" destId="{B927B734-A74F-44D3-A0A1-3B59823013AD}" srcOrd="0" destOrd="0" presId="urn:microsoft.com/office/officeart/2005/8/layout/hierarchy5"/>
    <dgm:cxn modelId="{92E42CF4-4F84-4907-8DE0-693041E88E36}" type="presOf" srcId="{7E2E34CE-41D4-4B18-9E12-946072F71E5C}" destId="{712ED870-4DBD-4EAE-B172-4D8289AA5738}" srcOrd="0" destOrd="0" presId="urn:microsoft.com/office/officeart/2005/8/layout/hierarchy5"/>
    <dgm:cxn modelId="{14768BF9-551A-42A7-902E-8E0F882AA0B0}" type="presOf" srcId="{DA149262-F70D-4348-9D89-F93E0E043AF4}" destId="{92AD0F00-BCE6-4597-BF00-C0D24F575685}" srcOrd="0" destOrd="0" presId="urn:microsoft.com/office/officeart/2005/8/layout/hierarchy5"/>
    <dgm:cxn modelId="{B93586FB-CEBC-4887-BE9C-6D4580D01F50}" type="presOf" srcId="{ABCFC864-F5BE-4392-8984-958EDDBDB059}" destId="{E12FF4E5-7B56-4F64-B24D-3F56A6423613}" srcOrd="1" destOrd="0" presId="urn:microsoft.com/office/officeart/2005/8/layout/hierarchy5"/>
    <dgm:cxn modelId="{FCCF55FF-97CA-42D9-A70C-B865BBCEAA55}" type="presOf" srcId="{F65C73F9-EC3C-4784-BD12-308A433C719D}" destId="{B6FC6FFF-B190-4CF7-9DB9-6D4DD300061F}" srcOrd="0" destOrd="0" presId="urn:microsoft.com/office/officeart/2005/8/layout/hierarchy5"/>
    <dgm:cxn modelId="{E5A383AA-D93F-4286-A1F2-7182898A8C93}" type="presParOf" srcId="{DA6F788D-E4D6-4EBF-9A50-86D1A84C539D}" destId="{0E62B10A-CF42-4933-84AB-DB6211F8ECEE}" srcOrd="0" destOrd="0" presId="urn:microsoft.com/office/officeart/2005/8/layout/hierarchy5"/>
    <dgm:cxn modelId="{11FF42DB-205A-422F-8EF4-D4896EB80C69}" type="presParOf" srcId="{0E62B10A-CF42-4933-84AB-DB6211F8ECEE}" destId="{F570A535-9BD7-447D-AEFC-41A9007329CB}" srcOrd="0" destOrd="0" presId="urn:microsoft.com/office/officeart/2005/8/layout/hierarchy5"/>
    <dgm:cxn modelId="{C434B033-A20B-42D3-A99E-E26F2A4CFA5B}" type="presParOf" srcId="{0E62B10A-CF42-4933-84AB-DB6211F8ECEE}" destId="{8352132B-B226-4372-BBA8-392C364D7454}" srcOrd="1" destOrd="0" presId="urn:microsoft.com/office/officeart/2005/8/layout/hierarchy5"/>
    <dgm:cxn modelId="{8C860F1A-BD5C-4DE1-9703-7DA5E217D0C3}" type="presParOf" srcId="{8352132B-B226-4372-BBA8-392C364D7454}" destId="{C090C603-BD6C-433A-86F7-309FE44CACAA}" srcOrd="0" destOrd="0" presId="urn:microsoft.com/office/officeart/2005/8/layout/hierarchy5"/>
    <dgm:cxn modelId="{6AF7ED21-59CE-4DAF-B616-66CF0DFB617D}" type="presParOf" srcId="{C090C603-BD6C-433A-86F7-309FE44CACAA}" destId="{1037B61C-2BFA-4A56-869D-81ADF38A7214}" srcOrd="0" destOrd="0" presId="urn:microsoft.com/office/officeart/2005/8/layout/hierarchy5"/>
    <dgm:cxn modelId="{C486612C-864C-4464-B8DE-99ECE4665C2B}" type="presParOf" srcId="{C090C603-BD6C-433A-86F7-309FE44CACAA}" destId="{7FEFAC7F-67C0-447A-80DB-E3A0BC98B2C9}" srcOrd="1" destOrd="0" presId="urn:microsoft.com/office/officeart/2005/8/layout/hierarchy5"/>
    <dgm:cxn modelId="{7532C831-5C83-43E5-8870-67255E0FDFC0}" type="presParOf" srcId="{7FEFAC7F-67C0-447A-80DB-E3A0BC98B2C9}" destId="{CC72E658-6AA7-416A-8CFC-1BFD9A4EDDE4}" srcOrd="0" destOrd="0" presId="urn:microsoft.com/office/officeart/2005/8/layout/hierarchy5"/>
    <dgm:cxn modelId="{1864DC59-74AD-4631-9A49-CEAA01AE61DE}" type="presParOf" srcId="{CC72E658-6AA7-416A-8CFC-1BFD9A4EDDE4}" destId="{A0737FDC-6927-4254-B46B-C2B6DE32A73E}" srcOrd="0" destOrd="0" presId="urn:microsoft.com/office/officeart/2005/8/layout/hierarchy5"/>
    <dgm:cxn modelId="{684C6BD7-7CE9-43C8-98CE-4BA672EFB839}" type="presParOf" srcId="{7FEFAC7F-67C0-447A-80DB-E3A0BC98B2C9}" destId="{9CA428E2-99E9-4574-B8AA-5DA3770CAC9C}" srcOrd="1" destOrd="0" presId="urn:microsoft.com/office/officeart/2005/8/layout/hierarchy5"/>
    <dgm:cxn modelId="{3D2E32B7-D6DA-49AA-9E54-1B68624D3A12}" type="presParOf" srcId="{9CA428E2-99E9-4574-B8AA-5DA3770CAC9C}" destId="{920E4A9A-A698-47BF-99FE-F4FD4B32CEAB}" srcOrd="0" destOrd="0" presId="urn:microsoft.com/office/officeart/2005/8/layout/hierarchy5"/>
    <dgm:cxn modelId="{8E782EE6-39B6-43A8-A8DC-5AAEEAAE2578}" type="presParOf" srcId="{9CA428E2-99E9-4574-B8AA-5DA3770CAC9C}" destId="{2BB1F0B2-540A-4367-8646-126A3879B1DC}" srcOrd="1" destOrd="0" presId="urn:microsoft.com/office/officeart/2005/8/layout/hierarchy5"/>
    <dgm:cxn modelId="{565C6B5F-D7EB-4C89-B643-F1394EE29778}" type="presParOf" srcId="{2BB1F0B2-540A-4367-8646-126A3879B1DC}" destId="{EAD494D6-196E-456F-A6D8-31D1A4205360}" srcOrd="0" destOrd="0" presId="urn:microsoft.com/office/officeart/2005/8/layout/hierarchy5"/>
    <dgm:cxn modelId="{7464BA2E-65D9-46F5-A74A-F23F910304BC}" type="presParOf" srcId="{EAD494D6-196E-456F-A6D8-31D1A4205360}" destId="{7403D535-4C4C-4197-91ED-7D4EE47CB698}" srcOrd="0" destOrd="0" presId="urn:microsoft.com/office/officeart/2005/8/layout/hierarchy5"/>
    <dgm:cxn modelId="{47089E4E-59F1-4516-968C-F045AE0BBB95}" type="presParOf" srcId="{2BB1F0B2-540A-4367-8646-126A3879B1DC}" destId="{96E8F57D-7BFF-47C5-B8B2-3E39536CE910}" srcOrd="1" destOrd="0" presId="urn:microsoft.com/office/officeart/2005/8/layout/hierarchy5"/>
    <dgm:cxn modelId="{9FDCA473-9B11-47C1-B9CC-4989F663FC86}" type="presParOf" srcId="{96E8F57D-7BFF-47C5-B8B2-3E39536CE910}" destId="{712ED870-4DBD-4EAE-B172-4D8289AA5738}" srcOrd="0" destOrd="0" presId="urn:microsoft.com/office/officeart/2005/8/layout/hierarchy5"/>
    <dgm:cxn modelId="{A5BF0A26-3509-48BC-8479-C5BD02992EA6}" type="presParOf" srcId="{96E8F57D-7BFF-47C5-B8B2-3E39536CE910}" destId="{2B3035C3-FF72-4BBB-A7AC-9348CB88FA91}" srcOrd="1" destOrd="0" presId="urn:microsoft.com/office/officeart/2005/8/layout/hierarchy5"/>
    <dgm:cxn modelId="{23D513C0-46A9-47B9-9D42-808BE104AC2F}" type="presParOf" srcId="{2B3035C3-FF72-4BBB-A7AC-9348CB88FA91}" destId="{7FB72278-56BE-4C50-80BE-383D8C6C6298}" srcOrd="0" destOrd="0" presId="urn:microsoft.com/office/officeart/2005/8/layout/hierarchy5"/>
    <dgm:cxn modelId="{1B279DF0-6803-470D-8731-E327D334D0A9}" type="presParOf" srcId="{7FB72278-56BE-4C50-80BE-383D8C6C6298}" destId="{C6B89F0D-1A80-403A-A936-BD5A5C631B33}" srcOrd="0" destOrd="0" presId="urn:microsoft.com/office/officeart/2005/8/layout/hierarchy5"/>
    <dgm:cxn modelId="{FC17F292-7A81-4361-862B-1C70C6163E98}" type="presParOf" srcId="{2B3035C3-FF72-4BBB-A7AC-9348CB88FA91}" destId="{A8F499B4-9425-4C89-B185-6DDB86F651A6}" srcOrd="1" destOrd="0" presId="urn:microsoft.com/office/officeart/2005/8/layout/hierarchy5"/>
    <dgm:cxn modelId="{CC2F4C03-A9C5-4A6C-94AE-E4052A973B25}" type="presParOf" srcId="{A8F499B4-9425-4C89-B185-6DDB86F651A6}" destId="{E24A756F-195C-4996-A782-6EFE7967642F}" srcOrd="0" destOrd="0" presId="urn:microsoft.com/office/officeart/2005/8/layout/hierarchy5"/>
    <dgm:cxn modelId="{CCCE3688-22E2-493C-A3F0-767DF825BB9C}" type="presParOf" srcId="{A8F499B4-9425-4C89-B185-6DDB86F651A6}" destId="{C8DEBB21-A961-47EA-A984-1C52FF00E849}" srcOrd="1" destOrd="0" presId="urn:microsoft.com/office/officeart/2005/8/layout/hierarchy5"/>
    <dgm:cxn modelId="{C71D9235-2E80-41FE-A975-0026DDE6FDE4}" type="presParOf" srcId="{2BB1F0B2-540A-4367-8646-126A3879B1DC}" destId="{0DC67425-CB03-4E24-95E4-E2F0FACB5B5E}" srcOrd="2" destOrd="0" presId="urn:microsoft.com/office/officeart/2005/8/layout/hierarchy5"/>
    <dgm:cxn modelId="{CA8A1863-6DE2-4806-B840-BB0A8A99B35C}" type="presParOf" srcId="{0DC67425-CB03-4E24-95E4-E2F0FACB5B5E}" destId="{85166FC2-4F84-4573-8129-47CA30DC724D}" srcOrd="0" destOrd="0" presId="urn:microsoft.com/office/officeart/2005/8/layout/hierarchy5"/>
    <dgm:cxn modelId="{1A9EFC90-AD89-4099-A468-52B3D620237B}" type="presParOf" srcId="{2BB1F0B2-540A-4367-8646-126A3879B1DC}" destId="{757AFE98-69C9-4BA6-BB2A-F843E5AEE519}" srcOrd="3" destOrd="0" presId="urn:microsoft.com/office/officeart/2005/8/layout/hierarchy5"/>
    <dgm:cxn modelId="{67BCEF29-BD66-4706-90EB-9C877A441E3B}" type="presParOf" srcId="{757AFE98-69C9-4BA6-BB2A-F843E5AEE519}" destId="{92AD0F00-BCE6-4597-BF00-C0D24F575685}" srcOrd="0" destOrd="0" presId="urn:microsoft.com/office/officeart/2005/8/layout/hierarchy5"/>
    <dgm:cxn modelId="{EB309092-B353-460C-A01D-CA4C4B195494}" type="presParOf" srcId="{757AFE98-69C9-4BA6-BB2A-F843E5AEE519}" destId="{E863DC1F-CC08-4A9E-A83C-DA27627C966C}" srcOrd="1" destOrd="0" presId="urn:microsoft.com/office/officeart/2005/8/layout/hierarchy5"/>
    <dgm:cxn modelId="{AE05F3D9-3750-4EB0-8BF1-C672F342E316}" type="presParOf" srcId="{E863DC1F-CC08-4A9E-A83C-DA27627C966C}" destId="{FFF0E2E5-C087-4EFE-9CE4-7838C9200BAF}" srcOrd="0" destOrd="0" presId="urn:microsoft.com/office/officeart/2005/8/layout/hierarchy5"/>
    <dgm:cxn modelId="{F9E20382-FF70-42AD-8D03-397EA07DD66A}" type="presParOf" srcId="{FFF0E2E5-C087-4EFE-9CE4-7838C9200BAF}" destId="{FFBBFBB7-4E79-4659-85CC-7EEC653D14AC}" srcOrd="0" destOrd="0" presId="urn:microsoft.com/office/officeart/2005/8/layout/hierarchy5"/>
    <dgm:cxn modelId="{76F8557B-A7DB-4327-BE01-F6BCD523E2EA}" type="presParOf" srcId="{E863DC1F-CC08-4A9E-A83C-DA27627C966C}" destId="{93052DA0-B450-4803-8E06-C13E93DE57EC}" srcOrd="1" destOrd="0" presId="urn:microsoft.com/office/officeart/2005/8/layout/hierarchy5"/>
    <dgm:cxn modelId="{06D8D64D-FBC8-4DBC-9F4B-E49683EB14D1}" type="presParOf" srcId="{93052DA0-B450-4803-8E06-C13E93DE57EC}" destId="{62A6EC72-097B-4433-BEDD-AF9423F7867E}" srcOrd="0" destOrd="0" presId="urn:microsoft.com/office/officeart/2005/8/layout/hierarchy5"/>
    <dgm:cxn modelId="{0856B1BD-3765-4B53-A1C0-67D8768DCF28}" type="presParOf" srcId="{93052DA0-B450-4803-8E06-C13E93DE57EC}" destId="{F97C26D1-E1BB-47AE-819F-92B3EFCAEFB2}" srcOrd="1" destOrd="0" presId="urn:microsoft.com/office/officeart/2005/8/layout/hierarchy5"/>
    <dgm:cxn modelId="{CE73EDAF-0C40-4797-ABE6-1BCD30C2F4E4}" type="presParOf" srcId="{7FEFAC7F-67C0-447A-80DB-E3A0BC98B2C9}" destId="{01AD6F6C-6EDE-4E30-AE44-5E7AD81C56F1}" srcOrd="2" destOrd="0" presId="urn:microsoft.com/office/officeart/2005/8/layout/hierarchy5"/>
    <dgm:cxn modelId="{4BEFA8FB-75B6-4EAE-977B-5FDAED2D33B4}" type="presParOf" srcId="{01AD6F6C-6EDE-4E30-AE44-5E7AD81C56F1}" destId="{9DE8C93F-D86C-40CA-98E5-AEB574A4DAC4}" srcOrd="0" destOrd="0" presId="urn:microsoft.com/office/officeart/2005/8/layout/hierarchy5"/>
    <dgm:cxn modelId="{D41E06FB-E97E-4671-963E-FC5BCA57B94A}" type="presParOf" srcId="{7FEFAC7F-67C0-447A-80DB-E3A0BC98B2C9}" destId="{AC5787A6-DDE9-4598-8AAB-5CE982A775B2}" srcOrd="3" destOrd="0" presId="urn:microsoft.com/office/officeart/2005/8/layout/hierarchy5"/>
    <dgm:cxn modelId="{DD9A249B-01C9-4443-A9D0-BBCCB754A651}" type="presParOf" srcId="{AC5787A6-DDE9-4598-8AAB-5CE982A775B2}" destId="{2EDB7DD6-6E58-4F80-88F8-CAC5BB40F139}" srcOrd="0" destOrd="0" presId="urn:microsoft.com/office/officeart/2005/8/layout/hierarchy5"/>
    <dgm:cxn modelId="{A4BD7550-A045-4A84-9C73-2A67F00821FE}" type="presParOf" srcId="{AC5787A6-DDE9-4598-8AAB-5CE982A775B2}" destId="{0D343816-DE5A-4DB1-BA44-597846D69285}" srcOrd="1" destOrd="0" presId="urn:microsoft.com/office/officeart/2005/8/layout/hierarchy5"/>
    <dgm:cxn modelId="{6BD6B09B-C49D-4FB4-B7C8-37B3E8DBC5DF}" type="presParOf" srcId="{0D343816-DE5A-4DB1-BA44-597846D69285}" destId="{B927B734-A74F-44D3-A0A1-3B59823013AD}" srcOrd="0" destOrd="0" presId="urn:microsoft.com/office/officeart/2005/8/layout/hierarchy5"/>
    <dgm:cxn modelId="{28786C2D-C052-46E1-8770-30BDDCD89D62}" type="presParOf" srcId="{B927B734-A74F-44D3-A0A1-3B59823013AD}" destId="{CAA821AB-3A71-49FB-9D5F-FA31D0A352CA}" srcOrd="0" destOrd="0" presId="urn:microsoft.com/office/officeart/2005/8/layout/hierarchy5"/>
    <dgm:cxn modelId="{ED69EB5F-523D-4C64-A869-E9A8BB8AD7E3}" type="presParOf" srcId="{0D343816-DE5A-4DB1-BA44-597846D69285}" destId="{73710751-1F57-4EA0-AA8A-8408D17280AF}" srcOrd="1" destOrd="0" presId="urn:microsoft.com/office/officeart/2005/8/layout/hierarchy5"/>
    <dgm:cxn modelId="{D7A6BE2B-5F1A-47A8-B1E9-DA323CF75EB6}" type="presParOf" srcId="{73710751-1F57-4EA0-AA8A-8408D17280AF}" destId="{85E2F1F9-9FFF-4610-8EDC-3DE45D63D443}" srcOrd="0" destOrd="0" presId="urn:microsoft.com/office/officeart/2005/8/layout/hierarchy5"/>
    <dgm:cxn modelId="{C30EC8FF-4C3B-49E0-BA04-8AFF3D264A59}" type="presParOf" srcId="{73710751-1F57-4EA0-AA8A-8408D17280AF}" destId="{509427D4-9F34-4596-A1F7-54467E8A1014}" srcOrd="1" destOrd="0" presId="urn:microsoft.com/office/officeart/2005/8/layout/hierarchy5"/>
    <dgm:cxn modelId="{6EF88BB1-C502-41F5-9F96-CB8C72CE088E}" type="presParOf" srcId="{509427D4-9F34-4596-A1F7-54467E8A1014}" destId="{021F77F5-56AD-4AEF-B32A-B25EAEF6C5E6}" srcOrd="0" destOrd="0" presId="urn:microsoft.com/office/officeart/2005/8/layout/hierarchy5"/>
    <dgm:cxn modelId="{AFA6BCE2-8C4B-4A09-AD76-F18C2B2C3850}" type="presParOf" srcId="{021F77F5-56AD-4AEF-B32A-B25EAEF6C5E6}" destId="{BB46E6B8-5622-4EC6-A89E-71EF03B4896A}" srcOrd="0" destOrd="0" presId="urn:microsoft.com/office/officeart/2005/8/layout/hierarchy5"/>
    <dgm:cxn modelId="{8CC172B9-C8F2-46BB-9E69-4DA1FBE1FE33}" type="presParOf" srcId="{509427D4-9F34-4596-A1F7-54467E8A1014}" destId="{C2F54A60-3930-4718-8E0F-A97FEEEBA252}" srcOrd="1" destOrd="0" presId="urn:microsoft.com/office/officeart/2005/8/layout/hierarchy5"/>
    <dgm:cxn modelId="{2165C152-431F-4BA3-AD02-C601E2041A9D}" type="presParOf" srcId="{C2F54A60-3930-4718-8E0F-A97FEEEBA252}" destId="{45D0BDC3-2276-4383-AF99-C4B5F85D6D71}" srcOrd="0" destOrd="0" presId="urn:microsoft.com/office/officeart/2005/8/layout/hierarchy5"/>
    <dgm:cxn modelId="{CBBB5E2D-7610-4294-8044-87014DF03B6B}" type="presParOf" srcId="{C2F54A60-3930-4718-8E0F-A97FEEEBA252}" destId="{D95B2EFE-AA18-498D-B51C-50CF089C4825}" srcOrd="1" destOrd="0" presId="urn:microsoft.com/office/officeart/2005/8/layout/hierarchy5"/>
    <dgm:cxn modelId="{4DEC1E0D-71ED-461E-AF75-4DFD28898A8D}" type="presParOf" srcId="{0D343816-DE5A-4DB1-BA44-597846D69285}" destId="{20188FEE-B3A2-4B97-AFA6-E6B4878C8C52}" srcOrd="2" destOrd="0" presId="urn:microsoft.com/office/officeart/2005/8/layout/hierarchy5"/>
    <dgm:cxn modelId="{E096F214-D171-4E97-8917-C9BF50EEAC15}" type="presParOf" srcId="{20188FEE-B3A2-4B97-AFA6-E6B4878C8C52}" destId="{EA50A57C-37E0-42C8-B91A-B7AAB02B5907}" srcOrd="0" destOrd="0" presId="urn:microsoft.com/office/officeart/2005/8/layout/hierarchy5"/>
    <dgm:cxn modelId="{EBDDC506-9C9A-4EE3-83AF-D1B805015184}" type="presParOf" srcId="{0D343816-DE5A-4DB1-BA44-597846D69285}" destId="{79FE050E-21CA-4801-858B-F2C2345A04EA}" srcOrd="3" destOrd="0" presId="urn:microsoft.com/office/officeart/2005/8/layout/hierarchy5"/>
    <dgm:cxn modelId="{33EDC784-0ADB-4088-BF54-9F032A80552B}" type="presParOf" srcId="{79FE050E-21CA-4801-858B-F2C2345A04EA}" destId="{24E8FAA0-6A19-4740-B39B-B0F5DA519285}" srcOrd="0" destOrd="0" presId="urn:microsoft.com/office/officeart/2005/8/layout/hierarchy5"/>
    <dgm:cxn modelId="{998D7423-7305-45A7-81AC-CAF5DD1079C2}" type="presParOf" srcId="{79FE050E-21CA-4801-858B-F2C2345A04EA}" destId="{576DD7C2-AB04-4950-8A9D-1BF92DBADB40}" srcOrd="1" destOrd="0" presId="urn:microsoft.com/office/officeart/2005/8/layout/hierarchy5"/>
    <dgm:cxn modelId="{D6360A52-BB8B-4A4A-BE02-79C7CC5E97D2}" type="presParOf" srcId="{576DD7C2-AB04-4950-8A9D-1BF92DBADB40}" destId="{B2ED72D6-8E71-48B8-893D-49ADFFE44237}" srcOrd="0" destOrd="0" presId="urn:microsoft.com/office/officeart/2005/8/layout/hierarchy5"/>
    <dgm:cxn modelId="{888EE385-CCE4-4AB2-AD2B-A4A991D6A34A}" type="presParOf" srcId="{B2ED72D6-8E71-48B8-893D-49ADFFE44237}" destId="{76A71A3B-3163-457C-9514-69FD8EAB72FF}" srcOrd="0" destOrd="0" presId="urn:microsoft.com/office/officeart/2005/8/layout/hierarchy5"/>
    <dgm:cxn modelId="{68E13FBE-399E-4156-A84A-A985047CFEA8}" type="presParOf" srcId="{576DD7C2-AB04-4950-8A9D-1BF92DBADB40}" destId="{16AD96B2-15BC-41ED-BEDF-1398DA7208BA}" srcOrd="1" destOrd="0" presId="urn:microsoft.com/office/officeart/2005/8/layout/hierarchy5"/>
    <dgm:cxn modelId="{60CF650D-AE2D-4660-B38F-09AA6A33FC48}" type="presParOf" srcId="{16AD96B2-15BC-41ED-BEDF-1398DA7208BA}" destId="{E678F31B-E40C-40B2-B84F-855B2A7138F0}" srcOrd="0" destOrd="0" presId="urn:microsoft.com/office/officeart/2005/8/layout/hierarchy5"/>
    <dgm:cxn modelId="{44AC0ECA-3F22-4209-9194-9AE1CD29F0AE}" type="presParOf" srcId="{16AD96B2-15BC-41ED-BEDF-1398DA7208BA}" destId="{6A346639-7890-42AC-8A71-D00F4C773151}" srcOrd="1" destOrd="0" presId="urn:microsoft.com/office/officeart/2005/8/layout/hierarchy5"/>
    <dgm:cxn modelId="{323574CE-6894-4538-8473-7CE0DE7A6E48}" type="presParOf" srcId="{DA6F788D-E4D6-4EBF-9A50-86D1A84C539D}" destId="{5A3CD68A-1EB7-4270-887F-C2630FA283BE}" srcOrd="1" destOrd="0" presId="urn:microsoft.com/office/officeart/2005/8/layout/hierarchy5"/>
    <dgm:cxn modelId="{8AF6C5E3-9AA9-49AA-B920-CF6D0B0D9D10}" type="presParOf" srcId="{5A3CD68A-1EB7-4270-887F-C2630FA283BE}" destId="{22EC5C46-6E00-45BF-B678-3BBF4DB9A77E}" srcOrd="0" destOrd="0" presId="urn:microsoft.com/office/officeart/2005/8/layout/hierarchy5"/>
    <dgm:cxn modelId="{E3931BCA-4D0F-47C7-977B-FFFBAD38B4C9}" type="presParOf" srcId="{22EC5C46-6E00-45BF-B678-3BBF4DB9A77E}" destId="{61CCB11D-D612-4DD3-A606-5421689B9C4A}" srcOrd="0" destOrd="0" presId="urn:microsoft.com/office/officeart/2005/8/layout/hierarchy5"/>
    <dgm:cxn modelId="{3149E119-29B9-4931-8758-32EFA9DCBAB7}" type="presParOf" srcId="{22EC5C46-6E00-45BF-B678-3BBF4DB9A77E}" destId="{5B058E6A-7042-4524-8922-F655606F56C7}" srcOrd="1" destOrd="0" presId="urn:microsoft.com/office/officeart/2005/8/layout/hierarchy5"/>
    <dgm:cxn modelId="{45445501-10AC-4563-8DF4-9D758CC08EDB}" type="presParOf" srcId="{5A3CD68A-1EB7-4270-887F-C2630FA283BE}" destId="{BC76DF79-AC6F-43D1-AB42-EEFDDFD3E09E}" srcOrd="1" destOrd="0" presId="urn:microsoft.com/office/officeart/2005/8/layout/hierarchy5"/>
    <dgm:cxn modelId="{BF424E6A-1240-4785-B610-3D49E3CF2C80}" type="presParOf" srcId="{BC76DF79-AC6F-43D1-AB42-EEFDDFD3E09E}" destId="{34AC8495-E6C0-488A-9604-9C0579524FC9}" srcOrd="0" destOrd="0" presId="urn:microsoft.com/office/officeart/2005/8/layout/hierarchy5"/>
    <dgm:cxn modelId="{64461CDA-0EBB-4F48-9828-71E06879B404}" type="presParOf" srcId="{5A3CD68A-1EB7-4270-887F-C2630FA283BE}" destId="{418EC3A6-FD7F-4450-BA58-1ED95E24E691}" srcOrd="2" destOrd="0" presId="urn:microsoft.com/office/officeart/2005/8/layout/hierarchy5"/>
    <dgm:cxn modelId="{91D3EB01-C7B0-4741-8AFE-9004074ED9F2}" type="presParOf" srcId="{418EC3A6-FD7F-4450-BA58-1ED95E24E691}" destId="{B6FC6FFF-B190-4CF7-9DB9-6D4DD300061F}" srcOrd="0" destOrd="0" presId="urn:microsoft.com/office/officeart/2005/8/layout/hierarchy5"/>
    <dgm:cxn modelId="{2749D252-C499-4D6A-B96D-73056CDBC679}" type="presParOf" srcId="{418EC3A6-FD7F-4450-BA58-1ED95E24E691}" destId="{A6675CAF-F0FC-4EBC-9A4D-8C9137327DF7}" srcOrd="1" destOrd="0" presId="urn:microsoft.com/office/officeart/2005/8/layout/hierarchy5"/>
    <dgm:cxn modelId="{C671F012-B7A0-4D9C-B9A1-C80C78EF9FB1}" type="presParOf" srcId="{5A3CD68A-1EB7-4270-887F-C2630FA283BE}" destId="{C9703FEE-B8E4-46BD-868F-428121140DCE}" srcOrd="3" destOrd="0" presId="urn:microsoft.com/office/officeart/2005/8/layout/hierarchy5"/>
    <dgm:cxn modelId="{A6186367-8A3C-4C6E-9A56-E8B2AC6C1C44}" type="presParOf" srcId="{C9703FEE-B8E4-46BD-868F-428121140DCE}" destId="{6E0E7DA7-617B-4025-A337-09EFBC5B2B94}" srcOrd="0" destOrd="0" presId="urn:microsoft.com/office/officeart/2005/8/layout/hierarchy5"/>
    <dgm:cxn modelId="{DD53D624-8737-43E6-B39A-A6C2E34771C9}" type="presParOf" srcId="{5A3CD68A-1EB7-4270-887F-C2630FA283BE}" destId="{3FAAA6AF-E4A8-4488-8681-F1D844BEBAD4}" srcOrd="4" destOrd="0" presId="urn:microsoft.com/office/officeart/2005/8/layout/hierarchy5"/>
    <dgm:cxn modelId="{9302E544-E322-4B55-A692-ED7B9E8361DB}" type="presParOf" srcId="{3FAAA6AF-E4A8-4488-8681-F1D844BEBAD4}" destId="{421F4E5D-FC42-469D-B447-23BD62B12226}" srcOrd="0" destOrd="0" presId="urn:microsoft.com/office/officeart/2005/8/layout/hierarchy5"/>
    <dgm:cxn modelId="{51FD6862-01C9-4219-BA3D-7A648D1E80C3}" type="presParOf" srcId="{3FAAA6AF-E4A8-4488-8681-F1D844BEBAD4}" destId="{0866D0B5-208C-4C02-B1E4-CB8B74F159E9}" srcOrd="1" destOrd="0" presId="urn:microsoft.com/office/officeart/2005/8/layout/hierarchy5"/>
    <dgm:cxn modelId="{5D5D2EBC-0C31-4502-9D62-C7908424C029}" type="presParOf" srcId="{5A3CD68A-1EB7-4270-887F-C2630FA283BE}" destId="{87B433BF-0CDA-4094-9453-1BD7345EF279}" srcOrd="5" destOrd="0" presId="urn:microsoft.com/office/officeart/2005/8/layout/hierarchy5"/>
    <dgm:cxn modelId="{59394B10-3A34-41DF-AE99-185347779C26}" type="presParOf" srcId="{87B433BF-0CDA-4094-9453-1BD7345EF279}" destId="{4CA1A330-4FB3-494B-BDFF-2B85A249398D}" srcOrd="0" destOrd="0" presId="urn:microsoft.com/office/officeart/2005/8/layout/hierarchy5"/>
    <dgm:cxn modelId="{A029625C-79CC-44A7-9873-4B78E3F9AC57}" type="presParOf" srcId="{5A3CD68A-1EB7-4270-887F-C2630FA283BE}" destId="{64E4A3BE-B376-4CD9-BB02-A26AE91868A3}" srcOrd="6" destOrd="0" presId="urn:microsoft.com/office/officeart/2005/8/layout/hierarchy5"/>
    <dgm:cxn modelId="{E1B42911-7604-4DFB-AF9E-E7390B4AEE1C}" type="presParOf" srcId="{64E4A3BE-B376-4CD9-BB02-A26AE91868A3}" destId="{055CCEE9-1E31-48FF-ACEB-2E1BC78E3DBA}" srcOrd="0" destOrd="0" presId="urn:microsoft.com/office/officeart/2005/8/layout/hierarchy5"/>
    <dgm:cxn modelId="{CA075526-8AC5-4A14-ABC6-C5723D0F5FB7}" type="presParOf" srcId="{64E4A3BE-B376-4CD9-BB02-A26AE91868A3}" destId="{E12FF4E5-7B56-4F64-B24D-3F56A6423613}" srcOrd="1" destOrd="0" presId="urn:microsoft.com/office/officeart/2005/8/layout/hierarchy5"/>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0FDB2-A916-4B6E-8EF6-4D2532EBC748}">
      <dsp:nvSpPr>
        <dsp:cNvPr id="0" name=""/>
        <dsp:cNvSpPr/>
      </dsp:nvSpPr>
      <dsp:spPr>
        <a:xfrm>
          <a:off x="52619" y="0"/>
          <a:ext cx="8691055" cy="447553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7D81D2-35C6-429F-8078-9991E4248AC4}">
      <dsp:nvSpPr>
        <dsp:cNvPr id="0" name=""/>
        <dsp:cNvSpPr/>
      </dsp:nvSpPr>
      <dsp:spPr>
        <a:xfrm>
          <a:off x="1523064" y="3328006"/>
          <a:ext cx="164699" cy="16469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2D850-9A4C-4A11-BAFB-655038123457}">
      <dsp:nvSpPr>
        <dsp:cNvPr id="0" name=""/>
        <dsp:cNvSpPr/>
      </dsp:nvSpPr>
      <dsp:spPr>
        <a:xfrm>
          <a:off x="1605414" y="3410356"/>
          <a:ext cx="1224505" cy="1065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71" tIns="0" rIns="0" bIns="0" numCol="1" spcCol="1270" anchor="t" anchorCtr="0">
          <a:noAutofit/>
        </a:bodyPr>
        <a:lstStyle/>
        <a:p>
          <a:pPr marL="0" lvl="0" indent="0" algn="l" defTabSz="622300">
            <a:lnSpc>
              <a:spcPct val="90000"/>
            </a:lnSpc>
            <a:spcBef>
              <a:spcPct val="0"/>
            </a:spcBef>
            <a:spcAft>
              <a:spcPct val="35000"/>
            </a:spcAft>
            <a:buNone/>
          </a:pPr>
          <a:r>
            <a:rPr lang="id-ID" sz="1400" kern="1200" dirty="0"/>
            <a:t>Identifikasi Sasaran kinerja (outcome) yang akan diwujudkan</a:t>
          </a:r>
          <a:r>
            <a:rPr lang="en-US" sz="1400" kern="1200" dirty="0"/>
            <a:t> (</a:t>
          </a:r>
          <a:r>
            <a:rPr lang="en-US" sz="1400" kern="1200" dirty="0" err="1"/>
            <a:t>pendek-menengah-penjang</a:t>
          </a:r>
          <a:r>
            <a:rPr lang="en-US" sz="1400" kern="1200" dirty="0"/>
            <a:t>)</a:t>
          </a:r>
          <a:endParaRPr lang="id-ID" sz="1400" kern="1200" dirty="0"/>
        </a:p>
      </dsp:txBody>
      <dsp:txXfrm>
        <a:off x="1605414" y="3410356"/>
        <a:ext cx="1224505" cy="1065176"/>
      </dsp:txXfrm>
    </dsp:sp>
    <dsp:sp modelId="{89050893-CEE1-4FC8-BFBB-8C72F064680C}">
      <dsp:nvSpPr>
        <dsp:cNvPr id="0" name=""/>
        <dsp:cNvSpPr/>
      </dsp:nvSpPr>
      <dsp:spPr>
        <a:xfrm>
          <a:off x="2686703" y="2286997"/>
          <a:ext cx="286434" cy="28643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F63CD-7669-45A1-ADC5-5BE07B4EE302}">
      <dsp:nvSpPr>
        <dsp:cNvPr id="0" name=""/>
        <dsp:cNvSpPr/>
      </dsp:nvSpPr>
      <dsp:spPr>
        <a:xfrm>
          <a:off x="2829920" y="2430214"/>
          <a:ext cx="1503779" cy="2045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76" tIns="0" rIns="0" bIns="0" numCol="1" spcCol="1270" anchor="t" anchorCtr="0">
          <a:noAutofit/>
        </a:bodyPr>
        <a:lstStyle/>
        <a:p>
          <a:pPr marL="0" lvl="0" indent="0" algn="l" defTabSz="622300">
            <a:lnSpc>
              <a:spcPct val="90000"/>
            </a:lnSpc>
            <a:spcBef>
              <a:spcPct val="0"/>
            </a:spcBef>
            <a:spcAft>
              <a:spcPct val="35000"/>
            </a:spcAft>
            <a:buNone/>
          </a:pPr>
          <a:r>
            <a:rPr lang="id-ID" sz="1400" kern="1200" dirty="0"/>
            <a:t>Merumuskan ouput yang relevan </a:t>
          </a:r>
          <a:r>
            <a:rPr lang="en-US" sz="1400" kern="1200" dirty="0" err="1"/>
            <a:t>dengan</a:t>
          </a:r>
          <a:r>
            <a:rPr lang="en-US" sz="1400" kern="1200" dirty="0"/>
            <a:t> </a:t>
          </a:r>
          <a:r>
            <a:rPr lang="en-US" sz="1400" kern="1200" dirty="0" err="1"/>
            <a:t>kebutuhan</a:t>
          </a:r>
          <a:r>
            <a:rPr lang="en-US" sz="1400" kern="1200" dirty="0"/>
            <a:t> consumer &amp; </a:t>
          </a:r>
          <a:r>
            <a:rPr lang="en-US" sz="1400" kern="1200" dirty="0" err="1"/>
            <a:t>mendukung</a:t>
          </a:r>
          <a:r>
            <a:rPr lang="en-US" sz="1400" kern="1200" dirty="0"/>
            <a:t> </a:t>
          </a:r>
          <a:r>
            <a:rPr lang="id-ID" sz="1400" kern="1200" dirty="0"/>
            <a:t>outcome yang ditetapkan</a:t>
          </a:r>
        </a:p>
      </dsp:txBody>
      <dsp:txXfrm>
        <a:off x="2829920" y="2430214"/>
        <a:ext cx="1503779" cy="2045318"/>
      </dsp:txXfrm>
    </dsp:sp>
    <dsp:sp modelId="{DD27BEBB-8DA5-4A8F-90DF-6155894ED99D}">
      <dsp:nvSpPr>
        <dsp:cNvPr id="0" name=""/>
        <dsp:cNvSpPr/>
      </dsp:nvSpPr>
      <dsp:spPr>
        <a:xfrm>
          <a:off x="4172580" y="1519891"/>
          <a:ext cx="379525" cy="379525"/>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446C3-42DF-4897-8FF2-A3DBCEE97A0E}">
      <dsp:nvSpPr>
        <dsp:cNvPr id="0" name=""/>
        <dsp:cNvSpPr/>
      </dsp:nvSpPr>
      <dsp:spPr>
        <a:xfrm>
          <a:off x="4362342" y="1709653"/>
          <a:ext cx="1503779" cy="2765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03"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I</a:t>
          </a:r>
          <a:r>
            <a:rPr lang="id-ID" sz="1400" kern="1200" dirty="0"/>
            <a:t>dentifikasi aktifitas/proses</a:t>
          </a:r>
          <a:r>
            <a:rPr lang="en-US" sz="1400" kern="1200" dirty="0"/>
            <a:t> /</a:t>
          </a:r>
          <a:r>
            <a:rPr lang="en-US" sz="1400" kern="1200" dirty="0" err="1"/>
            <a:t>komponen</a:t>
          </a:r>
          <a:r>
            <a:rPr lang="id-ID" sz="1400" kern="1200" dirty="0"/>
            <a:t> apa saja yang harus dilakukan agar output </a:t>
          </a:r>
          <a:r>
            <a:rPr lang="en-US" sz="1400" kern="1200" dirty="0" err="1"/>
            <a:t>dihasilkan</a:t>
          </a:r>
          <a:endParaRPr lang="id-ID" sz="1400" kern="1200" dirty="0"/>
        </a:p>
      </dsp:txBody>
      <dsp:txXfrm>
        <a:off x="4362342" y="1709653"/>
        <a:ext cx="1503779" cy="2765879"/>
      </dsp:txXfrm>
    </dsp:sp>
    <dsp:sp modelId="{5DD63272-73D2-4B83-99F1-A5DFB627B74E}">
      <dsp:nvSpPr>
        <dsp:cNvPr id="0" name=""/>
        <dsp:cNvSpPr/>
      </dsp:nvSpPr>
      <dsp:spPr>
        <a:xfrm>
          <a:off x="5790932" y="1012365"/>
          <a:ext cx="508420" cy="508420"/>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36593-2E66-4C06-8784-BDDC9B27EDE2}">
      <dsp:nvSpPr>
        <dsp:cNvPr id="0" name=""/>
        <dsp:cNvSpPr/>
      </dsp:nvSpPr>
      <dsp:spPr>
        <a:xfrm>
          <a:off x="6072865" y="1266575"/>
          <a:ext cx="1939649" cy="3208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402"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I</a:t>
          </a:r>
          <a:r>
            <a:rPr lang="id-ID" sz="1400" kern="1200" dirty="0"/>
            <a:t>dentifikasi kebutuhan input pada setiap </a:t>
          </a:r>
          <a:r>
            <a:rPr lang="en-US" sz="1400" kern="1200" dirty="0" err="1"/>
            <a:t>aktivitas</a:t>
          </a:r>
          <a:r>
            <a:rPr lang="en-US" sz="1400" kern="1200" dirty="0"/>
            <a:t>/</a:t>
          </a:r>
          <a:r>
            <a:rPr lang="id-ID" sz="1400" kern="1200" dirty="0"/>
            <a:t>proses</a:t>
          </a:r>
          <a:r>
            <a:rPr lang="en-US" sz="1400" kern="1200" dirty="0"/>
            <a:t> /</a:t>
          </a:r>
          <a:r>
            <a:rPr lang="en-US" sz="1400" kern="1200" dirty="0" err="1"/>
            <a:t>komponen</a:t>
          </a:r>
          <a:r>
            <a:rPr lang="id-ID" sz="1400" kern="1200" dirty="0"/>
            <a:t>. </a:t>
          </a:r>
          <a:endParaRPr lang="en-US" sz="1400" kern="1200" dirty="0"/>
        </a:p>
        <a:p>
          <a:pPr marL="0" lvl="0" indent="0" algn="l" defTabSz="622300">
            <a:lnSpc>
              <a:spcPct val="90000"/>
            </a:lnSpc>
            <a:spcBef>
              <a:spcPct val="0"/>
            </a:spcBef>
            <a:spcAft>
              <a:spcPct val="35000"/>
            </a:spcAft>
            <a:buNone/>
          </a:pPr>
          <a:r>
            <a:rPr lang="en-US" sz="1400" kern="1200" dirty="0"/>
            <a:t>I</a:t>
          </a:r>
          <a:r>
            <a:rPr lang="id-ID" sz="1400" kern="1200" dirty="0"/>
            <a:t>nput</a:t>
          </a:r>
          <a:r>
            <a:rPr lang="en-US" sz="1400" kern="1200" dirty="0"/>
            <a:t>: 5M (Man, Money, Material, Machine, Method)</a:t>
          </a:r>
          <a:endParaRPr lang="id-ID" sz="1400" kern="1200" dirty="0"/>
        </a:p>
      </dsp:txBody>
      <dsp:txXfrm>
        <a:off x="6072865" y="1266575"/>
        <a:ext cx="1939649" cy="3208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CCEE9-1E31-48FF-ACEB-2E1BC78E3DBA}">
      <dsp:nvSpPr>
        <dsp:cNvPr id="0" name=""/>
        <dsp:cNvSpPr/>
      </dsp:nvSpPr>
      <dsp:spPr>
        <a:xfrm>
          <a:off x="5762771" y="0"/>
          <a:ext cx="1938192" cy="45720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err="1"/>
            <a:t>Contoh</a:t>
          </a:r>
          <a:endParaRPr lang="en-US" sz="3300" kern="1200" dirty="0"/>
        </a:p>
      </dsp:txBody>
      <dsp:txXfrm>
        <a:off x="5762771" y="0"/>
        <a:ext cx="1938192" cy="1371600"/>
      </dsp:txXfrm>
    </dsp:sp>
    <dsp:sp modelId="{421F4E5D-FC42-469D-B447-23BD62B12226}">
      <dsp:nvSpPr>
        <dsp:cNvPr id="0" name=""/>
        <dsp:cNvSpPr/>
      </dsp:nvSpPr>
      <dsp:spPr>
        <a:xfrm>
          <a:off x="3865659" y="0"/>
          <a:ext cx="1626096" cy="45720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err="1"/>
            <a:t>Jenis</a:t>
          </a:r>
          <a:endParaRPr lang="en-US" sz="3300" kern="1200" dirty="0"/>
        </a:p>
      </dsp:txBody>
      <dsp:txXfrm>
        <a:off x="3865659" y="0"/>
        <a:ext cx="1626096" cy="1371600"/>
      </dsp:txXfrm>
    </dsp:sp>
    <dsp:sp modelId="{B6FC6FFF-B190-4CF7-9DB9-6D4DD300061F}">
      <dsp:nvSpPr>
        <dsp:cNvPr id="0" name=""/>
        <dsp:cNvSpPr/>
      </dsp:nvSpPr>
      <dsp:spPr>
        <a:xfrm>
          <a:off x="1968547" y="0"/>
          <a:ext cx="1626096" cy="45720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err="1"/>
            <a:t>Jenis</a:t>
          </a:r>
          <a:endParaRPr lang="en-US" sz="3300" kern="1200" dirty="0"/>
        </a:p>
      </dsp:txBody>
      <dsp:txXfrm>
        <a:off x="1968547" y="0"/>
        <a:ext cx="1626096" cy="1371600"/>
      </dsp:txXfrm>
    </dsp:sp>
    <dsp:sp modelId="{61CCB11D-D612-4DD3-A606-5421689B9C4A}">
      <dsp:nvSpPr>
        <dsp:cNvPr id="0" name=""/>
        <dsp:cNvSpPr/>
      </dsp:nvSpPr>
      <dsp:spPr>
        <a:xfrm>
          <a:off x="0" y="0"/>
          <a:ext cx="1626096" cy="45720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0" y="0"/>
        <a:ext cx="1626096" cy="1371600"/>
      </dsp:txXfrm>
    </dsp:sp>
    <dsp:sp modelId="{1037B61C-2BFA-4A56-869D-81ADF38A7214}">
      <dsp:nvSpPr>
        <dsp:cNvPr id="0" name=""/>
        <dsp:cNvSpPr/>
      </dsp:nvSpPr>
      <dsp:spPr>
        <a:xfrm>
          <a:off x="206943" y="2180247"/>
          <a:ext cx="1355080" cy="140022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Output (KRO-RO)</a:t>
          </a:r>
        </a:p>
      </dsp:txBody>
      <dsp:txXfrm>
        <a:off x="246632" y="2219936"/>
        <a:ext cx="1275702" cy="1320846"/>
      </dsp:txXfrm>
    </dsp:sp>
    <dsp:sp modelId="{CC72E658-6AA7-416A-8CFC-1BFD9A4EDDE4}">
      <dsp:nvSpPr>
        <dsp:cNvPr id="0" name=""/>
        <dsp:cNvSpPr/>
      </dsp:nvSpPr>
      <dsp:spPr>
        <a:xfrm rot="18289469">
          <a:off x="1358459" y="2477437"/>
          <a:ext cx="949160" cy="26674"/>
        </a:xfrm>
        <a:custGeom>
          <a:avLst/>
          <a:gdLst/>
          <a:ahLst/>
          <a:cxnLst/>
          <a:rect l="0" t="0" r="0" b="0"/>
          <a:pathLst>
            <a:path>
              <a:moveTo>
                <a:pt x="0" y="13337"/>
              </a:moveTo>
              <a:lnTo>
                <a:pt x="949160"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9310" y="2467045"/>
        <a:ext cx="47458" cy="47458"/>
      </dsp:txXfrm>
    </dsp:sp>
    <dsp:sp modelId="{920E4A9A-A698-47BF-99FE-F4FD4B32CEAB}">
      <dsp:nvSpPr>
        <dsp:cNvPr id="0" name=""/>
        <dsp:cNvSpPr/>
      </dsp:nvSpPr>
      <dsp:spPr>
        <a:xfrm>
          <a:off x="2104055" y="1762418"/>
          <a:ext cx="1355080" cy="67754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Barang</a:t>
          </a:r>
          <a:endParaRPr lang="en-US" sz="2400" kern="1200" dirty="0"/>
        </a:p>
      </dsp:txBody>
      <dsp:txXfrm>
        <a:off x="2123899" y="1782262"/>
        <a:ext cx="1315392" cy="637852"/>
      </dsp:txXfrm>
    </dsp:sp>
    <dsp:sp modelId="{EAD494D6-196E-456F-A6D8-31D1A4205360}">
      <dsp:nvSpPr>
        <dsp:cNvPr id="0" name=""/>
        <dsp:cNvSpPr/>
      </dsp:nvSpPr>
      <dsp:spPr>
        <a:xfrm rot="19457599">
          <a:off x="3396394" y="1893058"/>
          <a:ext cx="667514" cy="26674"/>
        </a:xfrm>
        <a:custGeom>
          <a:avLst/>
          <a:gdLst/>
          <a:ahLst/>
          <a:cxnLst/>
          <a:rect l="0" t="0" r="0" b="0"/>
          <a:pathLst>
            <a:path>
              <a:moveTo>
                <a:pt x="0" y="13337"/>
              </a:moveTo>
              <a:lnTo>
                <a:pt x="667514"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3463" y="1889708"/>
        <a:ext cx="33375" cy="33375"/>
      </dsp:txXfrm>
    </dsp:sp>
    <dsp:sp modelId="{712ED870-4DBD-4EAE-B172-4D8289AA5738}">
      <dsp:nvSpPr>
        <dsp:cNvPr id="0" name=""/>
        <dsp:cNvSpPr/>
      </dsp:nvSpPr>
      <dsp:spPr>
        <a:xfrm>
          <a:off x="4001167" y="1372833"/>
          <a:ext cx="1355080" cy="677540"/>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Barang</a:t>
          </a:r>
          <a:r>
            <a:rPr lang="en-US" sz="1800" kern="1200" dirty="0"/>
            <a:t> </a:t>
          </a:r>
          <a:r>
            <a:rPr lang="en-US" sz="1800" kern="1200" dirty="0" err="1"/>
            <a:t>Infrastruktur</a:t>
          </a:r>
          <a:endParaRPr lang="en-US" sz="1800" kern="1200" dirty="0"/>
        </a:p>
      </dsp:txBody>
      <dsp:txXfrm>
        <a:off x="4021011" y="1392677"/>
        <a:ext cx="1315392" cy="637852"/>
      </dsp:txXfrm>
    </dsp:sp>
    <dsp:sp modelId="{7FB72278-56BE-4C50-80BE-383D8C6C6298}">
      <dsp:nvSpPr>
        <dsp:cNvPr id="0" name=""/>
        <dsp:cNvSpPr/>
      </dsp:nvSpPr>
      <dsp:spPr>
        <a:xfrm>
          <a:off x="5356247" y="1698266"/>
          <a:ext cx="542032" cy="26674"/>
        </a:xfrm>
        <a:custGeom>
          <a:avLst/>
          <a:gdLst/>
          <a:ahLst/>
          <a:cxnLst/>
          <a:rect l="0" t="0" r="0" b="0"/>
          <a:pathLst>
            <a:path>
              <a:moveTo>
                <a:pt x="0" y="13337"/>
              </a:moveTo>
              <a:lnTo>
                <a:pt x="542032"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3712" y="1698052"/>
        <a:ext cx="27101" cy="27101"/>
      </dsp:txXfrm>
    </dsp:sp>
    <dsp:sp modelId="{E24A756F-195C-4996-A782-6EFE7967642F}">
      <dsp:nvSpPr>
        <dsp:cNvPr id="0" name=""/>
        <dsp:cNvSpPr/>
      </dsp:nvSpPr>
      <dsp:spPr>
        <a:xfrm>
          <a:off x="5898279" y="1372833"/>
          <a:ext cx="1678781" cy="67754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Jalan</a:t>
          </a:r>
          <a:r>
            <a:rPr lang="en-US" sz="1600" kern="1200" dirty="0"/>
            <a:t>, </a:t>
          </a:r>
          <a:r>
            <a:rPr lang="en-US" sz="1600" kern="1200" dirty="0" err="1"/>
            <a:t>bangunan</a:t>
          </a:r>
          <a:endParaRPr lang="en-US" sz="1600" kern="1200" dirty="0"/>
        </a:p>
      </dsp:txBody>
      <dsp:txXfrm>
        <a:off x="5918123" y="1392677"/>
        <a:ext cx="1639093" cy="637852"/>
      </dsp:txXfrm>
    </dsp:sp>
    <dsp:sp modelId="{0DC67425-CB03-4E24-95E4-E2F0FACB5B5E}">
      <dsp:nvSpPr>
        <dsp:cNvPr id="0" name=""/>
        <dsp:cNvSpPr/>
      </dsp:nvSpPr>
      <dsp:spPr>
        <a:xfrm rot="2142401">
          <a:off x="3396394" y="2282644"/>
          <a:ext cx="667514" cy="26674"/>
        </a:xfrm>
        <a:custGeom>
          <a:avLst/>
          <a:gdLst/>
          <a:ahLst/>
          <a:cxnLst/>
          <a:rect l="0" t="0" r="0" b="0"/>
          <a:pathLst>
            <a:path>
              <a:moveTo>
                <a:pt x="0" y="13337"/>
              </a:moveTo>
              <a:lnTo>
                <a:pt x="667514"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3463" y="2279293"/>
        <a:ext cx="33375" cy="33375"/>
      </dsp:txXfrm>
    </dsp:sp>
    <dsp:sp modelId="{92AD0F00-BCE6-4597-BF00-C0D24F575685}">
      <dsp:nvSpPr>
        <dsp:cNvPr id="0" name=""/>
        <dsp:cNvSpPr/>
      </dsp:nvSpPr>
      <dsp:spPr>
        <a:xfrm>
          <a:off x="4001167" y="2152004"/>
          <a:ext cx="1355080" cy="677540"/>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Barang</a:t>
          </a:r>
          <a:r>
            <a:rPr lang="en-US" sz="1800" kern="1200" dirty="0"/>
            <a:t> Non </a:t>
          </a:r>
          <a:r>
            <a:rPr lang="en-US" sz="1800" kern="1200" dirty="0" err="1"/>
            <a:t>Infrastruktur</a:t>
          </a:r>
          <a:endParaRPr lang="en-US" sz="1800" kern="1200" dirty="0"/>
        </a:p>
      </dsp:txBody>
      <dsp:txXfrm>
        <a:off x="4021011" y="2171848"/>
        <a:ext cx="1315392" cy="637852"/>
      </dsp:txXfrm>
    </dsp:sp>
    <dsp:sp modelId="{FFF0E2E5-C087-4EFE-9CE4-7838C9200BAF}">
      <dsp:nvSpPr>
        <dsp:cNvPr id="0" name=""/>
        <dsp:cNvSpPr/>
      </dsp:nvSpPr>
      <dsp:spPr>
        <a:xfrm>
          <a:off x="5356247" y="2477437"/>
          <a:ext cx="542032" cy="26674"/>
        </a:xfrm>
        <a:custGeom>
          <a:avLst/>
          <a:gdLst/>
          <a:ahLst/>
          <a:cxnLst/>
          <a:rect l="0" t="0" r="0" b="0"/>
          <a:pathLst>
            <a:path>
              <a:moveTo>
                <a:pt x="0" y="13337"/>
              </a:moveTo>
              <a:lnTo>
                <a:pt x="542032"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3712" y="2477223"/>
        <a:ext cx="27101" cy="27101"/>
      </dsp:txXfrm>
    </dsp:sp>
    <dsp:sp modelId="{62A6EC72-097B-4433-BEDD-AF9423F7867E}">
      <dsp:nvSpPr>
        <dsp:cNvPr id="0" name=""/>
        <dsp:cNvSpPr/>
      </dsp:nvSpPr>
      <dsp:spPr>
        <a:xfrm>
          <a:off x="5898279" y="2152004"/>
          <a:ext cx="1678781" cy="67754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t>Kendaraan</a:t>
          </a:r>
          <a:r>
            <a:rPr lang="en-US" sz="1400" kern="1200" dirty="0"/>
            <a:t>, </a:t>
          </a:r>
          <a:r>
            <a:rPr lang="en-US" sz="1400" kern="1200" dirty="0" err="1"/>
            <a:t>peralatan</a:t>
          </a:r>
          <a:r>
            <a:rPr lang="en-US" sz="1400" kern="1200" dirty="0"/>
            <a:t> </a:t>
          </a:r>
          <a:r>
            <a:rPr lang="en-US" sz="1400" kern="1200" dirty="0" err="1"/>
            <a:t>kantor</a:t>
          </a:r>
          <a:r>
            <a:rPr lang="en-US" sz="1400" kern="1200" dirty="0"/>
            <a:t>, software </a:t>
          </a:r>
          <a:r>
            <a:rPr lang="en-US" sz="1400" kern="1200" dirty="0" err="1"/>
            <a:t>aplikasi</a:t>
          </a:r>
          <a:endParaRPr lang="en-US" sz="1400" kern="1200" dirty="0"/>
        </a:p>
      </dsp:txBody>
      <dsp:txXfrm>
        <a:off x="5918123" y="2171848"/>
        <a:ext cx="1639093" cy="637852"/>
      </dsp:txXfrm>
    </dsp:sp>
    <dsp:sp modelId="{01AD6F6C-6EDE-4E30-AE44-5E7AD81C56F1}">
      <dsp:nvSpPr>
        <dsp:cNvPr id="0" name=""/>
        <dsp:cNvSpPr/>
      </dsp:nvSpPr>
      <dsp:spPr>
        <a:xfrm rot="3310531">
          <a:off x="1358459" y="3256608"/>
          <a:ext cx="949160" cy="26674"/>
        </a:xfrm>
        <a:custGeom>
          <a:avLst/>
          <a:gdLst/>
          <a:ahLst/>
          <a:cxnLst/>
          <a:rect l="0" t="0" r="0" b="0"/>
          <a:pathLst>
            <a:path>
              <a:moveTo>
                <a:pt x="0" y="13337"/>
              </a:moveTo>
              <a:lnTo>
                <a:pt x="949160"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9310" y="3246216"/>
        <a:ext cx="47458" cy="47458"/>
      </dsp:txXfrm>
    </dsp:sp>
    <dsp:sp modelId="{2EDB7DD6-6E58-4F80-88F8-CAC5BB40F139}">
      <dsp:nvSpPr>
        <dsp:cNvPr id="0" name=""/>
        <dsp:cNvSpPr/>
      </dsp:nvSpPr>
      <dsp:spPr>
        <a:xfrm>
          <a:off x="2104055" y="3320761"/>
          <a:ext cx="1355080" cy="67754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Jasa</a:t>
          </a:r>
          <a:endParaRPr lang="en-US" sz="2400" kern="1200" dirty="0"/>
        </a:p>
      </dsp:txBody>
      <dsp:txXfrm>
        <a:off x="2123899" y="3340605"/>
        <a:ext cx="1315392" cy="637852"/>
      </dsp:txXfrm>
    </dsp:sp>
    <dsp:sp modelId="{B927B734-A74F-44D3-A0A1-3B59823013AD}">
      <dsp:nvSpPr>
        <dsp:cNvPr id="0" name=""/>
        <dsp:cNvSpPr/>
      </dsp:nvSpPr>
      <dsp:spPr>
        <a:xfrm rot="19457599">
          <a:off x="3396394" y="3451400"/>
          <a:ext cx="667514" cy="26674"/>
        </a:xfrm>
        <a:custGeom>
          <a:avLst/>
          <a:gdLst/>
          <a:ahLst/>
          <a:cxnLst/>
          <a:rect l="0" t="0" r="0" b="0"/>
          <a:pathLst>
            <a:path>
              <a:moveTo>
                <a:pt x="0" y="13337"/>
              </a:moveTo>
              <a:lnTo>
                <a:pt x="667514"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3463" y="3448050"/>
        <a:ext cx="33375" cy="33375"/>
      </dsp:txXfrm>
    </dsp:sp>
    <dsp:sp modelId="{85E2F1F9-9FFF-4610-8EDC-3DE45D63D443}">
      <dsp:nvSpPr>
        <dsp:cNvPr id="0" name=""/>
        <dsp:cNvSpPr/>
      </dsp:nvSpPr>
      <dsp:spPr>
        <a:xfrm>
          <a:off x="4001167" y="2931175"/>
          <a:ext cx="1355080" cy="677540"/>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Jasa</a:t>
          </a:r>
          <a:r>
            <a:rPr lang="en-US" sz="1800" kern="1200" dirty="0"/>
            <a:t> </a:t>
          </a:r>
          <a:r>
            <a:rPr lang="en-US" sz="1800" kern="1200" dirty="0" err="1"/>
            <a:t>Regulasi</a:t>
          </a:r>
          <a:endParaRPr lang="en-US" sz="1800" kern="1200" dirty="0"/>
        </a:p>
      </dsp:txBody>
      <dsp:txXfrm>
        <a:off x="4021011" y="2951019"/>
        <a:ext cx="1315392" cy="637852"/>
      </dsp:txXfrm>
    </dsp:sp>
    <dsp:sp modelId="{021F77F5-56AD-4AEF-B32A-B25EAEF6C5E6}">
      <dsp:nvSpPr>
        <dsp:cNvPr id="0" name=""/>
        <dsp:cNvSpPr/>
      </dsp:nvSpPr>
      <dsp:spPr>
        <a:xfrm>
          <a:off x="5356247" y="3256608"/>
          <a:ext cx="542032" cy="26674"/>
        </a:xfrm>
        <a:custGeom>
          <a:avLst/>
          <a:gdLst/>
          <a:ahLst/>
          <a:cxnLst/>
          <a:rect l="0" t="0" r="0" b="0"/>
          <a:pathLst>
            <a:path>
              <a:moveTo>
                <a:pt x="0" y="13337"/>
              </a:moveTo>
              <a:lnTo>
                <a:pt x="542032"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3712" y="3256394"/>
        <a:ext cx="27101" cy="27101"/>
      </dsp:txXfrm>
    </dsp:sp>
    <dsp:sp modelId="{45D0BDC3-2276-4383-AF99-C4B5F85D6D71}">
      <dsp:nvSpPr>
        <dsp:cNvPr id="0" name=""/>
        <dsp:cNvSpPr/>
      </dsp:nvSpPr>
      <dsp:spPr>
        <a:xfrm>
          <a:off x="5898279" y="2931175"/>
          <a:ext cx="1678781" cy="67754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UU, PP, </a:t>
          </a:r>
          <a:r>
            <a:rPr lang="en-US" sz="1800" kern="1200" dirty="0" err="1"/>
            <a:t>Permen</a:t>
          </a:r>
          <a:endParaRPr lang="en-US" sz="1800" kern="1200" dirty="0"/>
        </a:p>
      </dsp:txBody>
      <dsp:txXfrm>
        <a:off x="5918123" y="2951019"/>
        <a:ext cx="1639093" cy="637852"/>
      </dsp:txXfrm>
    </dsp:sp>
    <dsp:sp modelId="{20188FEE-B3A2-4B97-AFA6-E6B4878C8C52}">
      <dsp:nvSpPr>
        <dsp:cNvPr id="0" name=""/>
        <dsp:cNvSpPr/>
      </dsp:nvSpPr>
      <dsp:spPr>
        <a:xfrm rot="2142401">
          <a:off x="3396394" y="3840986"/>
          <a:ext cx="667514" cy="26674"/>
        </a:xfrm>
        <a:custGeom>
          <a:avLst/>
          <a:gdLst/>
          <a:ahLst/>
          <a:cxnLst/>
          <a:rect l="0" t="0" r="0" b="0"/>
          <a:pathLst>
            <a:path>
              <a:moveTo>
                <a:pt x="0" y="13337"/>
              </a:moveTo>
              <a:lnTo>
                <a:pt x="667514"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3463" y="3837635"/>
        <a:ext cx="33375" cy="33375"/>
      </dsp:txXfrm>
    </dsp:sp>
    <dsp:sp modelId="{24E8FAA0-6A19-4740-B39B-B0F5DA519285}">
      <dsp:nvSpPr>
        <dsp:cNvPr id="0" name=""/>
        <dsp:cNvSpPr/>
      </dsp:nvSpPr>
      <dsp:spPr>
        <a:xfrm>
          <a:off x="4001167" y="3710346"/>
          <a:ext cx="1355080" cy="677540"/>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Jasa</a:t>
          </a:r>
          <a:r>
            <a:rPr lang="en-US" sz="1600" kern="1200" dirty="0"/>
            <a:t> </a:t>
          </a:r>
          <a:r>
            <a:rPr lang="en-US" sz="1600" kern="1200" dirty="0" err="1"/>
            <a:t>Layanan</a:t>
          </a:r>
          <a:r>
            <a:rPr lang="en-US" sz="1600" kern="1200" dirty="0"/>
            <a:t> Non </a:t>
          </a:r>
          <a:r>
            <a:rPr lang="en-US" sz="1600" kern="1200" dirty="0" err="1"/>
            <a:t>Regulasi</a:t>
          </a:r>
          <a:endParaRPr lang="en-US" sz="1600" kern="1200" dirty="0"/>
        </a:p>
      </dsp:txBody>
      <dsp:txXfrm>
        <a:off x="4021011" y="3730190"/>
        <a:ext cx="1315392" cy="637852"/>
      </dsp:txXfrm>
    </dsp:sp>
    <dsp:sp modelId="{B2ED72D6-8E71-48B8-893D-49ADFFE44237}">
      <dsp:nvSpPr>
        <dsp:cNvPr id="0" name=""/>
        <dsp:cNvSpPr/>
      </dsp:nvSpPr>
      <dsp:spPr>
        <a:xfrm>
          <a:off x="5356247" y="4035779"/>
          <a:ext cx="542032" cy="26674"/>
        </a:xfrm>
        <a:custGeom>
          <a:avLst/>
          <a:gdLst/>
          <a:ahLst/>
          <a:cxnLst/>
          <a:rect l="0" t="0" r="0" b="0"/>
          <a:pathLst>
            <a:path>
              <a:moveTo>
                <a:pt x="0" y="13337"/>
              </a:moveTo>
              <a:lnTo>
                <a:pt x="542032" y="1333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3712" y="4035565"/>
        <a:ext cx="27101" cy="27101"/>
      </dsp:txXfrm>
    </dsp:sp>
    <dsp:sp modelId="{E678F31B-E40C-40B2-B84F-855B2A7138F0}">
      <dsp:nvSpPr>
        <dsp:cNvPr id="0" name=""/>
        <dsp:cNvSpPr/>
      </dsp:nvSpPr>
      <dsp:spPr>
        <a:xfrm>
          <a:off x="5898279" y="3710346"/>
          <a:ext cx="1678781" cy="67754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Layanan</a:t>
          </a:r>
          <a:r>
            <a:rPr lang="en-US" sz="1800" kern="1200" dirty="0"/>
            <a:t> SP2D, </a:t>
          </a:r>
          <a:r>
            <a:rPr lang="en-US" sz="1800" kern="1200" dirty="0" err="1"/>
            <a:t>Layanan</a:t>
          </a:r>
          <a:r>
            <a:rPr lang="en-US" sz="1800" kern="1200" dirty="0"/>
            <a:t> NPWP</a:t>
          </a:r>
        </a:p>
      </dsp:txBody>
      <dsp:txXfrm>
        <a:off x="5918123" y="3730190"/>
        <a:ext cx="1639093" cy="63785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1C6A66-A179-4932-8D13-3EBFCB0BB0F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28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Susunan</a:t>
            </a:r>
            <a:r>
              <a:rPr lang="en-US" dirty="0"/>
              <a:t>/</a:t>
            </a:r>
            <a:r>
              <a:rPr lang="en-US" dirty="0" err="1"/>
              <a:t>struktur</a:t>
            </a:r>
            <a:r>
              <a:rPr lang="en-US" dirty="0"/>
              <a:t> program dan </a:t>
            </a:r>
            <a:r>
              <a:rPr lang="en-US" dirty="0" err="1"/>
              <a:t>anggaran</a:t>
            </a:r>
            <a:r>
              <a:rPr lang="en-US" dirty="0"/>
              <a:t> </a:t>
            </a:r>
            <a:r>
              <a:rPr lang="en-US" dirty="0" err="1"/>
              <a:t>berdasarkan</a:t>
            </a:r>
            <a:r>
              <a:rPr lang="en-US" dirty="0"/>
              <a:t> RSPP</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1C6A66-A179-4932-8D13-3EBFCB0BB0F4}"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1302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3613" y="0"/>
            <a:ext cx="3442155" cy="937905"/>
          </a:xfrm>
          <a:prstGeom prst="rect">
            <a:avLst/>
          </a:prstGeom>
        </p:spPr>
      </p:pic>
      <p:pic>
        <p:nvPicPr>
          <p:cNvPr id="17" name="bg object 17"/>
          <p:cNvPicPr/>
          <p:nvPr/>
        </p:nvPicPr>
        <p:blipFill>
          <a:blip r:embed="rId3" cstate="print"/>
          <a:stretch>
            <a:fillRect/>
          </a:stretch>
        </p:blipFill>
        <p:spPr>
          <a:xfrm>
            <a:off x="1200149" y="304800"/>
            <a:ext cx="1943100" cy="457200"/>
          </a:xfrm>
          <a:prstGeom prst="rect">
            <a:avLst/>
          </a:prstGeom>
        </p:spPr>
      </p:pic>
      <p:pic>
        <p:nvPicPr>
          <p:cNvPr id="18" name="bg object 18"/>
          <p:cNvPicPr/>
          <p:nvPr/>
        </p:nvPicPr>
        <p:blipFill>
          <a:blip r:embed="rId4" cstate="print"/>
          <a:stretch>
            <a:fillRect/>
          </a:stretch>
        </p:blipFill>
        <p:spPr>
          <a:xfrm>
            <a:off x="552450" y="257175"/>
            <a:ext cx="504825" cy="552450"/>
          </a:xfrm>
          <a:prstGeom prst="rect">
            <a:avLst/>
          </a:prstGeom>
        </p:spPr>
      </p:pic>
      <p:sp>
        <p:nvSpPr>
          <p:cNvPr id="2" name="Holder 2"/>
          <p:cNvSpPr>
            <a:spLocks noGrp="1"/>
          </p:cNvSpPr>
          <p:nvPr>
            <p:ph type="title"/>
          </p:nvPr>
        </p:nvSpPr>
        <p:spPr/>
        <p:txBody>
          <a:bodyPr lIns="0" tIns="0" rIns="0" bIns="0"/>
          <a:lstStyle>
            <a:lvl1pPr>
              <a:defRPr sz="3000" b="1" i="1">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7" name="Holder 7"/>
          <p:cNvSpPr>
            <a:spLocks noGrp="1"/>
          </p:cNvSpPr>
          <p:nvPr>
            <p:ph type="sldNum" sz="quarter" idx="7"/>
          </p:nvPr>
        </p:nvSpPr>
        <p:spPr/>
        <p:txBody>
          <a:bodyPr lIns="0" tIns="0" rIns="0" bIns="0"/>
          <a:lstStyle>
            <a:lvl1pPr>
              <a:defRPr sz="1200" b="1" i="0">
                <a:solidFill>
                  <a:schemeClr val="tx1"/>
                </a:solidFill>
                <a:latin typeface="Roboto"/>
                <a:cs typeface="Roboto"/>
              </a:defRPr>
            </a:lvl1pPr>
          </a:lstStyle>
          <a:p>
            <a:pPr marL="38100">
              <a:lnSpc>
                <a:spcPct val="100000"/>
              </a:lnSpc>
              <a:spcBef>
                <a:spcPts val="10"/>
              </a:spcBef>
            </a:pPr>
            <a:fld id="{81D60167-4931-47E6-BA6A-407CBD079E47}" type="slidenum">
              <a:rPr dirty="0"/>
              <a:t>‹#›</a:t>
            </a:fld>
            <a:endParaRPr dirty="0"/>
          </a:p>
        </p:txBody>
      </p:sp>
    </p:spTree>
    <p:extLst>
      <p:ext uri="{BB962C8B-B14F-4D97-AF65-F5344CB8AC3E}">
        <p14:creationId xmlns:p14="http://schemas.microsoft.com/office/powerpoint/2010/main" val="91659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36750" y="230886"/>
            <a:ext cx="9318498" cy="358140"/>
          </a:xfrm>
          <a:prstGeom prst="rect">
            <a:avLst/>
          </a:prstGeom>
        </p:spPr>
        <p:txBody>
          <a:bodyPr wrap="square" lIns="0" tIns="0" rIns="0" bIns="0">
            <a:spAutoFit/>
          </a:bodyPr>
          <a:lstStyle>
            <a:lvl1pPr>
              <a:defRPr sz="2150" b="1" i="1">
                <a:solidFill>
                  <a:schemeClr val="bg1"/>
                </a:solidFill>
                <a:latin typeface="Roboto Cn"/>
                <a:cs typeface="Roboto C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6" name="Holder 6"/>
          <p:cNvSpPr>
            <a:spLocks noGrp="1"/>
          </p:cNvSpPr>
          <p:nvPr>
            <p:ph type="sldNum" sz="quarter" idx="7"/>
          </p:nvPr>
        </p:nvSpPr>
        <p:spPr/>
        <p:txBody>
          <a:bodyPr lIns="0" tIns="0" rIns="0" bIns="0"/>
          <a:lstStyle>
            <a:lvl1pPr>
              <a:defRPr sz="1200" b="1" i="0">
                <a:solidFill>
                  <a:schemeClr val="tx1"/>
                </a:solidFill>
                <a:latin typeface="Roboto"/>
                <a:cs typeface="Roboto"/>
              </a:defRPr>
            </a:lvl1pPr>
          </a:lstStyle>
          <a:p>
            <a:pPr marL="38100">
              <a:lnSpc>
                <a:spcPct val="100000"/>
              </a:lnSpc>
              <a:spcBef>
                <a:spcPts val="10"/>
              </a:spcBef>
            </a:pPr>
            <a:fld id="{81D60167-4931-47E6-BA6A-407CBD079E47}" type="slidenum">
              <a:rPr dirty="0"/>
              <a:t>‹#›</a:t>
            </a:fld>
            <a:endParaRPr dirty="0"/>
          </a:p>
        </p:txBody>
      </p:sp>
    </p:spTree>
    <p:extLst>
      <p:ext uri="{BB962C8B-B14F-4D97-AF65-F5344CB8AC3E}">
        <p14:creationId xmlns:p14="http://schemas.microsoft.com/office/powerpoint/2010/main" val="2484665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0E9-FD9D-B5EC-0BEC-0DEE1BB7C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CE8E634A-40BD-96B7-ADE1-178B7C344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98E3301-D274-6F08-4C54-3A0DF9360F9C}"/>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5" name="Footer Placeholder 4">
            <a:extLst>
              <a:ext uri="{FF2B5EF4-FFF2-40B4-BE49-F238E27FC236}">
                <a16:creationId xmlns:a16="http://schemas.microsoft.com/office/drawing/2014/main" id="{B0754365-0F5A-39AE-151B-6B7C95B7DB3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FF9428F-0934-55E7-F5F2-2637CB2B1967}"/>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2203792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E70A-020C-8CE0-2461-EEC95F550F2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1680434-F63D-5989-A94B-D8E91F689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7D4FC85-3B2B-E46A-4838-9EC401484D5A}"/>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5" name="Footer Placeholder 4">
            <a:extLst>
              <a:ext uri="{FF2B5EF4-FFF2-40B4-BE49-F238E27FC236}">
                <a16:creationId xmlns:a16="http://schemas.microsoft.com/office/drawing/2014/main" id="{8A7AB97D-D70A-704C-213E-0604AEEADCF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F2DF5A-8172-AD09-6C32-C0DEE7EC5B57}"/>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3414049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56F4-E5F3-92A1-9ECE-1B0804597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4816E392-1E1D-EFB5-62E5-75E3C79FDC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D57AA-264E-49AE-A343-BF119C0B4601}"/>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5" name="Footer Placeholder 4">
            <a:extLst>
              <a:ext uri="{FF2B5EF4-FFF2-40B4-BE49-F238E27FC236}">
                <a16:creationId xmlns:a16="http://schemas.microsoft.com/office/drawing/2014/main" id="{E1B20537-B094-17EE-80A2-AF4797B3E16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E52D8BB-3F9B-177B-E109-7B681E48BF37}"/>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2686713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1D37-0266-1DA4-02D9-B9A995214C2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69D5B61-9CDF-B910-4FBB-A0135CD20A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D707CB9-3ACA-04A2-DFDF-9F98297E9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2BE8D577-D47B-A838-92B9-23CB17DCFF6B}"/>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6" name="Footer Placeholder 5">
            <a:extLst>
              <a:ext uri="{FF2B5EF4-FFF2-40B4-BE49-F238E27FC236}">
                <a16:creationId xmlns:a16="http://schemas.microsoft.com/office/drawing/2014/main" id="{390DA919-F527-02E4-6DD5-A73B2EFC8F2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C9DFE53-A3A4-F59F-1FFA-F0A39CD63953}"/>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1713822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5918-C228-B8ED-2F1F-7ED99B4233F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D923405-F473-0605-6434-F401BCE6B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13BD5F-FB44-B8D5-6669-1B2400DE97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F3533967-B6F8-2634-06E3-D7E37BB7DF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500F3-121C-36D8-7C9F-B67C75DC7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D81AA2F5-DB80-A1AE-F553-7C56013356C2}"/>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8" name="Footer Placeholder 7">
            <a:extLst>
              <a:ext uri="{FF2B5EF4-FFF2-40B4-BE49-F238E27FC236}">
                <a16:creationId xmlns:a16="http://schemas.microsoft.com/office/drawing/2014/main" id="{BF050E74-F4F0-CAE9-164F-B3ADDFB75C6C}"/>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F68647AC-EAFE-E6F7-7C5A-A39CD5A2A57D}"/>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1416261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34E3-D6EE-9E29-E4CD-DB5BB3A670BA}"/>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527C34D-EBAF-467D-A445-D8CE7543FB9D}"/>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4" name="Footer Placeholder 3">
            <a:extLst>
              <a:ext uri="{FF2B5EF4-FFF2-40B4-BE49-F238E27FC236}">
                <a16:creationId xmlns:a16="http://schemas.microsoft.com/office/drawing/2014/main" id="{C52B4E18-B4CA-4A00-77A1-79CB0023093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A6B2FB01-0580-6C01-7A5A-B170F85C3E64}"/>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1635226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6EA9C6-8C99-149C-80DD-6CB14C236450}"/>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3" name="Footer Placeholder 2">
            <a:extLst>
              <a:ext uri="{FF2B5EF4-FFF2-40B4-BE49-F238E27FC236}">
                <a16:creationId xmlns:a16="http://schemas.microsoft.com/office/drawing/2014/main" id="{18D62763-0B21-123F-AC25-47D4F8382625}"/>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A454939D-2987-3CB7-9E4E-B0267A3AE249}"/>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345860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6643-5C56-222C-B6E3-17F518EB1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FC8CB82-9EBD-57EF-5AA1-FF432B485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ED52505E-917E-9E39-62D7-1C5C801E5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EE395-5629-518F-6E61-08F7EDB8EAFC}"/>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6" name="Footer Placeholder 5">
            <a:extLst>
              <a:ext uri="{FF2B5EF4-FFF2-40B4-BE49-F238E27FC236}">
                <a16:creationId xmlns:a16="http://schemas.microsoft.com/office/drawing/2014/main" id="{2FA16A83-C132-D666-0EF8-D3E0A8B1ACA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11AAC93-5F62-B699-FD30-5D2494B90D7A}"/>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2111436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062-0144-0975-2135-B2E8B6D1C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244A3293-36B0-E726-1D95-3AFF03818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3E2199F-EAB7-0018-644D-1D14422D2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FAE00-C865-5C5F-5994-6AA2E97969A4}"/>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6" name="Footer Placeholder 5">
            <a:extLst>
              <a:ext uri="{FF2B5EF4-FFF2-40B4-BE49-F238E27FC236}">
                <a16:creationId xmlns:a16="http://schemas.microsoft.com/office/drawing/2014/main" id="{4DCBC6A3-0E79-9426-8EDB-702109E582B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FD03694-C94B-A400-E495-A2500F334F1A}"/>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3098239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11F9-6E28-D002-00E3-FFDFAAB24E0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70735A7-178E-8D80-7591-7C0963C04B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3BCFC86-AE1A-F819-0935-11F8326E9645}"/>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5" name="Footer Placeholder 4">
            <a:extLst>
              <a:ext uri="{FF2B5EF4-FFF2-40B4-BE49-F238E27FC236}">
                <a16:creationId xmlns:a16="http://schemas.microsoft.com/office/drawing/2014/main" id="{68E41C8B-1E4C-81CA-C59A-69012EA5D7E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9CBB245-7A3F-78C8-68B3-804DD15A1974}"/>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816352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58CFC4-DED0-4F03-77A5-5C26C45124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C66BCB5-EC4F-0F75-8859-7A1D7B9204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B980561-0C36-E556-754E-E3EC514FD224}"/>
              </a:ext>
            </a:extLst>
          </p:cNvPr>
          <p:cNvSpPr>
            <a:spLocks noGrp="1"/>
          </p:cNvSpPr>
          <p:nvPr>
            <p:ph type="dt" sz="half" idx="10"/>
          </p:nvPr>
        </p:nvSpPr>
        <p:spPr/>
        <p:txBody>
          <a:bodyPr/>
          <a:lstStyle/>
          <a:p>
            <a:fld id="{F3108900-93A0-440E-9ECC-ADF5E0900F8B}" type="datetimeFigureOut">
              <a:rPr lang="en-ID" smtClean="0"/>
              <a:t>21/01/2024</a:t>
            </a:fld>
            <a:endParaRPr lang="en-ID"/>
          </a:p>
        </p:txBody>
      </p:sp>
      <p:sp>
        <p:nvSpPr>
          <p:cNvPr id="5" name="Footer Placeholder 4">
            <a:extLst>
              <a:ext uri="{FF2B5EF4-FFF2-40B4-BE49-F238E27FC236}">
                <a16:creationId xmlns:a16="http://schemas.microsoft.com/office/drawing/2014/main" id="{492D33C9-311C-CA73-D9A9-011CB85C8BC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6AC23D5-4406-81C1-E604-95E415036FB7}"/>
              </a:ext>
            </a:extLst>
          </p:cNvPr>
          <p:cNvSpPr>
            <a:spLocks noGrp="1"/>
          </p:cNvSpPr>
          <p:nvPr>
            <p:ph type="sldNum" sz="quarter" idx="12"/>
          </p:nvPr>
        </p:nvSpPr>
        <p:spPr/>
        <p:txBody>
          <a:bodyPr/>
          <a:lstStyle/>
          <a:p>
            <a:fld id="{D37AEE7F-E9E4-47BF-BBFA-814C07A98E66}" type="slidenum">
              <a:rPr lang="en-ID" smtClean="0"/>
              <a:t>‹#›</a:t>
            </a:fld>
            <a:endParaRPr lang="en-ID"/>
          </a:p>
        </p:txBody>
      </p:sp>
    </p:spTree>
    <p:extLst>
      <p:ext uri="{BB962C8B-B14F-4D97-AF65-F5344CB8AC3E}">
        <p14:creationId xmlns:p14="http://schemas.microsoft.com/office/powerpoint/2010/main" val="53674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 id="2147483683" r:id="rId21"/>
    <p:sldLayoutId id="2147483684" r:id="rId22"/>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C83032-4752-7BAA-BC09-139A44C0D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A9A2E31-A3D9-32E7-A7FC-40499019F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F71A265-1ADC-FDE5-56C1-098517564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08900-93A0-440E-9ECC-ADF5E0900F8B}" type="datetimeFigureOut">
              <a:rPr lang="en-ID" smtClean="0"/>
              <a:t>21/01/2024</a:t>
            </a:fld>
            <a:endParaRPr lang="en-ID"/>
          </a:p>
        </p:txBody>
      </p:sp>
      <p:sp>
        <p:nvSpPr>
          <p:cNvPr id="5" name="Footer Placeholder 4">
            <a:extLst>
              <a:ext uri="{FF2B5EF4-FFF2-40B4-BE49-F238E27FC236}">
                <a16:creationId xmlns:a16="http://schemas.microsoft.com/office/drawing/2014/main" id="{19E77E88-C4F7-FB45-E35B-89F199700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20492FD-DFD8-9E13-E5A1-A10ABADE1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AEE7F-E9E4-47BF-BBFA-814C07A98E66}" type="slidenum">
              <a:rPr lang="en-ID" smtClean="0"/>
              <a:t>‹#›</a:t>
            </a:fld>
            <a:endParaRPr lang="en-ID"/>
          </a:p>
        </p:txBody>
      </p:sp>
    </p:spTree>
    <p:extLst>
      <p:ext uri="{BB962C8B-B14F-4D97-AF65-F5344CB8AC3E}">
        <p14:creationId xmlns:p14="http://schemas.microsoft.com/office/powerpoint/2010/main" val="1978266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3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18" Type="http://schemas.openxmlformats.org/officeDocument/2006/relationships/image" Target="../media/image67.png"/><Relationship Id="rId3" Type="http://schemas.openxmlformats.org/officeDocument/2006/relationships/image" Target="../media/image57.png"/><Relationship Id="rId21" Type="http://schemas.openxmlformats.org/officeDocument/2006/relationships/image" Target="../media/image69.png"/><Relationship Id="rId7" Type="http://schemas.openxmlformats.org/officeDocument/2006/relationships/image" Target="../media/image60.png"/><Relationship Id="rId12" Type="http://schemas.openxmlformats.org/officeDocument/2006/relationships/image" Target="../media/image45.png"/><Relationship Id="rId17" Type="http://schemas.openxmlformats.org/officeDocument/2006/relationships/image" Target="../media/image66.png"/><Relationship Id="rId2" Type="http://schemas.openxmlformats.org/officeDocument/2006/relationships/image" Target="../media/image56.png"/><Relationship Id="rId16" Type="http://schemas.openxmlformats.org/officeDocument/2006/relationships/image" Target="../media/image65.png"/><Relationship Id="rId20"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39.png"/><Relationship Id="rId15" Type="http://schemas.openxmlformats.org/officeDocument/2006/relationships/image" Target="../media/image64.png"/><Relationship Id="rId10" Type="http://schemas.openxmlformats.org/officeDocument/2006/relationships/image" Target="../media/image61.png"/><Relationship Id="rId19" Type="http://schemas.openxmlformats.org/officeDocument/2006/relationships/image" Target="../media/image68.png"/><Relationship Id="rId4" Type="http://schemas.openxmlformats.org/officeDocument/2006/relationships/image" Target="../media/image58.png"/><Relationship Id="rId9" Type="http://schemas.openxmlformats.org/officeDocument/2006/relationships/image" Target="../media/image42.png"/><Relationship Id="rId14" Type="http://schemas.openxmlformats.org/officeDocument/2006/relationships/image" Target="../media/image63.png"/><Relationship Id="rId22" Type="http://schemas.openxmlformats.org/officeDocument/2006/relationships/image" Target="../media/image70.png"/></Relationships>
</file>

<file path=ppt/slides/_rels/slide3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74.png"/><Relationship Id="rId12"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11.png"/><Relationship Id="rId9" Type="http://schemas.openxmlformats.org/officeDocument/2006/relationships/image" Target="../media/image39.png"/><Relationship Id="rId1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9.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pixabay.com/id/presentasi-gagasan-lampu-kantor-2348435/" TargetMode="External"/><Relationship Id="rId2" Type="http://schemas.openxmlformats.org/officeDocument/2006/relationships/image" Target="../media/image82.png"/><Relationship Id="rId1" Type="http://schemas.openxmlformats.org/officeDocument/2006/relationships/slideLayout" Target="../slideLayouts/slideLayout18.xml"/><Relationship Id="rId6" Type="http://schemas.openxmlformats.org/officeDocument/2006/relationships/image" Target="../media/image84.jpeg"/><Relationship Id="rId5" Type="http://schemas.openxmlformats.org/officeDocument/2006/relationships/hyperlink" Target="https://svgsilh.com/ms/image/98585.html" TargetMode="External"/><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5.xml"/><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sz="3600" dirty="0"/>
              <a:t>ALOKASI &amp; </a:t>
            </a:r>
            <a:r>
              <a:rPr lang="en-US" sz="3600" dirty="0" err="1"/>
              <a:t>revisi</a:t>
            </a:r>
            <a:r>
              <a:rPr lang="en-US" sz="3600" dirty="0"/>
              <a:t> </a:t>
            </a:r>
            <a:r>
              <a:rPr lang="en-US" sz="3600" dirty="0" err="1"/>
              <a:t>anggaran</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Achmad Zunaidi​</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4B2E762-2B3A-4067-BF0A-1D779903AEDB}"/>
              </a:ext>
            </a:extLst>
          </p:cNvPr>
          <p:cNvSpPr>
            <a:spLocks noGrp="1"/>
          </p:cNvSpPr>
          <p:nvPr>
            <p:ph type="title"/>
          </p:nvPr>
        </p:nvSpPr>
        <p:spPr/>
        <p:txBody>
          <a:bodyPr/>
          <a:lstStyle/>
          <a:p>
            <a:r>
              <a:rPr lang="en-US" dirty="0" err="1"/>
              <a:t>Jenis</a:t>
            </a:r>
            <a:r>
              <a:rPr lang="en-US" dirty="0"/>
              <a:t> Output (KRO – RO)</a:t>
            </a: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0E6DCFE-92EE-4371-8A7E-C684E3D26245}" type="slidenum">
              <a:rPr kumimoji="0" lang="en-US" sz="1200" b="0" i="0" u="none" strike="noStrike" kern="1200" cap="none" spc="0" normalizeH="0" baseline="0" noProof="0">
                <a:ln>
                  <a:noFill/>
                </a:ln>
                <a:solidFill>
                  <a:srgbClr val="1F2C8F"/>
                </a:solidFill>
                <a:effectLst/>
                <a:uLnTx/>
                <a:uFillTx/>
                <a:latin typeface="Franklin Gothic Book"/>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1F2C8F"/>
              </a:solidFill>
              <a:effectLst/>
              <a:uLnTx/>
              <a:uFillTx/>
              <a:latin typeface="Franklin Gothic Book"/>
              <a:ea typeface="+mn-ea"/>
              <a:cs typeface="Arial" panose="020B0604020202020204"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751451079"/>
              </p:ext>
            </p:extLst>
          </p:nvPr>
        </p:nvGraphicFramePr>
        <p:xfrm>
          <a:off x="2208276" y="1984248"/>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300129-5B01-E43C-D556-A73C9F55AD94}"/>
              </a:ext>
            </a:extLst>
          </p:cNvPr>
          <p:cNvGraphicFramePr>
            <a:graphicFrameLocks noGrp="1"/>
          </p:cNvGraphicFramePr>
          <p:nvPr>
            <p:extLst>
              <p:ext uri="{D42A27DB-BD31-4B8C-83A1-F6EECF244321}">
                <p14:modId xmlns:p14="http://schemas.microsoft.com/office/powerpoint/2010/main" val="2759474539"/>
              </p:ext>
            </p:extLst>
          </p:nvPr>
        </p:nvGraphicFramePr>
        <p:xfrm>
          <a:off x="1643270" y="614592"/>
          <a:ext cx="8905460" cy="6265628"/>
        </p:xfrm>
        <a:graphic>
          <a:graphicData uri="http://schemas.openxmlformats.org/drawingml/2006/table">
            <a:tbl>
              <a:tblPr firstRow="1" bandRow="1">
                <a:tableStyleId>{5C22544A-7EE6-4342-B048-85BDC9FD1C3A}</a:tableStyleId>
              </a:tblPr>
              <a:tblGrid>
                <a:gridCol w="722243">
                  <a:extLst>
                    <a:ext uri="{9D8B030D-6E8A-4147-A177-3AD203B41FA5}">
                      <a16:colId xmlns:a16="http://schemas.microsoft.com/office/drawing/2014/main" val="73746086"/>
                    </a:ext>
                  </a:extLst>
                </a:gridCol>
                <a:gridCol w="2374918">
                  <a:extLst>
                    <a:ext uri="{9D8B030D-6E8A-4147-A177-3AD203B41FA5}">
                      <a16:colId xmlns:a16="http://schemas.microsoft.com/office/drawing/2014/main" val="3745316257"/>
                    </a:ext>
                  </a:extLst>
                </a:gridCol>
                <a:gridCol w="755908">
                  <a:extLst>
                    <a:ext uri="{9D8B030D-6E8A-4147-A177-3AD203B41FA5}">
                      <a16:colId xmlns:a16="http://schemas.microsoft.com/office/drawing/2014/main" val="3108804313"/>
                    </a:ext>
                  </a:extLst>
                </a:gridCol>
                <a:gridCol w="5052391">
                  <a:extLst>
                    <a:ext uri="{9D8B030D-6E8A-4147-A177-3AD203B41FA5}">
                      <a16:colId xmlns:a16="http://schemas.microsoft.com/office/drawing/2014/main" val="3609561090"/>
                    </a:ext>
                  </a:extLst>
                </a:gridCol>
              </a:tblGrid>
              <a:tr h="370840">
                <a:tc>
                  <a:txBody>
                    <a:bodyPr/>
                    <a:lstStyle/>
                    <a:p>
                      <a:r>
                        <a:rPr lang="en-US" sz="1200" dirty="0"/>
                        <a:t>Kode Program</a:t>
                      </a:r>
                      <a:endParaRPr lang="en-ID" sz="1200" dirty="0"/>
                    </a:p>
                  </a:txBody>
                  <a:tcPr/>
                </a:tc>
                <a:tc>
                  <a:txBody>
                    <a:bodyPr/>
                    <a:lstStyle/>
                    <a:p>
                      <a:r>
                        <a:rPr lang="en-US" sz="1200" dirty="0"/>
                        <a:t>Program</a:t>
                      </a:r>
                      <a:endParaRPr lang="en-ID" sz="1200" dirty="0"/>
                    </a:p>
                  </a:txBody>
                  <a:tcPr/>
                </a:tc>
                <a:tc>
                  <a:txBody>
                    <a:bodyPr/>
                    <a:lstStyle/>
                    <a:p>
                      <a:r>
                        <a:rPr lang="en-US" sz="1200" dirty="0"/>
                        <a:t>Kode</a:t>
                      </a:r>
                    </a:p>
                    <a:p>
                      <a:r>
                        <a:rPr lang="en-US" sz="1200" dirty="0" err="1"/>
                        <a:t>Kegiatan</a:t>
                      </a:r>
                      <a:endParaRPr lang="en-ID" sz="1200" dirty="0"/>
                    </a:p>
                  </a:txBody>
                  <a:tcPr/>
                </a:tc>
                <a:tc>
                  <a:txBody>
                    <a:bodyPr/>
                    <a:lstStyle/>
                    <a:p>
                      <a:r>
                        <a:rPr lang="en-US" sz="1200" dirty="0" err="1"/>
                        <a:t>Kegiatan</a:t>
                      </a:r>
                      <a:endParaRPr lang="en-ID" sz="1200" dirty="0"/>
                    </a:p>
                  </a:txBody>
                  <a:tcPr/>
                </a:tc>
                <a:extLst>
                  <a:ext uri="{0D108BD9-81ED-4DB2-BD59-A6C34878D82A}">
                    <a16:rowId xmlns:a16="http://schemas.microsoft.com/office/drawing/2014/main" val="1366088819"/>
                  </a:ext>
                </a:extLst>
              </a:tr>
              <a:tr h="294346">
                <a:tc>
                  <a:txBody>
                    <a:bodyPr/>
                    <a:lstStyle/>
                    <a:p>
                      <a:r>
                        <a:rPr lang="en-US" sz="1200" dirty="0"/>
                        <a:t>AD</a:t>
                      </a:r>
                      <a:endParaRPr lang="en-ID" sz="1200" dirty="0"/>
                    </a:p>
                  </a:txBody>
                  <a:tcPr/>
                </a:tc>
                <a:tc>
                  <a:txBody>
                    <a:bodyPr/>
                    <a:lstStyle/>
                    <a:p>
                      <a:r>
                        <a:rPr lang="en-ID" sz="1200" dirty="0"/>
                        <a:t>Program </a:t>
                      </a:r>
                      <a:r>
                        <a:rPr lang="en-ID" sz="1200" dirty="0" err="1"/>
                        <a:t>Kebijakan</a:t>
                      </a:r>
                      <a:r>
                        <a:rPr lang="en-ID" sz="1200" dirty="0"/>
                        <a:t> dan </a:t>
                      </a:r>
                      <a:r>
                        <a:rPr lang="en-ID" sz="1200" dirty="0" err="1"/>
                        <a:t>Regulasi</a:t>
                      </a:r>
                      <a:r>
                        <a:rPr lang="en-ID" sz="1200" dirty="0"/>
                        <a:t> </a:t>
                      </a:r>
                      <a:r>
                        <a:rPr lang="en-ID" sz="1200" dirty="0" err="1"/>
                        <a:t>Pertahanan</a:t>
                      </a:r>
                      <a:r>
                        <a:rPr lang="en-ID" sz="1200" dirty="0"/>
                        <a:t>.</a:t>
                      </a:r>
                    </a:p>
                  </a:txBody>
                  <a:tcPr/>
                </a:tc>
                <a:tc>
                  <a:txBody>
                    <a:bodyPr/>
                    <a:lstStyle/>
                    <a:p>
                      <a:r>
                        <a:rPr lang="en-ID" sz="1200" dirty="0"/>
                        <a:t>1389</a:t>
                      </a:r>
                    </a:p>
                  </a:txBody>
                  <a:tcPr/>
                </a:tc>
                <a:tc>
                  <a:txBody>
                    <a:bodyPr/>
                    <a:lstStyle/>
                    <a:p>
                      <a:r>
                        <a:rPr lang="fi-FI" sz="1200" dirty="0"/>
                        <a:t>Perumusan Kebijakan dan Regulasi Pertahanan Negara</a:t>
                      </a:r>
                      <a:endParaRPr lang="en-ID" sz="1200" dirty="0"/>
                    </a:p>
                  </a:txBody>
                  <a:tcPr/>
                </a:tc>
                <a:extLst>
                  <a:ext uri="{0D108BD9-81ED-4DB2-BD59-A6C34878D82A}">
                    <a16:rowId xmlns:a16="http://schemas.microsoft.com/office/drawing/2014/main" val="2337263080"/>
                  </a:ext>
                </a:extLst>
              </a:tr>
              <a:tr h="291254">
                <a:tc rowSpan="3">
                  <a:txBody>
                    <a:bodyPr/>
                    <a:lstStyle/>
                    <a:p>
                      <a:r>
                        <a:rPr lang="en-ID" sz="1200" dirty="0"/>
                        <a:t>AF</a:t>
                      </a:r>
                    </a:p>
                  </a:txBody>
                  <a:tcPr>
                    <a:solidFill>
                      <a:schemeClr val="bg2"/>
                    </a:solidFill>
                  </a:tcPr>
                </a:tc>
                <a:tc rowSpan="3">
                  <a:txBody>
                    <a:bodyPr/>
                    <a:lstStyle/>
                    <a:p>
                      <a:r>
                        <a:rPr lang="sv-SE" sz="1200" dirty="0"/>
                        <a:t>Program Modemisasi Alutsista, Non Alutsista, dan Sarpras Pertahanan.</a:t>
                      </a:r>
                      <a:endParaRPr lang="en-ID" sz="1200" dirty="0"/>
                    </a:p>
                  </a:txBody>
                  <a:tcPr>
                    <a:solidFill>
                      <a:schemeClr val="bg2"/>
                    </a:solidFill>
                  </a:tcPr>
                </a:tc>
                <a:tc>
                  <a:txBody>
                    <a:bodyPr/>
                    <a:lstStyle/>
                    <a:p>
                      <a:r>
                        <a:rPr lang="en-ID" sz="1200" dirty="0"/>
                        <a:t>6552</a:t>
                      </a:r>
                    </a:p>
                  </a:txBody>
                  <a:tcPr/>
                </a:tc>
                <a:tc>
                  <a:txBody>
                    <a:bodyPr/>
                    <a:lstStyle/>
                    <a:p>
                      <a:r>
                        <a:rPr lang="en-ID" sz="1200" dirty="0"/>
                        <a:t>Pembangunan/</a:t>
                      </a:r>
                      <a:r>
                        <a:rPr lang="en-ID" sz="1200" dirty="0" err="1"/>
                        <a:t>Pengadaan</a:t>
                      </a:r>
                      <a:r>
                        <a:rPr lang="en-ID" sz="1200" dirty="0"/>
                        <a:t> </a:t>
                      </a:r>
                      <a:r>
                        <a:rPr lang="en-ID" sz="1200" dirty="0" err="1"/>
                        <a:t>Sarpras</a:t>
                      </a:r>
                      <a:r>
                        <a:rPr lang="en-ID" sz="1200" dirty="0"/>
                        <a:t> </a:t>
                      </a:r>
                      <a:r>
                        <a:rPr lang="en-ID" sz="1200" dirty="0" err="1"/>
                        <a:t>Pertahanan</a:t>
                      </a:r>
                      <a:endParaRPr lang="en-ID" sz="1200" dirty="0"/>
                    </a:p>
                  </a:txBody>
                  <a:tcPr/>
                </a:tc>
                <a:extLst>
                  <a:ext uri="{0D108BD9-81ED-4DB2-BD59-A6C34878D82A}">
                    <a16:rowId xmlns:a16="http://schemas.microsoft.com/office/drawing/2014/main" val="876720827"/>
                  </a:ext>
                </a:extLst>
              </a:tr>
              <a:tr h="308040">
                <a:tc vMerge="1">
                  <a:txBody>
                    <a:bodyPr/>
                    <a:lstStyle/>
                    <a:p>
                      <a:endParaRPr lang="en-ID" sz="1200" dirty="0"/>
                    </a:p>
                  </a:txBody>
                  <a:tcPr/>
                </a:tc>
                <a:tc vMerge="1">
                  <a:txBody>
                    <a:bodyPr/>
                    <a:lstStyle/>
                    <a:p>
                      <a:endParaRPr lang="en-ID" sz="1200" dirty="0"/>
                    </a:p>
                  </a:txBody>
                  <a:tcPr/>
                </a:tc>
                <a:tc>
                  <a:txBody>
                    <a:bodyPr/>
                    <a:lstStyle/>
                    <a:p>
                      <a:r>
                        <a:rPr lang="en-ID" sz="1200" dirty="0"/>
                        <a:t>6553</a:t>
                      </a:r>
                    </a:p>
                  </a:txBody>
                  <a:tcPr>
                    <a:solidFill>
                      <a:schemeClr val="bg2"/>
                    </a:solidFill>
                  </a:tcPr>
                </a:tc>
                <a:tc>
                  <a:txBody>
                    <a:bodyPr/>
                    <a:lstStyle/>
                    <a:p>
                      <a:r>
                        <a:rPr lang="en-ID" sz="1200" dirty="0" err="1"/>
                        <a:t>Pengadaan</a:t>
                      </a:r>
                      <a:r>
                        <a:rPr lang="en-ID" sz="1200" dirty="0"/>
                        <a:t> Non </a:t>
                      </a:r>
                      <a:r>
                        <a:rPr lang="en-ID" sz="1200" dirty="0" err="1"/>
                        <a:t>Alutsista</a:t>
                      </a:r>
                      <a:r>
                        <a:rPr lang="en-ID" sz="1200" dirty="0"/>
                        <a:t> (</a:t>
                      </a:r>
                      <a:r>
                        <a:rPr lang="en-ID" sz="1200" dirty="0" err="1"/>
                        <a:t>Kemhan</a:t>
                      </a:r>
                      <a:r>
                        <a:rPr lang="en-ID" sz="1200" dirty="0"/>
                        <a:t>)</a:t>
                      </a:r>
                    </a:p>
                  </a:txBody>
                  <a:tcPr>
                    <a:solidFill>
                      <a:schemeClr val="bg2"/>
                    </a:solidFill>
                  </a:tcPr>
                </a:tc>
                <a:extLst>
                  <a:ext uri="{0D108BD9-81ED-4DB2-BD59-A6C34878D82A}">
                    <a16:rowId xmlns:a16="http://schemas.microsoft.com/office/drawing/2014/main" val="2643962584"/>
                  </a:ext>
                </a:extLst>
              </a:tr>
              <a:tr h="327991">
                <a:tc vMerge="1">
                  <a:txBody>
                    <a:bodyPr/>
                    <a:lstStyle/>
                    <a:p>
                      <a:endParaRPr lang="en-ID" sz="1200" dirty="0"/>
                    </a:p>
                  </a:txBody>
                  <a:tcPr/>
                </a:tc>
                <a:tc vMerge="1">
                  <a:txBody>
                    <a:bodyPr/>
                    <a:lstStyle/>
                    <a:p>
                      <a:endParaRPr lang="en-ID" sz="1200" dirty="0"/>
                    </a:p>
                  </a:txBody>
                  <a:tcPr/>
                </a:tc>
                <a:tc>
                  <a:txBody>
                    <a:bodyPr/>
                    <a:lstStyle/>
                    <a:p>
                      <a:r>
                        <a:rPr lang="en-ID" sz="1200" dirty="0"/>
                        <a:t>6559</a:t>
                      </a:r>
                    </a:p>
                  </a:txBody>
                  <a:tcPr/>
                </a:tc>
                <a:tc>
                  <a:txBody>
                    <a:bodyPr/>
                    <a:lstStyle/>
                    <a:p>
                      <a:r>
                        <a:rPr lang="en-ID" sz="1200" dirty="0" err="1"/>
                        <a:t>Pengadaan</a:t>
                      </a:r>
                      <a:r>
                        <a:rPr lang="en-ID" sz="1200" dirty="0"/>
                        <a:t>/</a:t>
                      </a:r>
                      <a:r>
                        <a:rPr lang="en-ID" sz="1200" dirty="0" err="1"/>
                        <a:t>Harwat</a:t>
                      </a:r>
                      <a:r>
                        <a:rPr lang="en-ID" sz="1200" dirty="0"/>
                        <a:t> </a:t>
                      </a:r>
                      <a:r>
                        <a:rPr lang="en-ID" sz="1200" dirty="0" err="1"/>
                        <a:t>Alutsista</a:t>
                      </a:r>
                      <a:r>
                        <a:rPr lang="en-ID" sz="1200" dirty="0"/>
                        <a:t> Strategi</a:t>
                      </a:r>
                    </a:p>
                  </a:txBody>
                  <a:tcPr/>
                </a:tc>
                <a:extLst>
                  <a:ext uri="{0D108BD9-81ED-4DB2-BD59-A6C34878D82A}">
                    <a16:rowId xmlns:a16="http://schemas.microsoft.com/office/drawing/2014/main" val="2570755632"/>
                  </a:ext>
                </a:extLst>
              </a:tr>
              <a:tr h="357809">
                <a:tc rowSpan="2">
                  <a:txBody>
                    <a:bodyPr/>
                    <a:lstStyle/>
                    <a:p>
                      <a:r>
                        <a:rPr lang="en-ID" sz="1200" dirty="0"/>
                        <a:t>AJ </a:t>
                      </a:r>
                    </a:p>
                  </a:txBody>
                  <a:tcPr/>
                </a:tc>
                <a:tc rowSpan="2">
                  <a:txBody>
                    <a:bodyPr/>
                    <a:lstStyle/>
                    <a:p>
                      <a:r>
                        <a:rPr lang="en-ID" sz="1200" dirty="0"/>
                        <a:t>Program </a:t>
                      </a:r>
                      <a:r>
                        <a:rPr lang="en-ID" sz="1200" dirty="0" err="1"/>
                        <a:t>Pembinaan</a:t>
                      </a:r>
                      <a:r>
                        <a:rPr lang="en-ID" sz="1200" dirty="0"/>
                        <a:t> </a:t>
                      </a:r>
                      <a:r>
                        <a:rPr lang="en-ID" sz="1200" dirty="0" err="1"/>
                        <a:t>Sumber</a:t>
                      </a:r>
                      <a:r>
                        <a:rPr lang="en-ID" sz="1200" dirty="0"/>
                        <a:t> Daya </a:t>
                      </a:r>
                      <a:r>
                        <a:rPr lang="en-ID" sz="1200" dirty="0" err="1"/>
                        <a:t>Pertahanan</a:t>
                      </a:r>
                      <a:r>
                        <a:rPr lang="en-ID" sz="1200" dirty="0"/>
                        <a:t>.</a:t>
                      </a:r>
                    </a:p>
                  </a:txBody>
                  <a:tcPr/>
                </a:tc>
                <a:tc>
                  <a:txBody>
                    <a:bodyPr/>
                    <a:lstStyle/>
                    <a:p>
                      <a:r>
                        <a:rPr lang="en-ID" sz="1200" dirty="0"/>
                        <a:t>1403</a:t>
                      </a:r>
                    </a:p>
                  </a:txBody>
                  <a:tcPr/>
                </a:tc>
                <a:tc>
                  <a:txBody>
                    <a:bodyPr/>
                    <a:lstStyle/>
                    <a:p>
                      <a:r>
                        <a:rPr lang="en-ID" sz="1200" dirty="0" err="1"/>
                        <a:t>Pembinaan</a:t>
                      </a:r>
                      <a:r>
                        <a:rPr lang="en-ID" sz="1200" dirty="0"/>
                        <a:t> </a:t>
                      </a:r>
                      <a:r>
                        <a:rPr lang="en-ID" sz="1200" dirty="0" err="1"/>
                        <a:t>Kesadaran</a:t>
                      </a:r>
                      <a:r>
                        <a:rPr lang="en-ID" sz="1200" dirty="0"/>
                        <a:t> Bela Negar</a:t>
                      </a:r>
                    </a:p>
                  </a:txBody>
                  <a:tcPr/>
                </a:tc>
                <a:extLst>
                  <a:ext uri="{0D108BD9-81ED-4DB2-BD59-A6C34878D82A}">
                    <a16:rowId xmlns:a16="http://schemas.microsoft.com/office/drawing/2014/main" val="398198959"/>
                  </a:ext>
                </a:extLst>
              </a:tr>
              <a:tr h="278223">
                <a:tc vMerge="1">
                  <a:txBody>
                    <a:bodyPr/>
                    <a:lstStyle/>
                    <a:p>
                      <a:endParaRPr lang="en-ID" sz="1200" dirty="0"/>
                    </a:p>
                  </a:txBody>
                  <a:tcPr/>
                </a:tc>
                <a:tc vMerge="1">
                  <a:txBody>
                    <a:bodyPr/>
                    <a:lstStyle/>
                    <a:p>
                      <a:endParaRPr lang="en-ID" sz="1200" dirty="0"/>
                    </a:p>
                  </a:txBody>
                  <a:tcPr/>
                </a:tc>
                <a:tc>
                  <a:txBody>
                    <a:bodyPr/>
                    <a:lstStyle/>
                    <a:p>
                      <a:r>
                        <a:rPr lang="en-ID" sz="1200" dirty="0"/>
                        <a:t>6554</a:t>
                      </a:r>
                    </a:p>
                  </a:txBody>
                  <a:tcPr/>
                </a:tc>
                <a:tc>
                  <a:txBody>
                    <a:bodyPr/>
                    <a:lstStyle/>
                    <a:p>
                      <a:r>
                        <a:rPr lang="fi-FI" sz="1200" dirty="0"/>
                        <a:t>Pembinaan Potensi dan Kekuatan Sumber Daya Pertahanan</a:t>
                      </a:r>
                      <a:endParaRPr lang="en-ID" sz="1200" dirty="0"/>
                    </a:p>
                  </a:txBody>
                  <a:tcPr/>
                </a:tc>
                <a:extLst>
                  <a:ext uri="{0D108BD9-81ED-4DB2-BD59-A6C34878D82A}">
                    <a16:rowId xmlns:a16="http://schemas.microsoft.com/office/drawing/2014/main" val="3147826921"/>
                  </a:ext>
                </a:extLst>
              </a:tr>
              <a:tr h="370840">
                <a:tc rowSpan="3">
                  <a:txBody>
                    <a:bodyPr/>
                    <a:lstStyle/>
                    <a:p>
                      <a:r>
                        <a:rPr lang="en-ID" sz="1200" dirty="0"/>
                        <a:t>KA</a:t>
                      </a:r>
                    </a:p>
                  </a:txBody>
                  <a:tcPr>
                    <a:solidFill>
                      <a:schemeClr val="bg2"/>
                    </a:solidFill>
                  </a:tcPr>
                </a:tc>
                <a:tc rowSpan="3">
                  <a:txBody>
                    <a:bodyPr/>
                    <a:lstStyle/>
                    <a:p>
                      <a:r>
                        <a:rPr lang="en-ID" sz="1200" dirty="0"/>
                        <a:t>Program </a:t>
                      </a:r>
                      <a:r>
                        <a:rPr lang="en-ID" sz="1200" dirty="0" err="1"/>
                        <a:t>Riset</a:t>
                      </a:r>
                      <a:r>
                        <a:rPr lang="en-ID" sz="1200" dirty="0"/>
                        <a:t>, </a:t>
                      </a:r>
                      <a:r>
                        <a:rPr lang="en-ID" sz="1200" dirty="0" err="1"/>
                        <a:t>Industri</a:t>
                      </a:r>
                      <a:r>
                        <a:rPr lang="en-ID" sz="1200" dirty="0"/>
                        <a:t> dan Pendidikan Tinggi </a:t>
                      </a:r>
                      <a:r>
                        <a:rPr lang="en-ID" sz="1200" dirty="0" err="1"/>
                        <a:t>Pertahanan</a:t>
                      </a:r>
                      <a:endParaRPr lang="en-ID" sz="1200" dirty="0"/>
                    </a:p>
                  </a:txBody>
                  <a:tcPr>
                    <a:solidFill>
                      <a:schemeClr val="bg2"/>
                    </a:solidFill>
                  </a:tcPr>
                </a:tc>
                <a:tc>
                  <a:txBody>
                    <a:bodyPr/>
                    <a:lstStyle/>
                    <a:p>
                      <a:r>
                        <a:rPr lang="en-ID" sz="1200" dirty="0"/>
                        <a:t>1386</a:t>
                      </a:r>
                    </a:p>
                  </a:txBody>
                  <a:tcPr/>
                </a:tc>
                <a:tc>
                  <a:txBody>
                    <a:bodyPr/>
                    <a:lstStyle/>
                    <a:p>
                      <a:r>
                        <a:rPr lang="en-ID" sz="1200" dirty="0" err="1"/>
                        <a:t>Penyelenggaraan</a:t>
                      </a:r>
                      <a:r>
                        <a:rPr lang="en-ID" sz="1200" dirty="0"/>
                        <a:t> Pendidikan Tinggi </a:t>
                      </a:r>
                      <a:r>
                        <a:rPr lang="en-ID" sz="1200" dirty="0" err="1"/>
                        <a:t>Pertahanan</a:t>
                      </a:r>
                      <a:endParaRPr lang="en-ID" sz="1200" dirty="0"/>
                    </a:p>
                  </a:txBody>
                  <a:tcPr/>
                </a:tc>
                <a:extLst>
                  <a:ext uri="{0D108BD9-81ED-4DB2-BD59-A6C34878D82A}">
                    <a16:rowId xmlns:a16="http://schemas.microsoft.com/office/drawing/2014/main" val="195372026"/>
                  </a:ext>
                </a:extLst>
              </a:tr>
              <a:tr h="292209">
                <a:tc vMerge="1">
                  <a:txBody>
                    <a:bodyPr/>
                    <a:lstStyle/>
                    <a:p>
                      <a:endParaRPr lang="en-ID" sz="1200" dirty="0"/>
                    </a:p>
                  </a:txBody>
                  <a:tcPr/>
                </a:tc>
                <a:tc vMerge="1">
                  <a:txBody>
                    <a:bodyPr/>
                    <a:lstStyle/>
                    <a:p>
                      <a:endParaRPr lang="en-ID" sz="1200" dirty="0"/>
                    </a:p>
                  </a:txBody>
                  <a:tcPr/>
                </a:tc>
                <a:tc>
                  <a:txBody>
                    <a:bodyPr/>
                    <a:lstStyle/>
                    <a:p>
                      <a:r>
                        <a:rPr lang="en-ID" sz="1200" dirty="0"/>
                        <a:t>1406</a:t>
                      </a:r>
                    </a:p>
                  </a:txBody>
                  <a:tcPr>
                    <a:solidFill>
                      <a:schemeClr val="bg2"/>
                    </a:solidFill>
                  </a:tcPr>
                </a:tc>
                <a:tc>
                  <a:txBody>
                    <a:bodyPr/>
                    <a:lstStyle/>
                    <a:p>
                      <a:r>
                        <a:rPr lang="nn-NO" sz="1200" dirty="0"/>
                        <a:t>Pembinaan dan Pengembangan Industri Pertahanan</a:t>
                      </a:r>
                      <a:endParaRPr lang="en-ID" sz="1200" dirty="0"/>
                    </a:p>
                  </a:txBody>
                  <a:tcPr>
                    <a:solidFill>
                      <a:schemeClr val="bg2"/>
                    </a:solidFill>
                  </a:tcPr>
                </a:tc>
                <a:extLst>
                  <a:ext uri="{0D108BD9-81ED-4DB2-BD59-A6C34878D82A}">
                    <a16:rowId xmlns:a16="http://schemas.microsoft.com/office/drawing/2014/main" val="2604403832"/>
                  </a:ext>
                </a:extLst>
              </a:tr>
              <a:tr h="308113">
                <a:tc vMerge="1">
                  <a:txBody>
                    <a:bodyPr/>
                    <a:lstStyle/>
                    <a:p>
                      <a:endParaRPr lang="en-ID" sz="1200" dirty="0"/>
                    </a:p>
                  </a:txBody>
                  <a:tcPr/>
                </a:tc>
                <a:tc vMerge="1">
                  <a:txBody>
                    <a:bodyPr/>
                    <a:lstStyle/>
                    <a:p>
                      <a:endParaRPr lang="en-ID" sz="1200" dirty="0"/>
                    </a:p>
                  </a:txBody>
                  <a:tcPr/>
                </a:tc>
                <a:tc>
                  <a:txBody>
                    <a:bodyPr/>
                    <a:lstStyle/>
                    <a:p>
                      <a:r>
                        <a:rPr lang="en-ID" sz="1200" dirty="0"/>
                        <a:t>6555</a:t>
                      </a:r>
                    </a:p>
                  </a:txBody>
                  <a:tcPr/>
                </a:tc>
                <a:tc>
                  <a:txBody>
                    <a:bodyPr/>
                    <a:lstStyle/>
                    <a:p>
                      <a:r>
                        <a:rPr lang="en-ID" sz="1200" dirty="0" err="1"/>
                        <a:t>Penelitian</a:t>
                      </a:r>
                      <a:r>
                        <a:rPr lang="en-ID" sz="1200" dirty="0"/>
                        <a:t> dan </a:t>
                      </a:r>
                      <a:r>
                        <a:rPr lang="en-ID" sz="1200" dirty="0" err="1"/>
                        <a:t>Pengembangan</a:t>
                      </a:r>
                      <a:r>
                        <a:rPr lang="en-ID" sz="1200" dirty="0"/>
                        <a:t> </a:t>
                      </a:r>
                      <a:r>
                        <a:rPr lang="en-ID" sz="1200" dirty="0" err="1"/>
                        <a:t>Pertahanan</a:t>
                      </a:r>
                      <a:endParaRPr lang="en-ID" sz="1200" dirty="0"/>
                    </a:p>
                  </a:txBody>
                  <a:tcPr/>
                </a:tc>
                <a:extLst>
                  <a:ext uri="{0D108BD9-81ED-4DB2-BD59-A6C34878D82A}">
                    <a16:rowId xmlns:a16="http://schemas.microsoft.com/office/drawing/2014/main" val="891449079"/>
                  </a:ext>
                </a:extLst>
              </a:tr>
              <a:tr h="370840">
                <a:tc rowSpan="9">
                  <a:txBody>
                    <a:bodyPr/>
                    <a:lstStyle/>
                    <a:p>
                      <a:r>
                        <a:rPr lang="en-ID" sz="1200" dirty="0"/>
                        <a:t>WA </a:t>
                      </a:r>
                    </a:p>
                  </a:txBody>
                  <a:tcPr>
                    <a:solidFill>
                      <a:srgbClr val="FFFF00"/>
                    </a:solidFill>
                  </a:tcPr>
                </a:tc>
                <a:tc rowSpan="9">
                  <a:txBody>
                    <a:bodyPr/>
                    <a:lstStyle/>
                    <a:p>
                      <a:r>
                        <a:rPr lang="en-ID" sz="1200" dirty="0"/>
                        <a:t>Program </a:t>
                      </a:r>
                      <a:r>
                        <a:rPr lang="en-ID" sz="1200" dirty="0" err="1"/>
                        <a:t>Dukungan</a:t>
                      </a:r>
                      <a:r>
                        <a:rPr lang="en-ID" sz="1200" dirty="0"/>
                        <a:t> </a:t>
                      </a:r>
                      <a:r>
                        <a:rPr lang="en-ID" sz="1200" dirty="0" err="1"/>
                        <a:t>Manajemen</a:t>
                      </a:r>
                      <a:r>
                        <a:rPr lang="en-ID" sz="1200" dirty="0"/>
                        <a:t>.</a:t>
                      </a:r>
                    </a:p>
                  </a:txBody>
                  <a:tcPr>
                    <a:solidFill>
                      <a:srgbClr val="FFFF00"/>
                    </a:solidFill>
                  </a:tcPr>
                </a:tc>
                <a:tc>
                  <a:txBody>
                    <a:bodyPr/>
                    <a:lstStyle/>
                    <a:p>
                      <a:r>
                        <a:rPr lang="en-ID" sz="1200" dirty="0"/>
                        <a:t>1354</a:t>
                      </a:r>
                    </a:p>
                  </a:txBody>
                  <a:tcPr>
                    <a:solidFill>
                      <a:schemeClr val="accent4">
                        <a:lumMod val="20000"/>
                        <a:lumOff val="80000"/>
                      </a:schemeClr>
                    </a:solidFill>
                  </a:tcPr>
                </a:tc>
                <a:tc>
                  <a:txBody>
                    <a:bodyPr/>
                    <a:lstStyle/>
                    <a:p>
                      <a:r>
                        <a:rPr lang="en-ID" sz="1200" dirty="0" err="1"/>
                        <a:t>Pengelolaan</a:t>
                      </a:r>
                      <a:r>
                        <a:rPr lang="en-ID" sz="1200" dirty="0"/>
                        <a:t> </a:t>
                      </a:r>
                      <a:r>
                        <a:rPr lang="en-ID" sz="1200" dirty="0" err="1"/>
                        <a:t>Sistem</a:t>
                      </a:r>
                      <a:r>
                        <a:rPr lang="en-ID" sz="1200" dirty="0"/>
                        <a:t> </a:t>
                      </a:r>
                      <a:r>
                        <a:rPr lang="en-ID" sz="1200" dirty="0" err="1"/>
                        <a:t>Informasi</a:t>
                      </a:r>
                      <a:r>
                        <a:rPr lang="en-ID" sz="1200" dirty="0"/>
                        <a:t> dan </a:t>
                      </a:r>
                      <a:r>
                        <a:rPr lang="en-ID" sz="1200" dirty="0" err="1"/>
                        <a:t>Teknologi</a:t>
                      </a:r>
                      <a:r>
                        <a:rPr lang="en-ID" sz="1200" dirty="0"/>
                        <a:t> </a:t>
                      </a:r>
                      <a:r>
                        <a:rPr lang="en-ID" sz="1200" dirty="0" err="1"/>
                        <a:t>Kemhan</a:t>
                      </a:r>
                      <a:endParaRPr lang="en-ID" sz="1200" dirty="0"/>
                    </a:p>
                  </a:txBody>
                  <a:tcPr>
                    <a:solidFill>
                      <a:schemeClr val="accent4">
                        <a:lumMod val="20000"/>
                        <a:lumOff val="80000"/>
                      </a:schemeClr>
                    </a:solidFill>
                  </a:tcPr>
                </a:tc>
                <a:extLst>
                  <a:ext uri="{0D108BD9-81ED-4DB2-BD59-A6C34878D82A}">
                    <a16:rowId xmlns:a16="http://schemas.microsoft.com/office/drawing/2014/main" val="3270321296"/>
                  </a:ext>
                </a:extLst>
              </a:tr>
              <a:tr h="314960">
                <a:tc vMerge="1">
                  <a:txBody>
                    <a:bodyPr/>
                    <a:lstStyle/>
                    <a:p>
                      <a:endParaRPr lang="en-ID" sz="1200" dirty="0"/>
                    </a:p>
                  </a:txBody>
                  <a:tcPr/>
                </a:tc>
                <a:tc vMerge="1">
                  <a:txBody>
                    <a:bodyPr/>
                    <a:lstStyle/>
                    <a:p>
                      <a:endParaRPr lang="en-ID" sz="1200" dirty="0"/>
                    </a:p>
                  </a:txBody>
                  <a:tcPr/>
                </a:tc>
                <a:tc>
                  <a:txBody>
                    <a:bodyPr/>
                    <a:lstStyle/>
                    <a:p>
                      <a:r>
                        <a:rPr lang="en-ID" sz="1200" dirty="0"/>
                        <a:t>1358</a:t>
                      </a:r>
                    </a:p>
                  </a:txBody>
                  <a:tcPr/>
                </a:tc>
                <a:tc>
                  <a:txBody>
                    <a:bodyPr/>
                    <a:lstStyle/>
                    <a:p>
                      <a:r>
                        <a:rPr lang="en-ID" sz="1200" dirty="0" err="1"/>
                        <a:t>Penyelenggaraan</a:t>
                      </a:r>
                      <a:r>
                        <a:rPr lang="en-ID" sz="1200" dirty="0"/>
                        <a:t> </a:t>
                      </a:r>
                      <a:r>
                        <a:rPr lang="en-ID" sz="1200" dirty="0" err="1"/>
                        <a:t>Pelayanan</a:t>
                      </a:r>
                      <a:r>
                        <a:rPr lang="en-ID" sz="1200" dirty="0"/>
                        <a:t> </a:t>
                      </a:r>
                      <a:r>
                        <a:rPr lang="en-ID" sz="1200" dirty="0" err="1"/>
                        <a:t>kesehatan</a:t>
                      </a:r>
                      <a:endParaRPr lang="en-ID" sz="1200" dirty="0"/>
                    </a:p>
                  </a:txBody>
                  <a:tcPr/>
                </a:tc>
                <a:extLst>
                  <a:ext uri="{0D108BD9-81ED-4DB2-BD59-A6C34878D82A}">
                    <a16:rowId xmlns:a16="http://schemas.microsoft.com/office/drawing/2014/main" val="439976056"/>
                  </a:ext>
                </a:extLst>
              </a:tr>
              <a:tr h="291989">
                <a:tc vMerge="1">
                  <a:txBody>
                    <a:bodyPr/>
                    <a:lstStyle/>
                    <a:p>
                      <a:endParaRPr lang="en-ID" sz="1200" dirty="0"/>
                    </a:p>
                  </a:txBody>
                  <a:tcPr/>
                </a:tc>
                <a:tc vMerge="1">
                  <a:txBody>
                    <a:bodyPr/>
                    <a:lstStyle/>
                    <a:p>
                      <a:endParaRPr lang="en-ID" sz="1200" dirty="0"/>
                    </a:p>
                  </a:txBody>
                  <a:tcPr/>
                </a:tc>
                <a:tc>
                  <a:txBody>
                    <a:bodyPr/>
                    <a:lstStyle/>
                    <a:p>
                      <a:r>
                        <a:rPr lang="en-ID" sz="1200" dirty="0"/>
                        <a:t>1361</a:t>
                      </a:r>
                    </a:p>
                  </a:txBody>
                  <a:tcPr>
                    <a:solidFill>
                      <a:schemeClr val="accent4">
                        <a:lumMod val="20000"/>
                        <a:lumOff val="80000"/>
                      </a:schemeClr>
                    </a:solidFill>
                  </a:tcPr>
                </a:tc>
                <a:tc>
                  <a:txBody>
                    <a:bodyPr/>
                    <a:lstStyle/>
                    <a:p>
                      <a:r>
                        <a:rPr lang="fi-FI" sz="1200" dirty="0"/>
                        <a:t>Pengelolaan Organisasi dan SDM Kemhan</a:t>
                      </a:r>
                      <a:endParaRPr lang="en-ID" sz="1200" dirty="0"/>
                    </a:p>
                  </a:txBody>
                  <a:tcPr>
                    <a:solidFill>
                      <a:schemeClr val="accent4">
                        <a:lumMod val="20000"/>
                        <a:lumOff val="80000"/>
                      </a:schemeClr>
                    </a:solidFill>
                  </a:tcPr>
                </a:tc>
                <a:extLst>
                  <a:ext uri="{0D108BD9-81ED-4DB2-BD59-A6C34878D82A}">
                    <a16:rowId xmlns:a16="http://schemas.microsoft.com/office/drawing/2014/main" val="2150111784"/>
                  </a:ext>
                </a:extLst>
              </a:tr>
              <a:tr h="264602">
                <a:tc vMerge="1">
                  <a:txBody>
                    <a:bodyPr/>
                    <a:lstStyle/>
                    <a:p>
                      <a:endParaRPr lang="en-ID" sz="1200" dirty="0"/>
                    </a:p>
                  </a:txBody>
                  <a:tcPr/>
                </a:tc>
                <a:tc vMerge="1">
                  <a:txBody>
                    <a:bodyPr/>
                    <a:lstStyle/>
                    <a:p>
                      <a:endParaRPr lang="en-ID" sz="1200" dirty="0"/>
                    </a:p>
                  </a:txBody>
                  <a:tcPr/>
                </a:tc>
                <a:tc>
                  <a:txBody>
                    <a:bodyPr/>
                    <a:lstStyle/>
                    <a:p>
                      <a:r>
                        <a:rPr lang="en-ID" sz="1200" dirty="0"/>
                        <a:t>1365</a:t>
                      </a:r>
                    </a:p>
                  </a:txBody>
                  <a:tcPr/>
                </a:tc>
                <a:tc>
                  <a:txBody>
                    <a:bodyPr/>
                    <a:lstStyle/>
                    <a:p>
                      <a:r>
                        <a:rPr lang="nb-NO" sz="1200" dirty="0"/>
                        <a:t>Pengelolaan Komunikasi dan Informasi Publik Kemhan</a:t>
                      </a:r>
                      <a:endParaRPr lang="en-ID" sz="1200" dirty="0"/>
                    </a:p>
                  </a:txBody>
                  <a:tcPr/>
                </a:tc>
                <a:extLst>
                  <a:ext uri="{0D108BD9-81ED-4DB2-BD59-A6C34878D82A}">
                    <a16:rowId xmlns:a16="http://schemas.microsoft.com/office/drawing/2014/main" val="2898655487"/>
                  </a:ext>
                </a:extLst>
              </a:tr>
              <a:tr h="213140">
                <a:tc vMerge="1">
                  <a:txBody>
                    <a:bodyPr/>
                    <a:lstStyle/>
                    <a:p>
                      <a:endParaRPr lang="en-ID" sz="1200" dirty="0"/>
                    </a:p>
                  </a:txBody>
                  <a:tcPr/>
                </a:tc>
                <a:tc vMerge="1">
                  <a:txBody>
                    <a:bodyPr/>
                    <a:lstStyle/>
                    <a:p>
                      <a:endParaRPr lang="en-ID" sz="1200" dirty="0"/>
                    </a:p>
                  </a:txBody>
                  <a:tcPr/>
                </a:tc>
                <a:tc>
                  <a:txBody>
                    <a:bodyPr/>
                    <a:lstStyle/>
                    <a:p>
                      <a:r>
                        <a:rPr lang="en-ID" sz="1200" dirty="0"/>
                        <a:t>6548</a:t>
                      </a:r>
                    </a:p>
                  </a:txBody>
                  <a:tcPr>
                    <a:solidFill>
                      <a:schemeClr val="accent4">
                        <a:lumMod val="20000"/>
                        <a:lumOff val="80000"/>
                      </a:schemeClr>
                    </a:solidFill>
                  </a:tcPr>
                </a:tc>
                <a:tc>
                  <a:txBody>
                    <a:bodyPr/>
                    <a:lstStyle/>
                    <a:p>
                      <a:r>
                        <a:rPr lang="en-ID" sz="1200" dirty="0" err="1"/>
                        <a:t>Pengelolaan</a:t>
                      </a:r>
                      <a:r>
                        <a:rPr lang="en-ID" sz="1200" dirty="0"/>
                        <a:t> </a:t>
                      </a:r>
                      <a:r>
                        <a:rPr lang="en-ID" sz="1200" dirty="0" err="1"/>
                        <a:t>Keuangan</a:t>
                      </a:r>
                      <a:r>
                        <a:rPr lang="en-ID" sz="1200" dirty="0"/>
                        <a:t>, BMN, dan </a:t>
                      </a:r>
                      <a:r>
                        <a:rPr lang="en-ID" sz="1200" dirty="0" err="1"/>
                        <a:t>Umum</a:t>
                      </a:r>
                      <a:r>
                        <a:rPr lang="en-ID" sz="1200" dirty="0"/>
                        <a:t> </a:t>
                      </a:r>
                      <a:r>
                        <a:rPr lang="en-ID" sz="1200" dirty="0" err="1"/>
                        <a:t>Kemhan</a:t>
                      </a:r>
                      <a:endParaRPr lang="en-ID" sz="1200" dirty="0"/>
                    </a:p>
                  </a:txBody>
                  <a:tcPr>
                    <a:solidFill>
                      <a:schemeClr val="accent4">
                        <a:lumMod val="20000"/>
                        <a:lumOff val="80000"/>
                      </a:schemeClr>
                    </a:solidFill>
                  </a:tcPr>
                </a:tc>
                <a:extLst>
                  <a:ext uri="{0D108BD9-81ED-4DB2-BD59-A6C34878D82A}">
                    <a16:rowId xmlns:a16="http://schemas.microsoft.com/office/drawing/2014/main" val="2544561350"/>
                  </a:ext>
                </a:extLst>
              </a:tr>
              <a:tr h="252675">
                <a:tc vMerge="1">
                  <a:txBody>
                    <a:bodyPr/>
                    <a:lstStyle/>
                    <a:p>
                      <a:endParaRPr lang="en-ID" sz="1200" dirty="0"/>
                    </a:p>
                  </a:txBody>
                  <a:tcPr/>
                </a:tc>
                <a:tc vMerge="1">
                  <a:txBody>
                    <a:bodyPr/>
                    <a:lstStyle/>
                    <a:p>
                      <a:endParaRPr lang="en-ID" sz="1200" dirty="0"/>
                    </a:p>
                  </a:txBody>
                  <a:tcPr/>
                </a:tc>
                <a:tc>
                  <a:txBody>
                    <a:bodyPr/>
                    <a:lstStyle/>
                    <a:p>
                      <a:r>
                        <a:rPr lang="en-ID" sz="1200" dirty="0"/>
                        <a:t>6549</a:t>
                      </a:r>
                    </a:p>
                  </a:txBody>
                  <a:tcPr/>
                </a:tc>
                <a:tc>
                  <a:txBody>
                    <a:bodyPr/>
                    <a:lstStyle/>
                    <a:p>
                      <a:r>
                        <a:rPr lang="en-ID" sz="1200" dirty="0" err="1"/>
                        <a:t>Legislasi</a:t>
                      </a:r>
                      <a:r>
                        <a:rPr lang="en-ID" sz="1200" dirty="0"/>
                        <a:t> dan </a:t>
                      </a:r>
                      <a:r>
                        <a:rPr lang="en-ID" sz="1200" dirty="0" err="1"/>
                        <a:t>Ligitasi</a:t>
                      </a:r>
                      <a:r>
                        <a:rPr lang="en-ID" sz="1200" dirty="0"/>
                        <a:t> </a:t>
                      </a:r>
                      <a:r>
                        <a:rPr lang="en-ID" sz="1200" dirty="0" err="1"/>
                        <a:t>Kemhan</a:t>
                      </a:r>
                      <a:endParaRPr lang="en-ID" sz="1200" dirty="0"/>
                    </a:p>
                  </a:txBody>
                  <a:tcPr/>
                </a:tc>
                <a:extLst>
                  <a:ext uri="{0D108BD9-81ED-4DB2-BD59-A6C34878D82A}">
                    <a16:rowId xmlns:a16="http://schemas.microsoft.com/office/drawing/2014/main" val="1439244319"/>
                  </a:ext>
                </a:extLst>
              </a:tr>
              <a:tr h="256651">
                <a:tc vMerge="1">
                  <a:txBody>
                    <a:bodyPr/>
                    <a:lstStyle/>
                    <a:p>
                      <a:endParaRPr lang="en-ID" sz="1200" dirty="0"/>
                    </a:p>
                  </a:txBody>
                  <a:tcPr/>
                </a:tc>
                <a:tc vMerge="1">
                  <a:txBody>
                    <a:bodyPr/>
                    <a:lstStyle/>
                    <a:p>
                      <a:endParaRPr lang="en-ID" sz="1200" dirty="0"/>
                    </a:p>
                  </a:txBody>
                  <a:tcPr/>
                </a:tc>
                <a:tc>
                  <a:txBody>
                    <a:bodyPr/>
                    <a:lstStyle/>
                    <a:p>
                      <a:r>
                        <a:rPr lang="en-ID" sz="1200" dirty="0"/>
                        <a:t>6550</a:t>
                      </a:r>
                    </a:p>
                  </a:txBody>
                  <a:tcPr>
                    <a:solidFill>
                      <a:schemeClr val="accent4">
                        <a:lumMod val="20000"/>
                        <a:lumOff val="80000"/>
                      </a:schemeClr>
                    </a:solidFill>
                  </a:tcPr>
                </a:tc>
                <a:tc>
                  <a:txBody>
                    <a:bodyPr/>
                    <a:lstStyle/>
                    <a:p>
                      <a:r>
                        <a:rPr lang="en-ID" sz="1200" dirty="0" err="1"/>
                        <a:t>Pengelolaan</a:t>
                      </a:r>
                      <a:r>
                        <a:rPr lang="en-ID" sz="1200" dirty="0"/>
                        <a:t> </a:t>
                      </a:r>
                      <a:r>
                        <a:rPr lang="en-ID" sz="1200" dirty="0" err="1"/>
                        <a:t>Risiko</a:t>
                      </a:r>
                      <a:r>
                        <a:rPr lang="en-ID" sz="1200" dirty="0"/>
                        <a:t>, </a:t>
                      </a:r>
                      <a:r>
                        <a:rPr lang="en-ID" sz="1200" dirty="0" err="1"/>
                        <a:t>Pengendalian</a:t>
                      </a:r>
                      <a:r>
                        <a:rPr lang="en-ID" sz="1200" dirty="0"/>
                        <a:t> dan </a:t>
                      </a:r>
                      <a:r>
                        <a:rPr lang="en-ID" sz="1200" dirty="0" err="1"/>
                        <a:t>Pengawasan</a:t>
                      </a:r>
                      <a:r>
                        <a:rPr lang="en-ID" sz="1200" dirty="0"/>
                        <a:t> Internal </a:t>
                      </a:r>
                      <a:r>
                        <a:rPr lang="en-ID" sz="1200" dirty="0" err="1"/>
                        <a:t>Kemhan</a:t>
                      </a:r>
                      <a:endParaRPr lang="en-ID" sz="1200" dirty="0"/>
                    </a:p>
                  </a:txBody>
                  <a:tcPr>
                    <a:solidFill>
                      <a:schemeClr val="accent4">
                        <a:lumMod val="20000"/>
                        <a:lumOff val="80000"/>
                      </a:schemeClr>
                    </a:solidFill>
                  </a:tcPr>
                </a:tc>
                <a:extLst>
                  <a:ext uri="{0D108BD9-81ED-4DB2-BD59-A6C34878D82A}">
                    <a16:rowId xmlns:a16="http://schemas.microsoft.com/office/drawing/2014/main" val="3617669352"/>
                  </a:ext>
                </a:extLst>
              </a:tr>
              <a:tr h="370840">
                <a:tc vMerge="1">
                  <a:txBody>
                    <a:bodyPr/>
                    <a:lstStyle/>
                    <a:p>
                      <a:endParaRPr lang="en-ID" sz="1200" dirty="0"/>
                    </a:p>
                  </a:txBody>
                  <a:tcPr/>
                </a:tc>
                <a:tc vMerge="1">
                  <a:txBody>
                    <a:bodyPr/>
                    <a:lstStyle/>
                    <a:p>
                      <a:endParaRPr lang="en-ID" sz="1200" dirty="0"/>
                    </a:p>
                  </a:txBody>
                  <a:tcPr/>
                </a:tc>
                <a:tc>
                  <a:txBody>
                    <a:bodyPr/>
                    <a:lstStyle/>
                    <a:p>
                      <a:r>
                        <a:rPr lang="en-ID" sz="1200" dirty="0"/>
                        <a:t>6551</a:t>
                      </a:r>
                    </a:p>
                  </a:txBody>
                  <a:tcPr/>
                </a:tc>
                <a:tc>
                  <a:txBody>
                    <a:bodyPr/>
                    <a:lstStyle/>
                    <a:p>
                      <a:r>
                        <a:rPr lang="en-ID" sz="1200" dirty="0"/>
                        <a:t>Pendidikan dan Latihan</a:t>
                      </a:r>
                    </a:p>
                  </a:txBody>
                  <a:tcPr/>
                </a:tc>
                <a:extLst>
                  <a:ext uri="{0D108BD9-81ED-4DB2-BD59-A6C34878D82A}">
                    <a16:rowId xmlns:a16="http://schemas.microsoft.com/office/drawing/2014/main" val="860159229"/>
                  </a:ext>
                </a:extLst>
              </a:tr>
              <a:tr h="370840">
                <a:tc vMerge="1">
                  <a:txBody>
                    <a:bodyPr/>
                    <a:lstStyle/>
                    <a:p>
                      <a:endParaRPr lang="en-ID" sz="1200" dirty="0"/>
                    </a:p>
                  </a:txBody>
                  <a:tcPr/>
                </a:tc>
                <a:tc vMerge="1">
                  <a:txBody>
                    <a:bodyPr/>
                    <a:lstStyle/>
                    <a:p>
                      <a:endParaRPr lang="en-ID" sz="1200" dirty="0"/>
                    </a:p>
                  </a:txBody>
                  <a:tcPr/>
                </a:tc>
                <a:tc>
                  <a:txBody>
                    <a:bodyPr/>
                    <a:lstStyle/>
                    <a:p>
                      <a:r>
                        <a:rPr lang="en-ID" sz="1200" dirty="0"/>
                        <a:t>6558</a:t>
                      </a:r>
                    </a:p>
                  </a:txBody>
                  <a:tcPr>
                    <a:solidFill>
                      <a:schemeClr val="accent4">
                        <a:lumMod val="20000"/>
                        <a:lumOff val="80000"/>
                      </a:schemeClr>
                    </a:solidFill>
                  </a:tcPr>
                </a:tc>
                <a:tc>
                  <a:txBody>
                    <a:bodyPr/>
                    <a:lstStyle/>
                    <a:p>
                      <a:r>
                        <a:rPr lang="en-ID" sz="1200" dirty="0" err="1"/>
                        <a:t>Pengelolaan</a:t>
                      </a:r>
                      <a:r>
                        <a:rPr lang="en-ID" sz="1200" dirty="0"/>
                        <a:t> </a:t>
                      </a:r>
                      <a:r>
                        <a:rPr lang="en-ID" sz="1200" dirty="0" err="1"/>
                        <a:t>Keuangan</a:t>
                      </a:r>
                      <a:r>
                        <a:rPr lang="en-ID" sz="1200" dirty="0"/>
                        <a:t>, BMN, dan </a:t>
                      </a:r>
                      <a:r>
                        <a:rPr lang="en-ID" sz="1200" dirty="0" err="1"/>
                        <a:t>Umum</a:t>
                      </a:r>
                      <a:r>
                        <a:rPr lang="en-ID" sz="1200" dirty="0"/>
                        <a:t> </a:t>
                      </a:r>
                      <a:r>
                        <a:rPr lang="en-ID" sz="1200" dirty="0" err="1"/>
                        <a:t>Unhan</a:t>
                      </a:r>
                      <a:endParaRPr lang="en-ID" sz="1200" dirty="0"/>
                    </a:p>
                  </a:txBody>
                  <a:tcPr>
                    <a:solidFill>
                      <a:schemeClr val="accent4">
                        <a:lumMod val="20000"/>
                        <a:lumOff val="80000"/>
                      </a:schemeClr>
                    </a:solidFill>
                  </a:tcPr>
                </a:tc>
                <a:extLst>
                  <a:ext uri="{0D108BD9-81ED-4DB2-BD59-A6C34878D82A}">
                    <a16:rowId xmlns:a16="http://schemas.microsoft.com/office/drawing/2014/main" val="324202369"/>
                  </a:ext>
                </a:extLst>
              </a:tr>
            </a:tbl>
          </a:graphicData>
        </a:graphic>
      </p:graphicFrame>
      <p:sp>
        <p:nvSpPr>
          <p:cNvPr id="5" name="TextBox 4">
            <a:extLst>
              <a:ext uri="{FF2B5EF4-FFF2-40B4-BE49-F238E27FC236}">
                <a16:creationId xmlns:a16="http://schemas.microsoft.com/office/drawing/2014/main" id="{E76EDF39-7ED0-2C77-D8CB-589F83E76002}"/>
              </a:ext>
            </a:extLst>
          </p:cNvPr>
          <p:cNvSpPr txBox="1"/>
          <p:nvPr/>
        </p:nvSpPr>
        <p:spPr>
          <a:xfrm>
            <a:off x="1643270" y="29817"/>
            <a:ext cx="24416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12 Kementerian </a:t>
            </a:r>
            <a:r>
              <a:rPr kumimoji="0" lang="en-US" sz="1600" b="0" i="0" u="none" strike="noStrike" kern="1200" cap="none" spc="0" normalizeH="0" baseline="0" noProof="0" dirty="0" err="1">
                <a:ln>
                  <a:noFill/>
                </a:ln>
                <a:solidFill>
                  <a:prstClr val="black"/>
                </a:solidFill>
                <a:effectLst/>
                <a:uLnTx/>
                <a:uFillTx/>
                <a:latin typeface="Arial Nova Cond" panose="020B0506020202020204" pitchFamily="34" charset="0"/>
                <a:ea typeface="+mn-ea"/>
                <a:cs typeface="+mn-cs"/>
              </a:rPr>
              <a:t>Pertahanan</a:t>
            </a:r>
            <a:endParaRPr kumimoji="0" lang="en-US" sz="16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01 OU </a:t>
            </a:r>
            <a:r>
              <a:rPr kumimoji="0" lang="en-US" sz="1600" b="0" i="0" u="none" strike="noStrike" kern="1200" cap="none" spc="0" normalizeH="0" baseline="0" noProof="0" dirty="0" err="1">
                <a:ln>
                  <a:noFill/>
                </a:ln>
                <a:solidFill>
                  <a:prstClr val="black"/>
                </a:solidFill>
                <a:effectLst/>
                <a:uLnTx/>
                <a:uFillTx/>
                <a:latin typeface="Arial Nova Cond" panose="020B0506020202020204" pitchFamily="34" charset="0"/>
                <a:ea typeface="+mn-ea"/>
                <a:cs typeface="+mn-cs"/>
              </a:rPr>
              <a:t>Kemhan</a:t>
            </a:r>
            <a:endParaRPr kumimoji="0" lang="en-ID" sz="16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p:sp>
        <p:nvSpPr>
          <p:cNvPr id="7" name="TextBox 6">
            <a:extLst>
              <a:ext uri="{FF2B5EF4-FFF2-40B4-BE49-F238E27FC236}">
                <a16:creationId xmlns:a16="http://schemas.microsoft.com/office/drawing/2014/main" id="{0C7DCABC-3A54-20A2-225A-116B4D2A8C6D}"/>
              </a:ext>
            </a:extLst>
          </p:cNvPr>
          <p:cNvSpPr txBox="1"/>
          <p:nvPr/>
        </p:nvSpPr>
        <p:spPr>
          <a:xfrm>
            <a:off x="99391" y="5098774"/>
            <a:ext cx="10940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BELANJA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Nova Cond" panose="020B0506020202020204" pitchFamily="34" charset="0"/>
                <a:ea typeface="+mn-ea"/>
                <a:cs typeface="+mn-cs"/>
              </a:rPr>
              <a:t>OPERASIONAL</a:t>
            </a:r>
            <a:endParaRPr kumimoji="0" lang="en-ID" sz="1200" b="0" i="0" u="none" strike="noStrike" kern="1200" cap="none" spc="0" normalizeH="0" baseline="0" noProof="0" dirty="0">
              <a:ln>
                <a:noFill/>
              </a:ln>
              <a:solidFill>
                <a:srgbClr val="FF0000"/>
              </a:solidFill>
              <a:effectLst/>
              <a:uLnTx/>
              <a:uFillTx/>
              <a:latin typeface="Arial Nova Cond" panose="020B0506020202020204" pitchFamily="34" charset="0"/>
              <a:ea typeface="+mn-ea"/>
              <a:cs typeface="+mn-cs"/>
            </a:endParaRPr>
          </a:p>
        </p:txBody>
      </p:sp>
      <p:sp>
        <p:nvSpPr>
          <p:cNvPr id="8" name="TextBox 7">
            <a:extLst>
              <a:ext uri="{FF2B5EF4-FFF2-40B4-BE49-F238E27FC236}">
                <a16:creationId xmlns:a16="http://schemas.microsoft.com/office/drawing/2014/main" id="{AC61B743-3BAF-15DC-A0C7-A7EA6EB372AF}"/>
              </a:ext>
            </a:extLst>
          </p:cNvPr>
          <p:cNvSpPr txBox="1"/>
          <p:nvPr/>
        </p:nvSpPr>
        <p:spPr>
          <a:xfrm>
            <a:off x="99391" y="1812234"/>
            <a:ext cx="14290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BELANJA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F0"/>
                </a:solidFill>
                <a:effectLst/>
                <a:uLnTx/>
                <a:uFillTx/>
                <a:latin typeface="Arial Nova Cond" panose="020B0506020202020204" pitchFamily="34" charset="0"/>
                <a:ea typeface="+mn-ea"/>
                <a:cs typeface="+mn-cs"/>
              </a:rPr>
              <a:t>NON-OPERASIONAL</a:t>
            </a:r>
            <a:endParaRPr kumimoji="0" lang="en-ID" sz="1200" b="0" i="0" u="none" strike="noStrike" kern="1200" cap="none" spc="0" normalizeH="0" baseline="0" noProof="0" dirty="0">
              <a:ln>
                <a:noFill/>
              </a:ln>
              <a:solidFill>
                <a:srgbClr val="00B0F0"/>
              </a:solidFill>
              <a:effectLst/>
              <a:uLnTx/>
              <a:uFillTx/>
              <a:latin typeface="Arial Nova Cond" panose="020B0506020202020204" pitchFamily="34" charset="0"/>
              <a:ea typeface="+mn-ea"/>
              <a:cs typeface="+mn-cs"/>
            </a:endParaRPr>
          </a:p>
        </p:txBody>
      </p:sp>
      <p:sp>
        <p:nvSpPr>
          <p:cNvPr id="9" name="TextBox 8">
            <a:extLst>
              <a:ext uri="{FF2B5EF4-FFF2-40B4-BE49-F238E27FC236}">
                <a16:creationId xmlns:a16="http://schemas.microsoft.com/office/drawing/2014/main" id="{28F377F8-8E6D-5D78-2924-8F811ED62C29}"/>
              </a:ext>
            </a:extLst>
          </p:cNvPr>
          <p:cNvSpPr txBox="1"/>
          <p:nvPr/>
        </p:nvSpPr>
        <p:spPr>
          <a:xfrm>
            <a:off x="10664275" y="1626702"/>
            <a:ext cx="8863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F0"/>
                </a:solidFill>
                <a:effectLst/>
                <a:uLnTx/>
                <a:uFillTx/>
                <a:latin typeface="Arial Nova Cond" panose="020B0506020202020204" pitchFamily="34" charset="0"/>
                <a:ea typeface="+mn-ea"/>
                <a:cs typeface="+mn-cs"/>
              </a:rPr>
              <a:t>TEKNIS</a:t>
            </a:r>
            <a:endParaRPr kumimoji="0" lang="en-ID" sz="1200" b="0" i="0" u="none" strike="noStrike" kern="1200" cap="none" spc="0" normalizeH="0" baseline="0" noProof="0" dirty="0">
              <a:ln>
                <a:noFill/>
              </a:ln>
              <a:solidFill>
                <a:srgbClr val="00B0F0"/>
              </a:solidFill>
              <a:effectLst/>
              <a:uLnTx/>
              <a:uFillTx/>
              <a:latin typeface="Arial Nova Cond" panose="020B0506020202020204" pitchFamily="34" charset="0"/>
              <a:ea typeface="+mn-ea"/>
              <a:cs typeface="+mn-cs"/>
            </a:endParaRPr>
          </a:p>
        </p:txBody>
      </p:sp>
      <p:sp>
        <p:nvSpPr>
          <p:cNvPr id="12" name="TextBox 11">
            <a:extLst>
              <a:ext uri="{FF2B5EF4-FFF2-40B4-BE49-F238E27FC236}">
                <a16:creationId xmlns:a16="http://schemas.microsoft.com/office/drawing/2014/main" id="{874DB975-F379-962E-EE34-50F3589AF2DE}"/>
              </a:ext>
            </a:extLst>
          </p:cNvPr>
          <p:cNvSpPr txBox="1"/>
          <p:nvPr/>
        </p:nvSpPr>
        <p:spPr>
          <a:xfrm>
            <a:off x="10663563" y="5098774"/>
            <a:ext cx="8863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Nova Cond" panose="020B0506020202020204" pitchFamily="34" charset="0"/>
                <a:ea typeface="+mn-ea"/>
                <a:cs typeface="+mn-cs"/>
              </a:rPr>
              <a:t>DUKMAN</a:t>
            </a:r>
            <a:endParaRPr kumimoji="0" lang="en-ID" sz="1200" b="0" i="0" u="none" strike="noStrike" kern="1200" cap="none" spc="0" normalizeH="0" baseline="0" noProof="0" dirty="0">
              <a:ln>
                <a:noFill/>
              </a:ln>
              <a:solidFill>
                <a:srgbClr val="FF0000"/>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246493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27D4650-685D-942F-E23F-A886AC81929E}"/>
              </a:ext>
            </a:extLst>
          </p:cNvPr>
          <p:cNvGrpSpPr/>
          <p:nvPr/>
        </p:nvGrpSpPr>
        <p:grpSpPr>
          <a:xfrm>
            <a:off x="6846629" y="95152"/>
            <a:ext cx="4613187" cy="4775022"/>
            <a:chOff x="6796936" y="1844439"/>
            <a:chExt cx="4265316" cy="4516606"/>
          </a:xfrm>
        </p:grpSpPr>
        <p:grpSp>
          <p:nvGrpSpPr>
            <p:cNvPr id="14" name="Group 13">
              <a:extLst>
                <a:ext uri="{FF2B5EF4-FFF2-40B4-BE49-F238E27FC236}">
                  <a16:creationId xmlns:a16="http://schemas.microsoft.com/office/drawing/2014/main" id="{AB42A60F-78AF-CDD0-920E-3A5A60883F17}"/>
                </a:ext>
              </a:extLst>
            </p:cNvPr>
            <p:cNvGrpSpPr/>
            <p:nvPr/>
          </p:nvGrpSpPr>
          <p:grpSpPr>
            <a:xfrm>
              <a:off x="6798365" y="3896139"/>
              <a:ext cx="4263887" cy="2464906"/>
              <a:chOff x="6818243" y="3081130"/>
              <a:chExt cx="4263887" cy="2464906"/>
            </a:xfrm>
          </p:grpSpPr>
          <p:pic>
            <p:nvPicPr>
              <p:cNvPr id="9" name="Picture 8">
                <a:extLst>
                  <a:ext uri="{FF2B5EF4-FFF2-40B4-BE49-F238E27FC236}">
                    <a16:creationId xmlns:a16="http://schemas.microsoft.com/office/drawing/2014/main" id="{DCD0744F-6585-9910-CB7B-75F905B83FE6}"/>
                  </a:ext>
                </a:extLst>
              </p:cNvPr>
              <p:cNvPicPr>
                <a:picLocks noChangeAspect="1"/>
              </p:cNvPicPr>
              <p:nvPr/>
            </p:nvPicPr>
            <p:blipFill rotWithShape="1">
              <a:blip r:embed="rId2"/>
              <a:srcRect l="45543" t="52464" r="19565" b="24783"/>
              <a:stretch/>
            </p:blipFill>
            <p:spPr>
              <a:xfrm>
                <a:off x="6818243" y="3081130"/>
                <a:ext cx="4253948" cy="1560445"/>
              </a:xfrm>
              <a:prstGeom prst="rect">
                <a:avLst/>
              </a:prstGeom>
            </p:spPr>
          </p:pic>
          <p:pic>
            <p:nvPicPr>
              <p:cNvPr id="11" name="Picture 10">
                <a:extLst>
                  <a:ext uri="{FF2B5EF4-FFF2-40B4-BE49-F238E27FC236}">
                    <a16:creationId xmlns:a16="http://schemas.microsoft.com/office/drawing/2014/main" id="{5C022E9E-D9FA-53FF-8CB2-5D84318BA7EF}"/>
                  </a:ext>
                </a:extLst>
              </p:cNvPr>
              <p:cNvPicPr>
                <a:picLocks noChangeAspect="1"/>
              </p:cNvPicPr>
              <p:nvPr/>
            </p:nvPicPr>
            <p:blipFill rotWithShape="1">
              <a:blip r:embed="rId3"/>
              <a:srcRect l="45326" t="50000" r="19783" b="36812"/>
              <a:stretch/>
            </p:blipFill>
            <p:spPr>
              <a:xfrm>
                <a:off x="6828182" y="4641575"/>
                <a:ext cx="4253948" cy="904461"/>
              </a:xfrm>
              <a:prstGeom prst="rect">
                <a:avLst/>
              </a:prstGeom>
            </p:spPr>
          </p:pic>
        </p:grpSp>
        <p:pic>
          <p:nvPicPr>
            <p:cNvPr id="15" name="Picture 14">
              <a:extLst>
                <a:ext uri="{FF2B5EF4-FFF2-40B4-BE49-F238E27FC236}">
                  <a16:creationId xmlns:a16="http://schemas.microsoft.com/office/drawing/2014/main" id="{2877EF46-5636-3B1A-E368-97007BD8BEF4}"/>
                </a:ext>
              </a:extLst>
            </p:cNvPr>
            <p:cNvPicPr>
              <a:picLocks noChangeAspect="1"/>
            </p:cNvPicPr>
            <p:nvPr/>
          </p:nvPicPr>
          <p:blipFill rotWithShape="1">
            <a:blip r:embed="rId4"/>
            <a:srcRect t="55069"/>
            <a:stretch/>
          </p:blipFill>
          <p:spPr>
            <a:xfrm>
              <a:off x="6796936" y="1844439"/>
              <a:ext cx="4255377" cy="2051700"/>
            </a:xfrm>
            <a:prstGeom prst="rect">
              <a:avLst/>
            </a:prstGeom>
          </p:spPr>
        </p:pic>
      </p:grpSp>
      <p:grpSp>
        <p:nvGrpSpPr>
          <p:cNvPr id="23" name="Group 22">
            <a:extLst>
              <a:ext uri="{FF2B5EF4-FFF2-40B4-BE49-F238E27FC236}">
                <a16:creationId xmlns:a16="http://schemas.microsoft.com/office/drawing/2014/main" id="{91E7CDE1-5B47-AA02-48ED-EDFAA8848A7D}"/>
              </a:ext>
            </a:extLst>
          </p:cNvPr>
          <p:cNvGrpSpPr/>
          <p:nvPr/>
        </p:nvGrpSpPr>
        <p:grpSpPr>
          <a:xfrm>
            <a:off x="1520685" y="19878"/>
            <a:ext cx="4645436" cy="6681082"/>
            <a:chOff x="1530625" y="177828"/>
            <a:chExt cx="4295133" cy="6319514"/>
          </a:xfrm>
        </p:grpSpPr>
        <p:pic>
          <p:nvPicPr>
            <p:cNvPr id="5" name="Picture 4">
              <a:extLst>
                <a:ext uri="{FF2B5EF4-FFF2-40B4-BE49-F238E27FC236}">
                  <a16:creationId xmlns:a16="http://schemas.microsoft.com/office/drawing/2014/main" id="{A4CB9124-A1BA-E745-300F-221479B431D5}"/>
                </a:ext>
              </a:extLst>
            </p:cNvPr>
            <p:cNvPicPr>
              <a:picLocks noChangeAspect="1"/>
            </p:cNvPicPr>
            <p:nvPr/>
          </p:nvPicPr>
          <p:blipFill rotWithShape="1">
            <a:blip r:embed="rId5"/>
            <a:srcRect l="45327" t="24638" r="19782" b="18841"/>
            <a:stretch/>
          </p:blipFill>
          <p:spPr>
            <a:xfrm>
              <a:off x="1530625" y="177828"/>
              <a:ext cx="4253947" cy="3876261"/>
            </a:xfrm>
            <a:prstGeom prst="rect">
              <a:avLst/>
            </a:prstGeom>
          </p:spPr>
        </p:pic>
        <p:pic>
          <p:nvPicPr>
            <p:cNvPr id="22" name="Picture 21">
              <a:extLst>
                <a:ext uri="{FF2B5EF4-FFF2-40B4-BE49-F238E27FC236}">
                  <a16:creationId xmlns:a16="http://schemas.microsoft.com/office/drawing/2014/main" id="{20A1FEA5-DFF6-1EF2-C00D-6E2ACE0CF724}"/>
                </a:ext>
              </a:extLst>
            </p:cNvPr>
            <p:cNvPicPr>
              <a:picLocks noChangeAspect="1"/>
            </p:cNvPicPr>
            <p:nvPr/>
          </p:nvPicPr>
          <p:blipFill rotWithShape="1">
            <a:blip r:embed="rId4"/>
            <a:srcRect b="45211"/>
            <a:stretch/>
          </p:blipFill>
          <p:spPr>
            <a:xfrm>
              <a:off x="1570381" y="3995531"/>
              <a:ext cx="4255377" cy="2501811"/>
            </a:xfrm>
            <a:prstGeom prst="rect">
              <a:avLst/>
            </a:prstGeom>
          </p:spPr>
        </p:pic>
      </p:grpSp>
      <p:sp>
        <p:nvSpPr>
          <p:cNvPr id="25" name="TextBox 24">
            <a:extLst>
              <a:ext uri="{FF2B5EF4-FFF2-40B4-BE49-F238E27FC236}">
                <a16:creationId xmlns:a16="http://schemas.microsoft.com/office/drawing/2014/main" id="{A9F548F6-7D0B-588C-6E50-3402D73B2ACC}"/>
              </a:ext>
            </a:extLst>
          </p:cNvPr>
          <p:cNvSpPr txBox="1"/>
          <p:nvPr/>
        </p:nvSpPr>
        <p:spPr>
          <a:xfrm>
            <a:off x="6858925" y="5305977"/>
            <a:ext cx="46008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KEPUTUSAN SEKRETARIS JENDERAL NOMOR: KEP/195/11/2022 TENTANG KODE PROGRAM DAN ANGGARAN UNIT ORGANISASI KEMENTERIAN PERTAHANAN TAHUN ANGGARAN 2022</a:t>
            </a:r>
          </a:p>
        </p:txBody>
      </p:sp>
    </p:spTree>
    <p:extLst>
      <p:ext uri="{BB962C8B-B14F-4D97-AF65-F5344CB8AC3E}">
        <p14:creationId xmlns:p14="http://schemas.microsoft.com/office/powerpoint/2010/main" val="3766131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09A2CD-D50C-31F1-FF86-402D99BB8C1A}"/>
              </a:ext>
            </a:extLst>
          </p:cNvPr>
          <p:cNvSpPr>
            <a:spLocks noGrp="1"/>
          </p:cNvSpPr>
          <p:nvPr>
            <p:ph type="title"/>
          </p:nvPr>
        </p:nvSpPr>
        <p:spPr>
          <a:xfrm>
            <a:off x="1802295" y="3219881"/>
            <a:ext cx="8743122" cy="768096"/>
          </a:xfrm>
        </p:spPr>
        <p:txBody>
          <a:bodyPr/>
          <a:lstStyle/>
          <a:p>
            <a:r>
              <a:rPr lang="fi-FI" sz="4000" dirty="0"/>
              <a:t>3 Tahap Penyusunan Anggaran</a:t>
            </a:r>
            <a:br>
              <a:rPr lang="fi-FI" sz="4000" dirty="0"/>
            </a:br>
            <a:br>
              <a:rPr lang="en-ID" dirty="0"/>
            </a:br>
            <a:endParaRPr lang="en-ID" dirty="0"/>
          </a:p>
        </p:txBody>
      </p:sp>
      <p:sp>
        <p:nvSpPr>
          <p:cNvPr id="7" name="Text Placeholder 6">
            <a:extLst>
              <a:ext uri="{FF2B5EF4-FFF2-40B4-BE49-F238E27FC236}">
                <a16:creationId xmlns:a16="http://schemas.microsoft.com/office/drawing/2014/main" id="{BE99C9E0-BD48-8B62-A706-3184923C90F3}"/>
              </a:ext>
            </a:extLst>
          </p:cNvPr>
          <p:cNvSpPr>
            <a:spLocks noGrp="1"/>
          </p:cNvSpPr>
          <p:nvPr>
            <p:ph type="body" idx="1"/>
          </p:nvPr>
        </p:nvSpPr>
        <p:spPr/>
        <p:txBody>
          <a:bodyPr/>
          <a:lstStyle/>
          <a:p>
            <a:r>
              <a:rPr lang="en-ID" sz="1800" dirty="0"/>
              <a:t>BAB V, PERATURAN MENTERI KEUANGAN  NOMOR 62 TAHUN 2023 TENTANG PERENCANAAN ANGGARAN, PELAKSANAAN ANGGARAN,  SERTA AKUNTANSI DAN  PELAPORAN KEUANGAN</a:t>
            </a:r>
          </a:p>
          <a:p>
            <a:endParaRPr lang="en-ID" sz="1800" dirty="0"/>
          </a:p>
        </p:txBody>
      </p:sp>
      <p:sp>
        <p:nvSpPr>
          <p:cNvPr id="4" name="Slide Number Placeholder 3">
            <a:extLst>
              <a:ext uri="{FF2B5EF4-FFF2-40B4-BE49-F238E27FC236}">
                <a16:creationId xmlns:a16="http://schemas.microsoft.com/office/drawing/2014/main" id="{551222C0-4A05-17E0-F16B-18693BA4AE30}"/>
              </a:ext>
            </a:extLst>
          </p:cNvPr>
          <p:cNvSpPr>
            <a:spLocks noGrp="1"/>
          </p:cNvSpPr>
          <p:nvPr>
            <p:ph type="sldNum" sz="quarter" idx="4294967295"/>
          </p:nvPr>
        </p:nvSpPr>
        <p:spPr>
          <a:xfrm>
            <a:off x="11204575" y="457200"/>
            <a:ext cx="987425"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350E859C-A4B2-7C79-276A-6F08ABEBADBE}"/>
              </a:ext>
            </a:extLst>
          </p:cNvPr>
          <p:cNvSpPr>
            <a:spLocks noGrp="1"/>
          </p:cNvSpPr>
          <p:nvPr>
            <p:ph type="ftr" sz="quarter" idx="4294967295"/>
          </p:nvPr>
        </p:nvSpPr>
        <p:spPr>
          <a:xfrm>
            <a:off x="0" y="457200"/>
            <a:ext cx="3200400" cy="2746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Alokasi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&amp;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Revisi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Anggaran</a:t>
            </a:r>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994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4236-7233-C9D1-E0DF-7DFD4DD58EC3}"/>
              </a:ext>
            </a:extLst>
          </p:cNvPr>
          <p:cNvSpPr>
            <a:spLocks noGrp="1"/>
          </p:cNvSpPr>
          <p:nvPr>
            <p:ph type="title"/>
          </p:nvPr>
        </p:nvSpPr>
        <p:spPr>
          <a:xfrm>
            <a:off x="758952" y="781812"/>
            <a:ext cx="10671048" cy="768096"/>
          </a:xfrm>
        </p:spPr>
        <p:txBody>
          <a:bodyPr/>
          <a:lstStyle/>
          <a:p>
            <a:r>
              <a:rPr lang="en-ID" sz="4000" dirty="0" err="1"/>
              <a:t>Penyususunan</a:t>
            </a:r>
            <a:r>
              <a:rPr lang="en-ID" sz="4000" dirty="0"/>
              <a:t> </a:t>
            </a:r>
            <a:r>
              <a:rPr lang="en-ID" sz="4000" dirty="0" err="1"/>
              <a:t>pagu</a:t>
            </a:r>
            <a:r>
              <a:rPr lang="en-ID" sz="4000" dirty="0"/>
              <a:t> </a:t>
            </a:r>
            <a:r>
              <a:rPr lang="en-ID" sz="4000" dirty="0" err="1"/>
              <a:t>indikatif</a:t>
            </a:r>
            <a:endParaRPr lang="en-ID" sz="4000" dirty="0"/>
          </a:p>
        </p:txBody>
      </p:sp>
      <p:sp>
        <p:nvSpPr>
          <p:cNvPr id="4" name="Footer Placeholder 3">
            <a:extLst>
              <a:ext uri="{FF2B5EF4-FFF2-40B4-BE49-F238E27FC236}">
                <a16:creationId xmlns:a16="http://schemas.microsoft.com/office/drawing/2014/main" id="{28DB349D-CC74-6CCF-3C06-1121810BD4AF}"/>
              </a:ext>
            </a:extLst>
          </p:cNvPr>
          <p:cNvSpPr>
            <a:spLocks noGrp="1"/>
          </p:cNvSpPr>
          <p:nvPr>
            <p:ph type="ftr" sz="quarter" idx="11"/>
          </p:nvPr>
        </p:nvSpPr>
        <p:spPr/>
        <p:txBody>
          <a:bodyPr/>
          <a:lstStyle/>
          <a:p>
            <a:r>
              <a:rPr lang="en-US" dirty="0" err="1"/>
              <a:t>Alokasi</a:t>
            </a:r>
            <a:r>
              <a:rPr lang="en-US" dirty="0"/>
              <a:t> &amp; </a:t>
            </a:r>
            <a:r>
              <a:rPr lang="en-US" dirty="0" err="1"/>
              <a:t>Revisi</a:t>
            </a:r>
            <a:r>
              <a:rPr lang="en-US" dirty="0"/>
              <a:t> </a:t>
            </a:r>
            <a:r>
              <a:rPr lang="en-US" dirty="0" err="1"/>
              <a:t>Anggaran</a:t>
            </a:r>
            <a:endParaRPr lang="en-US" dirty="0"/>
          </a:p>
        </p:txBody>
      </p:sp>
      <p:sp>
        <p:nvSpPr>
          <p:cNvPr id="5" name="Slide Number Placeholder 4">
            <a:extLst>
              <a:ext uri="{FF2B5EF4-FFF2-40B4-BE49-F238E27FC236}">
                <a16:creationId xmlns:a16="http://schemas.microsoft.com/office/drawing/2014/main" id="{7EF31066-EF8D-6429-D0CB-62395D24FFD5}"/>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7" name="Picture 6">
            <a:extLst>
              <a:ext uri="{FF2B5EF4-FFF2-40B4-BE49-F238E27FC236}">
                <a16:creationId xmlns:a16="http://schemas.microsoft.com/office/drawing/2014/main" id="{C78499C8-6BCC-51DE-7A63-55ECB9E32C0D}"/>
              </a:ext>
            </a:extLst>
          </p:cNvPr>
          <p:cNvPicPr>
            <a:picLocks noChangeAspect="1"/>
          </p:cNvPicPr>
          <p:nvPr/>
        </p:nvPicPr>
        <p:blipFill rotWithShape="1">
          <a:blip r:embed="rId2"/>
          <a:srcRect l="19646" t="17734" r="14728" b="13479"/>
          <a:stretch/>
        </p:blipFill>
        <p:spPr>
          <a:xfrm>
            <a:off x="5792204" y="1549907"/>
            <a:ext cx="5975726" cy="4956575"/>
          </a:xfrm>
          <a:prstGeom prst="rect">
            <a:avLst/>
          </a:prstGeom>
        </p:spPr>
      </p:pic>
      <p:sp>
        <p:nvSpPr>
          <p:cNvPr id="9" name="TextBox 8">
            <a:extLst>
              <a:ext uri="{FF2B5EF4-FFF2-40B4-BE49-F238E27FC236}">
                <a16:creationId xmlns:a16="http://schemas.microsoft.com/office/drawing/2014/main" id="{3548C500-9DD8-39C3-EF90-3E1E9DECDADB}"/>
              </a:ext>
            </a:extLst>
          </p:cNvPr>
          <p:cNvSpPr txBox="1"/>
          <p:nvPr/>
        </p:nvSpPr>
        <p:spPr>
          <a:xfrm>
            <a:off x="226750" y="1549908"/>
            <a:ext cx="5227524" cy="1600438"/>
          </a:xfrm>
          <a:prstGeom prst="rect">
            <a:avLst/>
          </a:prstGeom>
          <a:noFill/>
        </p:spPr>
        <p:txBody>
          <a:bodyPr wrap="square">
            <a:spAutoFit/>
          </a:bodyPr>
          <a:lstStyle/>
          <a:p>
            <a:r>
              <a:rPr lang="en-ID" sz="1400" dirty="0" err="1">
                <a:latin typeface="Arial Nova Cond" panose="020B0506020202020204" pitchFamily="34" charset="0"/>
              </a:rPr>
              <a:t>Prakiraan</a:t>
            </a:r>
            <a:r>
              <a:rPr lang="en-ID" sz="1400" dirty="0">
                <a:latin typeface="Arial Nova Cond" panose="020B0506020202020204" pitchFamily="34" charset="0"/>
              </a:rPr>
              <a:t> </a:t>
            </a:r>
            <a:r>
              <a:rPr lang="en-ID" sz="1400" dirty="0" err="1">
                <a:latin typeface="Arial Nova Cond" panose="020B0506020202020204" pitchFamily="34" charset="0"/>
              </a:rPr>
              <a:t>Maju</a:t>
            </a:r>
            <a:r>
              <a:rPr lang="en-ID" sz="1400" dirty="0">
                <a:latin typeface="Arial Nova Cond" panose="020B0506020202020204" pitchFamily="34" charset="0"/>
              </a:rPr>
              <a:t> </a:t>
            </a:r>
            <a:r>
              <a:rPr lang="en-ID" sz="1400" dirty="0" err="1">
                <a:latin typeface="Arial Nova Cond" panose="020B0506020202020204" pitchFamily="34" charset="0"/>
              </a:rPr>
              <a:t>tahun</a:t>
            </a:r>
            <a:r>
              <a:rPr lang="en-ID" sz="1400" dirty="0">
                <a:latin typeface="Arial Nova Cond" panose="020B0506020202020204" pitchFamily="34" charset="0"/>
              </a:rPr>
              <a:t> </a:t>
            </a:r>
            <a:r>
              <a:rPr lang="en-ID" sz="1400" dirty="0" err="1">
                <a:latin typeface="Arial Nova Cond" panose="020B0506020202020204" pitchFamily="34" charset="0"/>
              </a:rPr>
              <a:t>pertama</a:t>
            </a:r>
            <a:r>
              <a:rPr lang="en-ID" sz="1400" dirty="0">
                <a:latin typeface="Arial Nova Cond" panose="020B0506020202020204" pitchFamily="34" charset="0"/>
              </a:rPr>
              <a:t> (PM1) yang </a:t>
            </a:r>
            <a:r>
              <a:rPr lang="en-ID" sz="1400" dirty="0" err="1">
                <a:latin typeface="Arial Nova Cond" panose="020B0506020202020204" pitchFamily="34" charset="0"/>
              </a:rPr>
              <a:t>dicantumkan</a:t>
            </a:r>
            <a:r>
              <a:rPr lang="en-ID" sz="1400" dirty="0">
                <a:latin typeface="Arial Nova Cond" panose="020B0506020202020204" pitchFamily="34" charset="0"/>
              </a:rPr>
              <a:t> pada </a:t>
            </a:r>
            <a:r>
              <a:rPr lang="en-ID" sz="1400" dirty="0" err="1">
                <a:latin typeface="Arial Nova Cond" panose="020B0506020202020204" pitchFamily="34" charset="0"/>
              </a:rPr>
              <a:t>saat</a:t>
            </a:r>
            <a:r>
              <a:rPr lang="en-ID" sz="1400" dirty="0">
                <a:latin typeface="Arial Nova Cond" panose="020B0506020202020204" pitchFamily="34" charset="0"/>
              </a:rPr>
              <a:t> </a:t>
            </a:r>
            <a:r>
              <a:rPr lang="en-ID" sz="1400" dirty="0" err="1">
                <a:latin typeface="Arial Nova Cond" panose="020B0506020202020204" pitchFamily="34" charset="0"/>
              </a:rPr>
              <a:t>penyusunan</a:t>
            </a:r>
            <a:r>
              <a:rPr lang="en-ID" sz="1400" dirty="0">
                <a:latin typeface="Arial Nova Cond" panose="020B0506020202020204" pitchFamily="34" charset="0"/>
              </a:rPr>
              <a:t> RKA-K/L </a:t>
            </a:r>
            <a:r>
              <a:rPr lang="en-ID" sz="1400" dirty="0" err="1">
                <a:latin typeface="Arial Nova Cond" panose="020B0506020202020204" pitchFamily="34" charset="0"/>
              </a:rPr>
              <a:t>dijadikan</a:t>
            </a:r>
            <a:r>
              <a:rPr lang="en-ID" sz="1400" dirty="0">
                <a:latin typeface="Arial Nova Cond" panose="020B0506020202020204" pitchFamily="34" charset="0"/>
              </a:rPr>
              <a:t> </a:t>
            </a:r>
            <a:r>
              <a:rPr lang="en-ID" sz="1400" dirty="0" err="1">
                <a:latin typeface="Arial Nova Cond" panose="020B0506020202020204" pitchFamily="34" charset="0"/>
              </a:rPr>
              <a:t>sebagai</a:t>
            </a:r>
            <a:r>
              <a:rPr lang="en-ID" sz="1400" dirty="0">
                <a:latin typeface="Arial Nova Cond" panose="020B0506020202020204" pitchFamily="34" charset="0"/>
              </a:rPr>
              <a:t> Angka Dasar (</a:t>
            </a:r>
            <a:r>
              <a:rPr lang="en-ID" sz="1400" dirty="0" err="1">
                <a:latin typeface="Arial Nova Cond" panose="020B0506020202020204" pitchFamily="34" charset="0"/>
              </a:rPr>
              <a:t>penentu</a:t>
            </a:r>
            <a:r>
              <a:rPr lang="en-ID" sz="1400" dirty="0">
                <a:latin typeface="Arial Nova Cond" panose="020B0506020202020204" pitchFamily="34" charset="0"/>
              </a:rPr>
              <a:t> </a:t>
            </a:r>
            <a:r>
              <a:rPr lang="en-ID" sz="1400" dirty="0" err="1">
                <a:latin typeface="Arial Nova Cond" panose="020B0506020202020204" pitchFamily="34" charset="0"/>
              </a:rPr>
              <a:t>besarnya</a:t>
            </a:r>
            <a:r>
              <a:rPr lang="en-ID" sz="1400" dirty="0">
                <a:latin typeface="Arial Nova Cond" panose="020B0506020202020204" pitchFamily="34" charset="0"/>
              </a:rPr>
              <a:t> </a:t>
            </a:r>
            <a:r>
              <a:rPr lang="en-ID" sz="1400" dirty="0" err="1">
                <a:latin typeface="Arial Nova Cond" panose="020B0506020202020204" pitchFamily="34" charset="0"/>
              </a:rPr>
              <a:t>Pagu</a:t>
            </a:r>
            <a:r>
              <a:rPr lang="en-ID" sz="1400" dirty="0">
                <a:latin typeface="Arial Nova Cond" panose="020B0506020202020204" pitchFamily="34" charset="0"/>
              </a:rPr>
              <a:t> </a:t>
            </a:r>
            <a:r>
              <a:rPr lang="en-ID" sz="1400" dirty="0" err="1">
                <a:latin typeface="Arial Nova Cond" panose="020B0506020202020204" pitchFamily="34" charset="0"/>
              </a:rPr>
              <a:t>Indikatif</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t+1</a:t>
            </a:r>
          </a:p>
          <a:p>
            <a:endParaRPr lang="en-ID" sz="1400" dirty="0">
              <a:latin typeface="Arial Nova Cond" panose="020B0506020202020204" pitchFamily="34" charset="0"/>
            </a:endParaRPr>
          </a:p>
          <a:p>
            <a:pPr marL="285750" indent="-285750">
              <a:buFont typeface="Wingdings" panose="05000000000000000000" pitchFamily="2" charset="2"/>
              <a:buChar char="§"/>
            </a:pPr>
            <a:r>
              <a:rPr lang="en-ID" sz="1400" dirty="0">
                <a:latin typeface="Arial Nova Cond" panose="020B0506020202020204" pitchFamily="34" charset="0"/>
              </a:rPr>
              <a:t>t		= </a:t>
            </a:r>
            <a:r>
              <a:rPr lang="en-ID" sz="1400" dirty="0" err="1">
                <a:latin typeface="Arial Nova Cond" panose="020B0506020202020204" pitchFamily="34" charset="0"/>
              </a:rPr>
              <a:t>tahun</a:t>
            </a:r>
            <a:r>
              <a:rPr lang="en-ID" sz="1400" dirty="0">
                <a:latin typeface="Arial Nova Cond" panose="020B0506020202020204" pitchFamily="34" charset="0"/>
              </a:rPr>
              <a:t> </a:t>
            </a:r>
            <a:r>
              <a:rPr lang="en-ID" sz="1400" dirty="0" err="1">
                <a:latin typeface="Arial Nova Cond" panose="020B0506020202020204" pitchFamily="34" charset="0"/>
              </a:rPr>
              <a:t>berjalan</a:t>
            </a:r>
            <a:endParaRPr lang="en-ID" sz="1400" dirty="0">
              <a:latin typeface="Arial Nova Cond" panose="020B0506020202020204" pitchFamily="34" charset="0"/>
            </a:endParaRPr>
          </a:p>
          <a:p>
            <a:pPr marL="285750" indent="-285750">
              <a:buFont typeface="Wingdings" panose="05000000000000000000" pitchFamily="2" charset="2"/>
              <a:buChar char="§"/>
            </a:pPr>
            <a:r>
              <a:rPr lang="en-ID" sz="1400" dirty="0">
                <a:latin typeface="Arial Nova Cond" panose="020B0506020202020204" pitchFamily="34" charset="0"/>
              </a:rPr>
              <a:t>t+1	= </a:t>
            </a:r>
            <a:r>
              <a:rPr lang="en-ID" sz="1400" dirty="0" err="1">
                <a:latin typeface="Arial Nova Cond" panose="020B0506020202020204" pitchFamily="34" charset="0"/>
              </a:rPr>
              <a:t>tahun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yang </a:t>
            </a:r>
            <a:r>
              <a:rPr lang="en-ID" sz="1400" dirty="0" err="1">
                <a:latin typeface="Arial Nova Cond" panose="020B0506020202020204" pitchFamily="34" charset="0"/>
              </a:rPr>
              <a:t>direncanakan</a:t>
            </a:r>
            <a:endParaRPr lang="en-ID" sz="1400" dirty="0">
              <a:latin typeface="Arial Nova Cond" panose="020B0506020202020204" pitchFamily="34" charset="0"/>
            </a:endParaRPr>
          </a:p>
          <a:p>
            <a:pPr marL="285750" indent="-285750">
              <a:buFont typeface="Wingdings" panose="05000000000000000000" pitchFamily="2" charset="2"/>
              <a:buChar char="§"/>
            </a:pPr>
            <a:r>
              <a:rPr lang="en-ID" sz="1400" dirty="0">
                <a:latin typeface="Arial Nova Cond" panose="020B0506020202020204" pitchFamily="34" charset="0"/>
              </a:rPr>
              <a:t>t+2	= </a:t>
            </a:r>
            <a:r>
              <a:rPr lang="en-ID" sz="1400" dirty="0" err="1">
                <a:latin typeface="Arial Nova Cond" panose="020B0506020202020204" pitchFamily="34" charset="0"/>
              </a:rPr>
              <a:t>satu</a:t>
            </a:r>
            <a:r>
              <a:rPr lang="en-ID" sz="1400" dirty="0">
                <a:latin typeface="Arial Nova Cond" panose="020B0506020202020204" pitchFamily="34" charset="0"/>
              </a:rPr>
              <a:t> </a:t>
            </a:r>
            <a:r>
              <a:rPr lang="en-ID" sz="1400" dirty="0" err="1">
                <a:latin typeface="Arial Nova Cond" panose="020B0506020202020204" pitchFamily="34" charset="0"/>
              </a:rPr>
              <a:t>tahun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berikutnya</a:t>
            </a:r>
            <a:r>
              <a:rPr lang="en-ID" sz="1400" dirty="0">
                <a:latin typeface="Arial Nova Cond" panose="020B0506020202020204" pitchFamily="34" charset="0"/>
              </a:rPr>
              <a:t> </a:t>
            </a:r>
          </a:p>
        </p:txBody>
      </p:sp>
      <p:sp>
        <p:nvSpPr>
          <p:cNvPr id="11" name="TextBox 10">
            <a:extLst>
              <a:ext uri="{FF2B5EF4-FFF2-40B4-BE49-F238E27FC236}">
                <a16:creationId xmlns:a16="http://schemas.microsoft.com/office/drawing/2014/main" id="{E95D44E2-D7B1-1711-FAC2-BBCA4C0E1290}"/>
              </a:ext>
            </a:extLst>
          </p:cNvPr>
          <p:cNvSpPr txBox="1"/>
          <p:nvPr/>
        </p:nvSpPr>
        <p:spPr>
          <a:xfrm>
            <a:off x="226750" y="3245990"/>
            <a:ext cx="5565454" cy="1107996"/>
          </a:xfrm>
          <a:prstGeom prst="rect">
            <a:avLst/>
          </a:prstGeom>
          <a:noFill/>
        </p:spPr>
        <p:txBody>
          <a:bodyPr wrap="square">
            <a:spAutoFit/>
          </a:bodyPr>
          <a:lstStyle/>
          <a:p>
            <a:r>
              <a:rPr lang="en-ID" sz="1400" dirty="0">
                <a:latin typeface="Arial Nova Cond" panose="020B0506020202020204" pitchFamily="34" charset="0"/>
              </a:rPr>
              <a:t>K/L </a:t>
            </a:r>
            <a:r>
              <a:rPr lang="en-ID" sz="1400" dirty="0" err="1">
                <a:latin typeface="Arial Nova Cond" panose="020B0506020202020204" pitchFamily="34" charset="0"/>
              </a:rPr>
              <a:t>dapat</a:t>
            </a:r>
            <a:r>
              <a:rPr lang="en-ID" sz="1400" dirty="0">
                <a:latin typeface="Arial Nova Cond" panose="020B0506020202020204" pitchFamily="34" charset="0"/>
              </a:rPr>
              <a:t> </a:t>
            </a:r>
            <a:r>
              <a:rPr lang="en-ID" sz="1400" dirty="0" err="1">
                <a:latin typeface="Arial Nova Cond" panose="020B0506020202020204" pitchFamily="34" charset="0"/>
              </a:rPr>
              <a:t>menyusun</a:t>
            </a:r>
            <a:r>
              <a:rPr lang="en-ID" sz="1400" dirty="0">
                <a:latin typeface="Arial Nova Cond" panose="020B0506020202020204" pitchFamily="34" charset="0"/>
              </a:rPr>
              <a:t> </a:t>
            </a:r>
            <a:r>
              <a:rPr lang="en-ID" sz="1400" dirty="0" err="1">
                <a:latin typeface="Arial Nova Cond" panose="020B0506020202020204" pitchFamily="34" charset="0"/>
              </a:rPr>
              <a:t>rencana</a:t>
            </a:r>
            <a:r>
              <a:rPr lang="en-ID" sz="1400" dirty="0">
                <a:latin typeface="Arial Nova Cond" panose="020B0506020202020204" pitchFamily="34" charset="0"/>
              </a:rPr>
              <a:t> program/</a:t>
            </a:r>
            <a:r>
              <a:rPr lang="en-ID" sz="1400" dirty="0" err="1">
                <a:latin typeface="Arial Nova Cond" panose="020B0506020202020204" pitchFamily="34" charset="0"/>
              </a:rPr>
              <a:t>kegiatan</a:t>
            </a:r>
            <a:r>
              <a:rPr lang="en-ID" sz="1400" dirty="0">
                <a:latin typeface="Arial Nova Cond" panose="020B0506020202020204" pitchFamily="34" charset="0"/>
              </a:rPr>
              <a:t>/</a:t>
            </a:r>
            <a:r>
              <a:rPr lang="en-ID" sz="1400" dirty="0" err="1">
                <a:latin typeface="Arial Nova Cond" panose="020B0506020202020204" pitchFamily="34" charset="0"/>
              </a:rPr>
              <a:t>keluaran</a:t>
            </a:r>
            <a:r>
              <a:rPr lang="en-ID" sz="1400" dirty="0">
                <a:latin typeface="Arial Nova Cond" panose="020B0506020202020204" pitchFamily="34" charset="0"/>
              </a:rPr>
              <a:t> (output) </a:t>
            </a:r>
            <a:r>
              <a:rPr lang="en-ID" sz="1400" dirty="0" err="1">
                <a:solidFill>
                  <a:srgbClr val="FF0000"/>
                </a:solidFill>
                <a:latin typeface="Arial Nova Cond" panose="020B0506020202020204" pitchFamily="34" charset="0"/>
              </a:rPr>
              <a:t>baru</a:t>
            </a:r>
            <a:r>
              <a:rPr lang="en-ID" sz="1400" dirty="0">
                <a:latin typeface="Arial Nova Cond" panose="020B0506020202020204" pitchFamily="34" charset="0"/>
              </a:rPr>
              <a:t>, </a:t>
            </a:r>
            <a:r>
              <a:rPr lang="en-ID" sz="1400" dirty="0" err="1">
                <a:latin typeface="Arial Nova Cond" panose="020B0506020202020204" pitchFamily="34" charset="0"/>
              </a:rPr>
              <a:t>jika</a:t>
            </a:r>
            <a:r>
              <a:rPr lang="en-ID" sz="1400" dirty="0">
                <a:latin typeface="Arial Nova Cond" panose="020B0506020202020204" pitchFamily="34" charset="0"/>
              </a:rPr>
              <a:t>:</a:t>
            </a:r>
          </a:p>
          <a:p>
            <a:pPr marL="285750" indent="-285750">
              <a:buFont typeface="Wingdings" panose="05000000000000000000" pitchFamily="2" charset="2"/>
              <a:buChar char="§"/>
            </a:pPr>
            <a:r>
              <a:rPr lang="en-ID" sz="1400" dirty="0">
                <a:latin typeface="Arial Nova Cond" panose="020B0506020202020204" pitchFamily="34" charset="0"/>
              </a:rPr>
              <a:t>program/</a:t>
            </a:r>
            <a:r>
              <a:rPr lang="en-ID" sz="1400" dirty="0" err="1">
                <a:latin typeface="Arial Nova Cond" panose="020B0506020202020204" pitchFamily="34" charset="0"/>
              </a:rPr>
              <a:t>kegiatan</a:t>
            </a:r>
            <a:r>
              <a:rPr lang="en-ID" sz="1400" dirty="0">
                <a:latin typeface="Arial Nova Cond" panose="020B0506020202020204" pitchFamily="34" charset="0"/>
              </a:rPr>
              <a:t>/</a:t>
            </a:r>
            <a:r>
              <a:rPr lang="en-ID" sz="1400" dirty="0" err="1">
                <a:latin typeface="Arial Nova Cond" panose="020B0506020202020204" pitchFamily="34" charset="0"/>
              </a:rPr>
              <a:t>keluaran</a:t>
            </a:r>
            <a:r>
              <a:rPr lang="en-ID" sz="1400" dirty="0">
                <a:latin typeface="Arial Nova Cond" panose="020B0506020202020204" pitchFamily="34" charset="0"/>
              </a:rPr>
              <a:t> (output) </a:t>
            </a:r>
            <a:r>
              <a:rPr lang="en-ID" sz="1400" dirty="0" err="1">
                <a:latin typeface="Arial Nova Cond" panose="020B0506020202020204" pitchFamily="34" charset="0"/>
              </a:rPr>
              <a:t>belum</a:t>
            </a:r>
            <a:r>
              <a:rPr lang="en-ID" sz="1400" dirty="0">
                <a:latin typeface="Arial Nova Cond" panose="020B0506020202020204" pitchFamily="34" charset="0"/>
              </a:rPr>
              <a:t> </a:t>
            </a:r>
            <a:r>
              <a:rPr lang="en-ID" sz="1400" dirty="0" err="1">
                <a:latin typeface="Arial Nova Cond" panose="020B0506020202020204" pitchFamily="34" charset="0"/>
              </a:rPr>
              <a:t>dilakukan</a:t>
            </a:r>
            <a:r>
              <a:rPr lang="en-ID" sz="1400" dirty="0">
                <a:latin typeface="Arial Nova Cond" panose="020B0506020202020204" pitchFamily="34" charset="0"/>
              </a:rPr>
              <a:t> pada </a:t>
            </a:r>
            <a:r>
              <a:rPr lang="en-ID" sz="1400" dirty="0" err="1">
                <a:latin typeface="Arial Nova Cond" panose="020B0506020202020204" pitchFamily="34" charset="0"/>
              </a:rPr>
              <a:t>tahun</a:t>
            </a:r>
            <a:r>
              <a:rPr lang="en-ID" sz="1400" dirty="0">
                <a:latin typeface="Arial Nova Cond" panose="020B0506020202020204" pitchFamily="34" charset="0"/>
              </a:rPr>
              <a:t> </a:t>
            </a:r>
            <a:r>
              <a:rPr lang="en-ID" sz="1400" dirty="0" err="1">
                <a:latin typeface="Arial Nova Cond" panose="020B0506020202020204" pitchFamily="34" charset="0"/>
              </a:rPr>
              <a:t>berjalan</a:t>
            </a:r>
            <a:endParaRPr lang="en-ID" sz="1400" dirty="0">
              <a:latin typeface="Arial Nova Cond" panose="020B0506020202020204" pitchFamily="34" charset="0"/>
            </a:endParaRPr>
          </a:p>
          <a:p>
            <a:pPr marL="285750" indent="-285750">
              <a:buFont typeface="Wingdings" panose="05000000000000000000" pitchFamily="2" charset="2"/>
              <a:buChar char="§"/>
            </a:pPr>
            <a:r>
              <a:rPr lang="en-ID" sz="1400" dirty="0" err="1">
                <a:latin typeface="Arial Nova Cond" panose="020B0506020202020204" pitchFamily="34" charset="0"/>
              </a:rPr>
              <a:t>bersifat</a:t>
            </a:r>
            <a:endParaRPr lang="en-ID" sz="1400" dirty="0">
              <a:latin typeface="Arial Nova Cond" panose="020B0506020202020204" pitchFamily="34" charset="0"/>
            </a:endParaRPr>
          </a:p>
          <a:p>
            <a:pPr marL="642937" lvl="1" indent="-285750">
              <a:buFont typeface="Wingdings" panose="05000000000000000000" pitchFamily="2" charset="2"/>
              <a:buChar char="ü"/>
            </a:pPr>
            <a:r>
              <a:rPr lang="en-ID" sz="1200" dirty="0">
                <a:latin typeface="Arial Nova Cond" panose="020B0506020202020204" pitchFamily="34" charset="0"/>
              </a:rPr>
              <a:t>bottom up (</a:t>
            </a:r>
            <a:r>
              <a:rPr lang="en-ID" sz="1200" dirty="0" err="1">
                <a:latin typeface="Arial Nova Cond" panose="020B0506020202020204" pitchFamily="34" charset="0"/>
              </a:rPr>
              <a:t>mekanisme</a:t>
            </a:r>
            <a:r>
              <a:rPr lang="en-ID" sz="1200" dirty="0">
                <a:latin typeface="Arial Nova Cond" panose="020B0506020202020204" pitchFamily="34" charset="0"/>
              </a:rPr>
              <a:t> </a:t>
            </a:r>
            <a:r>
              <a:rPr lang="en-ID" sz="1200" dirty="0" err="1">
                <a:latin typeface="Arial Nova Cond" panose="020B0506020202020204" pitchFamily="34" charset="0"/>
              </a:rPr>
              <a:t>Inisiatif</a:t>
            </a:r>
            <a:r>
              <a:rPr lang="en-ID" sz="1200" dirty="0">
                <a:latin typeface="Arial Nova Cond" panose="020B0506020202020204" pitchFamily="34" charset="0"/>
              </a:rPr>
              <a:t> Baru)</a:t>
            </a:r>
          </a:p>
          <a:p>
            <a:pPr marL="642937" lvl="1" indent="-285750">
              <a:buFont typeface="Wingdings" panose="05000000000000000000" pitchFamily="2" charset="2"/>
              <a:buChar char="ü"/>
            </a:pPr>
            <a:r>
              <a:rPr lang="en-ID" sz="1200" dirty="0">
                <a:latin typeface="Arial Nova Cond" panose="020B0506020202020204" pitchFamily="34" charset="0"/>
              </a:rPr>
              <a:t>top-down </a:t>
            </a:r>
            <a:r>
              <a:rPr lang="en-ID" sz="1200" dirty="0" err="1">
                <a:latin typeface="Arial Nova Cond" panose="020B0506020202020204" pitchFamily="34" charset="0"/>
              </a:rPr>
              <a:t>seperti</a:t>
            </a:r>
            <a:r>
              <a:rPr lang="en-ID" sz="1200" dirty="0">
                <a:latin typeface="Arial Nova Cond" panose="020B0506020202020204" pitchFamily="34" charset="0"/>
              </a:rPr>
              <a:t> (</a:t>
            </a:r>
            <a:r>
              <a:rPr lang="en-ID" sz="1200" dirty="0" err="1">
                <a:latin typeface="Arial Nova Cond" panose="020B0506020202020204" pitchFamily="34" charset="0"/>
              </a:rPr>
              <a:t>arahan</a:t>
            </a:r>
            <a:r>
              <a:rPr lang="en-ID" sz="1200" dirty="0">
                <a:latin typeface="Arial Nova Cond" panose="020B0506020202020204" pitchFamily="34" charset="0"/>
              </a:rPr>
              <a:t> </a:t>
            </a:r>
            <a:r>
              <a:rPr lang="en-ID" sz="1200" dirty="0" err="1">
                <a:latin typeface="Arial Nova Cond" panose="020B0506020202020204" pitchFamily="34" charset="0"/>
              </a:rPr>
              <a:t>Presiden</a:t>
            </a:r>
            <a:r>
              <a:rPr lang="en-ID" sz="1200" dirty="0">
                <a:latin typeface="Arial Nova Cond" panose="020B0506020202020204" pitchFamily="34" charset="0"/>
              </a:rPr>
              <a:t>/Wakil </a:t>
            </a:r>
            <a:r>
              <a:rPr lang="en-ID" sz="1200" dirty="0" err="1">
                <a:latin typeface="Arial Nova Cond" panose="020B0506020202020204" pitchFamily="34" charset="0"/>
              </a:rPr>
              <a:t>Presiden</a:t>
            </a:r>
            <a:r>
              <a:rPr lang="en-ID" sz="1200" dirty="0">
                <a:latin typeface="Arial Nova Cond" panose="020B0506020202020204" pitchFamily="34" charset="0"/>
              </a:rPr>
              <a:t>)</a:t>
            </a:r>
          </a:p>
        </p:txBody>
      </p:sp>
      <p:sp>
        <p:nvSpPr>
          <p:cNvPr id="13" name="TextBox 12">
            <a:extLst>
              <a:ext uri="{FF2B5EF4-FFF2-40B4-BE49-F238E27FC236}">
                <a16:creationId xmlns:a16="http://schemas.microsoft.com/office/drawing/2014/main" id="{BE89DA78-9E32-B961-87CA-3F6DC8E67EEA}"/>
              </a:ext>
            </a:extLst>
          </p:cNvPr>
          <p:cNvSpPr txBox="1"/>
          <p:nvPr/>
        </p:nvSpPr>
        <p:spPr>
          <a:xfrm>
            <a:off x="226750" y="4506904"/>
            <a:ext cx="5227524" cy="1723549"/>
          </a:xfrm>
          <a:prstGeom prst="rect">
            <a:avLst/>
          </a:prstGeom>
          <a:noFill/>
        </p:spPr>
        <p:txBody>
          <a:bodyPr wrap="square">
            <a:spAutoFit/>
          </a:bodyPr>
          <a:lstStyle/>
          <a:p>
            <a:r>
              <a:rPr lang="sv-SE" sz="1400" dirty="0">
                <a:latin typeface="Arial Nova Cond" panose="020B0506020202020204" pitchFamily="34" charset="0"/>
              </a:rPr>
              <a:t>Kementerian Keuangan dan Bapennas melakukan tinjau ulang Angka Dasar dan menyusun perkiraan kapasitas fiskal.</a:t>
            </a:r>
          </a:p>
          <a:p>
            <a:pPr marL="285750" indent="-285750">
              <a:buFont typeface="Wingdings" panose="05000000000000000000" pitchFamily="2" charset="2"/>
              <a:buChar char="§"/>
            </a:pPr>
            <a:r>
              <a:rPr lang="en-ID" sz="1400" dirty="0">
                <a:latin typeface="Arial Nova Cond" panose="020B0506020202020204" pitchFamily="34" charset="0"/>
              </a:rPr>
              <a:t>Angka Dasar </a:t>
            </a:r>
            <a:r>
              <a:rPr lang="en-ID" sz="1400" dirty="0">
                <a:latin typeface="Arial Nova Cond" panose="020B0506020202020204" pitchFamily="34" charset="0"/>
                <a:sym typeface="Wingdings" panose="05000000000000000000" pitchFamily="2" charset="2"/>
              </a:rPr>
              <a:t> </a:t>
            </a:r>
            <a:r>
              <a:rPr lang="en-ID" sz="1400" dirty="0" err="1">
                <a:latin typeface="Arial Nova Cond" panose="020B0506020202020204" pitchFamily="34" charset="0"/>
              </a:rPr>
              <a:t>pemutakhiran</a:t>
            </a:r>
            <a:r>
              <a:rPr lang="en-ID" sz="1400" dirty="0">
                <a:latin typeface="Arial Nova Cond" panose="020B0506020202020204" pitchFamily="34" charset="0"/>
              </a:rPr>
              <a:t> </a:t>
            </a:r>
            <a:r>
              <a:rPr lang="en-ID" sz="1400" dirty="0" err="1">
                <a:latin typeface="Arial Nova Cond" panose="020B0506020202020204" pitchFamily="34" charset="0"/>
              </a:rPr>
              <a:t>atas</a:t>
            </a:r>
            <a:r>
              <a:rPr lang="en-ID" sz="1400" dirty="0">
                <a:latin typeface="Arial Nova Cond" panose="020B0506020202020204" pitchFamily="34" charset="0"/>
              </a:rPr>
              <a:t> Angka Dasar yang </a:t>
            </a:r>
            <a:r>
              <a:rPr lang="en-ID" sz="1400" dirty="0" err="1">
                <a:latin typeface="Arial Nova Cond" panose="020B0506020202020204" pitchFamily="34" charset="0"/>
              </a:rPr>
              <a:t>telah</a:t>
            </a:r>
            <a:r>
              <a:rPr lang="en-ID" sz="1400" dirty="0">
                <a:latin typeface="Arial Nova Cond" panose="020B0506020202020204" pitchFamily="34" charset="0"/>
              </a:rPr>
              <a:t> </a:t>
            </a:r>
            <a:r>
              <a:rPr lang="en-ID" sz="1400" dirty="0" err="1">
                <a:latin typeface="Arial Nova Cond" panose="020B0506020202020204" pitchFamily="34" charset="0"/>
              </a:rPr>
              <a:t>disusun</a:t>
            </a:r>
            <a:r>
              <a:rPr lang="en-ID" sz="1400" dirty="0">
                <a:latin typeface="Arial Nova Cond" panose="020B0506020202020204" pitchFamily="34" charset="0"/>
              </a:rPr>
              <a:t> oleh K/L pada </a:t>
            </a:r>
            <a:r>
              <a:rPr lang="en-ID" sz="1400" dirty="0" err="1">
                <a:latin typeface="Arial Nova Cond" panose="020B0506020202020204" pitchFamily="34" charset="0"/>
              </a:rPr>
              <a:t>tahun</a:t>
            </a:r>
            <a:r>
              <a:rPr lang="en-ID" sz="1400" dirty="0">
                <a:latin typeface="Arial Nova Cond" panose="020B0506020202020204" pitchFamily="34" charset="0"/>
              </a:rPr>
              <a:t> </a:t>
            </a:r>
            <a:r>
              <a:rPr lang="en-ID" sz="1400" dirty="0" err="1">
                <a:latin typeface="Arial Nova Cond" panose="020B0506020202020204" pitchFamily="34" charset="0"/>
              </a:rPr>
              <a:t>sebelumnya</a:t>
            </a:r>
            <a:r>
              <a:rPr lang="en-ID" sz="1400" dirty="0">
                <a:latin typeface="Arial Nova Cond" panose="020B0506020202020204" pitchFamily="34" charset="0"/>
              </a:rPr>
              <a:t>.</a:t>
            </a:r>
          </a:p>
          <a:p>
            <a:pPr marL="285750" indent="-285750">
              <a:buFont typeface="Wingdings" panose="05000000000000000000" pitchFamily="2" charset="2"/>
              <a:buChar char="§"/>
            </a:pPr>
            <a:r>
              <a:rPr lang="en-ID" sz="1400" dirty="0" err="1">
                <a:latin typeface="Arial Nova Cond" panose="020B0506020202020204" pitchFamily="34" charset="0"/>
              </a:rPr>
              <a:t>Pemutakhiran</a:t>
            </a:r>
            <a:r>
              <a:rPr lang="en-ID" sz="1400" dirty="0">
                <a:latin typeface="Arial Nova Cond" panose="020B0506020202020204" pitchFamily="34" charset="0"/>
              </a:rPr>
              <a:t> </a:t>
            </a:r>
            <a:r>
              <a:rPr lang="en-ID" sz="1400" dirty="0" err="1">
                <a:latin typeface="Arial Nova Cond" panose="020B0506020202020204" pitchFamily="34" charset="0"/>
              </a:rPr>
              <a:t>berdasarkan</a:t>
            </a:r>
            <a:r>
              <a:rPr lang="en-ID" sz="1400" dirty="0">
                <a:latin typeface="Arial Nova Cond" panose="020B0506020202020204" pitchFamily="34" charset="0"/>
              </a:rPr>
              <a:t> </a:t>
            </a:r>
          </a:p>
          <a:p>
            <a:pPr marL="742950" lvl="1" indent="-285750">
              <a:buFont typeface="Wingdings" panose="05000000000000000000" pitchFamily="2" charset="2"/>
              <a:buChar char="ü"/>
            </a:pPr>
            <a:r>
              <a:rPr lang="en-ID" sz="1200" dirty="0" err="1">
                <a:latin typeface="Arial Nova Cond" panose="020B0506020202020204" pitchFamily="34" charset="0"/>
              </a:rPr>
              <a:t>kinerja</a:t>
            </a:r>
            <a:r>
              <a:rPr lang="en-ID" sz="1200" dirty="0">
                <a:latin typeface="Arial Nova Cond" panose="020B0506020202020204" pitchFamily="34" charset="0"/>
              </a:rPr>
              <a:t> </a:t>
            </a:r>
            <a:r>
              <a:rPr lang="en-ID" sz="1200" dirty="0" err="1">
                <a:latin typeface="Arial Nova Cond" panose="020B0506020202020204" pitchFamily="34" charset="0"/>
              </a:rPr>
              <a:t>realisasi</a:t>
            </a:r>
            <a:r>
              <a:rPr lang="en-ID" sz="1200" dirty="0">
                <a:latin typeface="Arial Nova Cond" panose="020B0506020202020204" pitchFamily="34" charset="0"/>
              </a:rPr>
              <a:t> </a:t>
            </a:r>
            <a:r>
              <a:rPr lang="en-ID" sz="1200" dirty="0" err="1">
                <a:latin typeface="Arial Nova Cond" panose="020B0506020202020204" pitchFamily="34" charset="0"/>
              </a:rPr>
              <a:t>anggaran</a:t>
            </a:r>
            <a:r>
              <a:rPr lang="en-ID" sz="1200" dirty="0">
                <a:latin typeface="Arial Nova Cond" panose="020B0506020202020204" pitchFamily="34" charset="0"/>
              </a:rPr>
              <a:t>, </a:t>
            </a:r>
          </a:p>
          <a:p>
            <a:pPr marL="742950" lvl="1" indent="-285750">
              <a:buFont typeface="Wingdings" panose="05000000000000000000" pitchFamily="2" charset="2"/>
              <a:buChar char="ü"/>
            </a:pPr>
            <a:r>
              <a:rPr lang="en-ID" sz="1200" dirty="0" err="1">
                <a:latin typeface="Arial Nova Cond" panose="020B0506020202020204" pitchFamily="34" charset="0"/>
              </a:rPr>
              <a:t>perubahan</a:t>
            </a:r>
            <a:r>
              <a:rPr lang="en-ID" sz="1200" dirty="0">
                <a:latin typeface="Arial Nova Cond" panose="020B0506020202020204" pitchFamily="34" charset="0"/>
              </a:rPr>
              <a:t> parameter, </a:t>
            </a:r>
          </a:p>
          <a:p>
            <a:pPr marL="742950" lvl="1" indent="-285750">
              <a:buFont typeface="Wingdings" panose="05000000000000000000" pitchFamily="2" charset="2"/>
              <a:buChar char="ü"/>
            </a:pPr>
            <a:r>
              <a:rPr lang="en-ID" sz="1200" dirty="0" err="1">
                <a:latin typeface="Arial Nova Cond" panose="020B0506020202020204" pitchFamily="34" charset="0"/>
              </a:rPr>
              <a:t>kebijakan</a:t>
            </a:r>
            <a:r>
              <a:rPr lang="en-ID" sz="1200" dirty="0">
                <a:latin typeface="Arial Nova Cond" panose="020B0506020202020204" pitchFamily="34" charset="0"/>
              </a:rPr>
              <a:t> </a:t>
            </a:r>
            <a:r>
              <a:rPr lang="en-ID" sz="1200" dirty="0" err="1">
                <a:latin typeface="Arial Nova Cond" panose="020B0506020202020204" pitchFamily="34" charset="0"/>
              </a:rPr>
              <a:t>baru</a:t>
            </a:r>
            <a:r>
              <a:rPr lang="en-ID" sz="1200" dirty="0">
                <a:latin typeface="Arial Nova Cond" panose="020B0506020202020204" pitchFamily="34" charset="0"/>
              </a:rPr>
              <a:t> K/L. </a:t>
            </a:r>
          </a:p>
        </p:txBody>
      </p:sp>
    </p:spTree>
    <p:extLst>
      <p:ext uri="{BB962C8B-B14F-4D97-AF65-F5344CB8AC3E}">
        <p14:creationId xmlns:p14="http://schemas.microsoft.com/office/powerpoint/2010/main" val="397889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5A09EF8-C572-4381-A4FA-47563774DA6B}"/>
              </a:ext>
            </a:extLst>
          </p:cNvPr>
          <p:cNvGraphicFramePr>
            <a:graphicFrameLocks noGrp="1"/>
          </p:cNvGraphicFramePr>
          <p:nvPr>
            <p:extLst>
              <p:ext uri="{D42A27DB-BD31-4B8C-83A1-F6EECF244321}">
                <p14:modId xmlns:p14="http://schemas.microsoft.com/office/powerpoint/2010/main" val="1076415673"/>
              </p:ext>
            </p:extLst>
          </p:nvPr>
        </p:nvGraphicFramePr>
        <p:xfrm>
          <a:off x="304800" y="1481853"/>
          <a:ext cx="8229594" cy="1012877"/>
        </p:xfrm>
        <a:graphic>
          <a:graphicData uri="http://schemas.openxmlformats.org/drawingml/2006/table">
            <a:tbl>
              <a:tblPr/>
              <a:tblGrid>
                <a:gridCol w="602604">
                  <a:extLst>
                    <a:ext uri="{9D8B030D-6E8A-4147-A177-3AD203B41FA5}">
                      <a16:colId xmlns:a16="http://schemas.microsoft.com/office/drawing/2014/main" val="198041027"/>
                    </a:ext>
                  </a:extLst>
                </a:gridCol>
                <a:gridCol w="575622">
                  <a:extLst>
                    <a:ext uri="{9D8B030D-6E8A-4147-A177-3AD203B41FA5}">
                      <a16:colId xmlns:a16="http://schemas.microsoft.com/office/drawing/2014/main" val="2419511573"/>
                    </a:ext>
                  </a:extLst>
                </a:gridCol>
                <a:gridCol w="899409">
                  <a:extLst>
                    <a:ext uri="{9D8B030D-6E8A-4147-A177-3AD203B41FA5}">
                      <a16:colId xmlns:a16="http://schemas.microsoft.com/office/drawing/2014/main" val="2171133906"/>
                    </a:ext>
                  </a:extLst>
                </a:gridCol>
                <a:gridCol w="575622">
                  <a:extLst>
                    <a:ext uri="{9D8B030D-6E8A-4147-A177-3AD203B41FA5}">
                      <a16:colId xmlns:a16="http://schemas.microsoft.com/office/drawing/2014/main" val="2555966724"/>
                    </a:ext>
                  </a:extLst>
                </a:gridCol>
                <a:gridCol w="575622">
                  <a:extLst>
                    <a:ext uri="{9D8B030D-6E8A-4147-A177-3AD203B41FA5}">
                      <a16:colId xmlns:a16="http://schemas.microsoft.com/office/drawing/2014/main" val="3458621305"/>
                    </a:ext>
                  </a:extLst>
                </a:gridCol>
                <a:gridCol w="899409">
                  <a:extLst>
                    <a:ext uri="{9D8B030D-6E8A-4147-A177-3AD203B41FA5}">
                      <a16:colId xmlns:a16="http://schemas.microsoft.com/office/drawing/2014/main" val="2832475124"/>
                    </a:ext>
                  </a:extLst>
                </a:gridCol>
                <a:gridCol w="575622">
                  <a:extLst>
                    <a:ext uri="{9D8B030D-6E8A-4147-A177-3AD203B41FA5}">
                      <a16:colId xmlns:a16="http://schemas.microsoft.com/office/drawing/2014/main" val="4243006227"/>
                    </a:ext>
                  </a:extLst>
                </a:gridCol>
                <a:gridCol w="575622">
                  <a:extLst>
                    <a:ext uri="{9D8B030D-6E8A-4147-A177-3AD203B41FA5}">
                      <a16:colId xmlns:a16="http://schemas.microsoft.com/office/drawing/2014/main" val="3633664458"/>
                    </a:ext>
                  </a:extLst>
                </a:gridCol>
                <a:gridCol w="899409">
                  <a:extLst>
                    <a:ext uri="{9D8B030D-6E8A-4147-A177-3AD203B41FA5}">
                      <a16:colId xmlns:a16="http://schemas.microsoft.com/office/drawing/2014/main" val="2682315231"/>
                    </a:ext>
                  </a:extLst>
                </a:gridCol>
                <a:gridCol w="575622">
                  <a:extLst>
                    <a:ext uri="{9D8B030D-6E8A-4147-A177-3AD203B41FA5}">
                      <a16:colId xmlns:a16="http://schemas.microsoft.com/office/drawing/2014/main" val="3258448552"/>
                    </a:ext>
                  </a:extLst>
                </a:gridCol>
                <a:gridCol w="575622">
                  <a:extLst>
                    <a:ext uri="{9D8B030D-6E8A-4147-A177-3AD203B41FA5}">
                      <a16:colId xmlns:a16="http://schemas.microsoft.com/office/drawing/2014/main" val="3065176144"/>
                    </a:ext>
                  </a:extLst>
                </a:gridCol>
                <a:gridCol w="899409">
                  <a:extLst>
                    <a:ext uri="{9D8B030D-6E8A-4147-A177-3AD203B41FA5}">
                      <a16:colId xmlns:a16="http://schemas.microsoft.com/office/drawing/2014/main" val="3673847925"/>
                    </a:ext>
                  </a:extLst>
                </a:gridCol>
              </a:tblGrid>
              <a:tr h="226263">
                <a:tc gridSpan="12">
                  <a:txBody>
                    <a:bodyPr/>
                    <a:lstStyle/>
                    <a:p>
                      <a:pPr algn="l" fontAlgn="b"/>
                      <a:r>
                        <a:rPr lang="en-US" sz="1100" b="0" i="0" u="none" strike="noStrike">
                          <a:solidFill>
                            <a:srgbClr val="000000"/>
                          </a:solidFill>
                          <a:effectLst/>
                          <a:latin typeface="Calibri" panose="020F0502020204030204" pitchFamily="34" charset="0"/>
                        </a:rPr>
                        <a:t>Pusdiklat AP --&gt; Output Layanan Diklat</a:t>
                      </a:r>
                    </a:p>
                  </a:txBody>
                  <a:tcPr marL="6350" marR="6350" marT="6350" marB="0" anchor="b">
                    <a:lnL>
                      <a:noFill/>
                    </a:lnL>
                    <a:lnR>
                      <a:noFill/>
                    </a:lnR>
                    <a:lnT>
                      <a:noFill/>
                    </a:lnT>
                    <a:lnB w="12700" cap="flat" cmpd="sng" algn="ctr">
                      <a:solidFill>
                        <a:srgbClr val="000000"/>
                      </a:solidFill>
                      <a:prstDash val="dash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3715707"/>
                  </a:ext>
                </a:extLst>
              </a:tr>
              <a:tr h="226263">
                <a:tc gridSpan="3">
                  <a:txBody>
                    <a:bodyPr/>
                    <a:lstStyle/>
                    <a:p>
                      <a:pPr algn="ctr" fontAlgn="b"/>
                      <a:r>
                        <a:rPr lang="en-US" sz="1100" b="1" i="0" u="none" strike="noStrike">
                          <a:solidFill>
                            <a:srgbClr val="000000"/>
                          </a:solidFill>
                          <a:effectLst/>
                          <a:latin typeface="Calibri" panose="020F0502020204030204" pitchFamily="34" charset="0"/>
                        </a:rPr>
                        <a:t>Anggaran</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err="1">
                          <a:solidFill>
                            <a:srgbClr val="000000"/>
                          </a:solidFill>
                          <a:effectLst/>
                          <a:latin typeface="Calibri" panose="020F0502020204030204" pitchFamily="34" charset="0"/>
                        </a:rPr>
                        <a:t>Prakiraan</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Maju</a:t>
                      </a:r>
                      <a:r>
                        <a:rPr lang="en-US" sz="1100" b="1" i="0" u="none" strike="noStrike" dirty="0">
                          <a:solidFill>
                            <a:srgbClr val="000000"/>
                          </a:solidFill>
                          <a:effectLst/>
                          <a:latin typeface="Calibri" panose="020F0502020204030204" pitchFamily="34" charset="0"/>
                        </a:rPr>
                        <a:t> 1</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err="1">
                          <a:solidFill>
                            <a:srgbClr val="000000"/>
                          </a:solidFill>
                          <a:effectLst/>
                          <a:latin typeface="Calibri" panose="020F0502020204030204" pitchFamily="34" charset="0"/>
                        </a:rPr>
                        <a:t>Prakiraan</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Maju</a:t>
                      </a:r>
                      <a:r>
                        <a:rPr lang="en-US" sz="1100" b="1" i="0" u="none" strike="noStrike" dirty="0">
                          <a:solidFill>
                            <a:srgbClr val="000000"/>
                          </a:solidFill>
                          <a:effectLst/>
                          <a:latin typeface="Calibri" panose="020F0502020204030204" pitchFamily="34" charset="0"/>
                        </a:rPr>
                        <a:t> 2</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err="1">
                          <a:solidFill>
                            <a:srgbClr val="000000"/>
                          </a:solidFill>
                          <a:effectLst/>
                          <a:latin typeface="Calibri" panose="020F0502020204030204" pitchFamily="34" charset="0"/>
                        </a:rPr>
                        <a:t>Prakiraan</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Maju</a:t>
                      </a:r>
                      <a:r>
                        <a:rPr lang="en-US" sz="1100" b="1" i="0" u="none" strike="noStrike" dirty="0">
                          <a:solidFill>
                            <a:srgbClr val="000000"/>
                          </a:solidFill>
                          <a:effectLst/>
                          <a:latin typeface="Calibri" panose="020F0502020204030204" pitchFamily="34" charset="0"/>
                        </a:rPr>
                        <a:t> 3</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3925397"/>
                  </a:ext>
                </a:extLst>
              </a:tr>
              <a:tr h="226263">
                <a:tc>
                  <a:txBody>
                    <a:bodyPr/>
                    <a:lstStyle/>
                    <a:p>
                      <a:pPr algn="l" fontAlgn="b"/>
                      <a:r>
                        <a:rPr lang="en-US" sz="1100" b="0" i="0" u="none" strike="noStrike">
                          <a:solidFill>
                            <a:srgbClr val="000000"/>
                          </a:solidFill>
                          <a:effectLst/>
                          <a:latin typeface="Calibri" panose="020F0502020204030204" pitchFamily="34" charset="0"/>
                        </a:rPr>
                        <a:t>10 Diklat</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l" fontAlgn="b"/>
                      <a:r>
                        <a:rPr lang="en-US" sz="1100" b="0" i="0" u="none" strike="noStrike">
                          <a:solidFill>
                            <a:srgbClr val="000000"/>
                          </a:solidFill>
                          <a:effectLst/>
                          <a:latin typeface="Calibri" panose="020F0502020204030204" pitchFamily="34" charset="0"/>
                        </a:rPr>
                        <a:t>@Rp 1 jt</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l" fontAlgn="b"/>
                      <a:r>
                        <a:rPr lang="en-US" sz="1100" b="0" i="0" u="none" strike="noStrike">
                          <a:solidFill>
                            <a:srgbClr val="000000"/>
                          </a:solidFill>
                          <a:effectLst/>
                          <a:latin typeface="Calibri" panose="020F0502020204030204" pitchFamily="34" charset="0"/>
                        </a:rPr>
                        <a:t>        10,000,000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l" fontAlgn="b"/>
                      <a:r>
                        <a:rPr lang="en-US" sz="1100" b="0" i="0" u="none" strike="noStrike">
                          <a:solidFill>
                            <a:srgbClr val="000000"/>
                          </a:solidFill>
                          <a:effectLst/>
                          <a:latin typeface="Calibri" panose="020F0502020204030204" pitchFamily="34" charset="0"/>
                        </a:rPr>
                        <a:t>15 Diklat</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9BC2E6"/>
                    </a:solidFill>
                  </a:tcPr>
                </a:tc>
                <a:tc>
                  <a:txBody>
                    <a:bodyPr/>
                    <a:lstStyle/>
                    <a:p>
                      <a:pPr algn="l" fontAlgn="b"/>
                      <a:r>
                        <a:rPr lang="en-US" sz="1100" b="0" i="0" u="none" strike="noStrike">
                          <a:solidFill>
                            <a:srgbClr val="000000"/>
                          </a:solidFill>
                          <a:effectLst/>
                          <a:latin typeface="Calibri" panose="020F0502020204030204" pitchFamily="34" charset="0"/>
                        </a:rPr>
                        <a:t>@Rp 1 jt</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9BC2E6"/>
                    </a:solidFill>
                  </a:tcPr>
                </a:tc>
                <a:tc>
                  <a:txBody>
                    <a:bodyPr/>
                    <a:lstStyle/>
                    <a:p>
                      <a:pPr algn="l" fontAlgn="b"/>
                      <a:r>
                        <a:rPr lang="en-US" sz="1100" b="0" i="0" u="none" strike="noStrike">
                          <a:solidFill>
                            <a:srgbClr val="000000"/>
                          </a:solidFill>
                          <a:effectLst/>
                          <a:latin typeface="Calibri" panose="020F0502020204030204" pitchFamily="34" charset="0"/>
                        </a:rPr>
                        <a:t>        15,000,000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9BC2E6"/>
                    </a:solidFill>
                  </a:tcPr>
                </a:tc>
                <a:tc>
                  <a:txBody>
                    <a:bodyPr/>
                    <a:lstStyle/>
                    <a:p>
                      <a:pPr algn="l" fontAlgn="b"/>
                      <a:r>
                        <a:rPr lang="en-US" sz="1100" b="0" i="0" u="none" strike="noStrike">
                          <a:solidFill>
                            <a:srgbClr val="000000"/>
                          </a:solidFill>
                          <a:effectLst/>
                          <a:latin typeface="Calibri" panose="020F0502020204030204" pitchFamily="34" charset="0"/>
                        </a:rPr>
                        <a:t>20 Diklat</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@Rp 1 jt</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        20,000,000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25 Diklat</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CE4D6"/>
                    </a:solidFill>
                  </a:tcPr>
                </a:tc>
                <a:tc>
                  <a:txBody>
                    <a:bodyPr/>
                    <a:lstStyle/>
                    <a:p>
                      <a:pPr algn="l" fontAlgn="b"/>
                      <a:r>
                        <a:rPr lang="en-US" sz="1100" b="0" i="0" u="none" strike="noStrike">
                          <a:solidFill>
                            <a:srgbClr val="000000"/>
                          </a:solidFill>
                          <a:effectLst/>
                          <a:latin typeface="Calibri" panose="020F0502020204030204" pitchFamily="34" charset="0"/>
                        </a:rPr>
                        <a:t>@Rp 1 jt</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CE4D6"/>
                    </a:solidFill>
                  </a:tcPr>
                </a:tc>
                <a:tc>
                  <a:txBody>
                    <a:bodyPr/>
                    <a:lstStyle/>
                    <a:p>
                      <a:pPr algn="l" fontAlgn="b"/>
                      <a:r>
                        <a:rPr lang="en-US" sz="1100" b="0" i="0" u="none" strike="noStrike">
                          <a:solidFill>
                            <a:srgbClr val="000000"/>
                          </a:solidFill>
                          <a:effectLst/>
                          <a:latin typeface="Calibri" panose="020F0502020204030204" pitchFamily="34" charset="0"/>
                        </a:rPr>
                        <a:t>        25,000,000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CE4D6"/>
                    </a:solidFill>
                  </a:tcPr>
                </a:tc>
                <a:extLst>
                  <a:ext uri="{0D108BD9-81ED-4DB2-BD59-A6C34878D82A}">
                    <a16:rowId xmlns:a16="http://schemas.microsoft.com/office/drawing/2014/main" val="3142068601"/>
                  </a:ext>
                </a:extLst>
              </a:tr>
              <a:tr h="218721">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E69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E69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E69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9BC2E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9BC2E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9BC2E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CE4D6"/>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CE4D6"/>
                    </a:solidFill>
                  </a:tcPr>
                </a:tc>
                <a:extLst>
                  <a:ext uri="{0D108BD9-81ED-4DB2-BD59-A6C34878D82A}">
                    <a16:rowId xmlns:a16="http://schemas.microsoft.com/office/drawing/2014/main" val="608043278"/>
                  </a:ext>
                </a:extLst>
              </a:tr>
            </a:tbl>
          </a:graphicData>
        </a:graphic>
      </p:graphicFrame>
      <p:graphicFrame>
        <p:nvGraphicFramePr>
          <p:cNvPr id="4" name="Table 3">
            <a:extLst>
              <a:ext uri="{FF2B5EF4-FFF2-40B4-BE49-F238E27FC236}">
                <a16:creationId xmlns:a16="http://schemas.microsoft.com/office/drawing/2014/main" id="{3D5DEF48-8A8E-4AD3-9505-A657C877B327}"/>
              </a:ext>
            </a:extLst>
          </p:cNvPr>
          <p:cNvGraphicFramePr>
            <a:graphicFrameLocks noGrp="1"/>
          </p:cNvGraphicFramePr>
          <p:nvPr>
            <p:extLst>
              <p:ext uri="{D42A27DB-BD31-4B8C-83A1-F6EECF244321}">
                <p14:modId xmlns:p14="http://schemas.microsoft.com/office/powerpoint/2010/main" val="4238687146"/>
              </p:ext>
            </p:extLst>
          </p:nvPr>
        </p:nvGraphicFramePr>
        <p:xfrm>
          <a:off x="304801" y="3552538"/>
          <a:ext cx="11277590" cy="1212502"/>
        </p:xfrm>
        <a:graphic>
          <a:graphicData uri="http://schemas.openxmlformats.org/drawingml/2006/table">
            <a:tbl>
              <a:tblPr/>
              <a:tblGrid>
                <a:gridCol w="606906">
                  <a:extLst>
                    <a:ext uri="{9D8B030D-6E8A-4147-A177-3AD203B41FA5}">
                      <a16:colId xmlns:a16="http://schemas.microsoft.com/office/drawing/2014/main" val="3581734926"/>
                    </a:ext>
                  </a:extLst>
                </a:gridCol>
                <a:gridCol w="579731">
                  <a:extLst>
                    <a:ext uri="{9D8B030D-6E8A-4147-A177-3AD203B41FA5}">
                      <a16:colId xmlns:a16="http://schemas.microsoft.com/office/drawing/2014/main" val="458303858"/>
                    </a:ext>
                  </a:extLst>
                </a:gridCol>
                <a:gridCol w="905831">
                  <a:extLst>
                    <a:ext uri="{9D8B030D-6E8A-4147-A177-3AD203B41FA5}">
                      <a16:colId xmlns:a16="http://schemas.microsoft.com/office/drawing/2014/main" val="3586516134"/>
                    </a:ext>
                  </a:extLst>
                </a:gridCol>
                <a:gridCol w="579731">
                  <a:extLst>
                    <a:ext uri="{9D8B030D-6E8A-4147-A177-3AD203B41FA5}">
                      <a16:colId xmlns:a16="http://schemas.microsoft.com/office/drawing/2014/main" val="754812271"/>
                    </a:ext>
                  </a:extLst>
                </a:gridCol>
                <a:gridCol w="579731">
                  <a:extLst>
                    <a:ext uri="{9D8B030D-6E8A-4147-A177-3AD203B41FA5}">
                      <a16:colId xmlns:a16="http://schemas.microsoft.com/office/drawing/2014/main" val="1482920461"/>
                    </a:ext>
                  </a:extLst>
                </a:gridCol>
                <a:gridCol w="905831">
                  <a:extLst>
                    <a:ext uri="{9D8B030D-6E8A-4147-A177-3AD203B41FA5}">
                      <a16:colId xmlns:a16="http://schemas.microsoft.com/office/drawing/2014/main" val="1367197623"/>
                    </a:ext>
                  </a:extLst>
                </a:gridCol>
                <a:gridCol w="579731">
                  <a:extLst>
                    <a:ext uri="{9D8B030D-6E8A-4147-A177-3AD203B41FA5}">
                      <a16:colId xmlns:a16="http://schemas.microsoft.com/office/drawing/2014/main" val="1659054572"/>
                    </a:ext>
                  </a:extLst>
                </a:gridCol>
                <a:gridCol w="579731">
                  <a:extLst>
                    <a:ext uri="{9D8B030D-6E8A-4147-A177-3AD203B41FA5}">
                      <a16:colId xmlns:a16="http://schemas.microsoft.com/office/drawing/2014/main" val="1958654265"/>
                    </a:ext>
                  </a:extLst>
                </a:gridCol>
                <a:gridCol w="905831">
                  <a:extLst>
                    <a:ext uri="{9D8B030D-6E8A-4147-A177-3AD203B41FA5}">
                      <a16:colId xmlns:a16="http://schemas.microsoft.com/office/drawing/2014/main" val="1790897474"/>
                    </a:ext>
                  </a:extLst>
                </a:gridCol>
                <a:gridCol w="579731">
                  <a:extLst>
                    <a:ext uri="{9D8B030D-6E8A-4147-A177-3AD203B41FA5}">
                      <a16:colId xmlns:a16="http://schemas.microsoft.com/office/drawing/2014/main" val="1714786172"/>
                    </a:ext>
                  </a:extLst>
                </a:gridCol>
                <a:gridCol w="579731">
                  <a:extLst>
                    <a:ext uri="{9D8B030D-6E8A-4147-A177-3AD203B41FA5}">
                      <a16:colId xmlns:a16="http://schemas.microsoft.com/office/drawing/2014/main" val="2960351930"/>
                    </a:ext>
                  </a:extLst>
                </a:gridCol>
                <a:gridCol w="905831">
                  <a:extLst>
                    <a:ext uri="{9D8B030D-6E8A-4147-A177-3AD203B41FA5}">
                      <a16:colId xmlns:a16="http://schemas.microsoft.com/office/drawing/2014/main" val="2138400246"/>
                    </a:ext>
                  </a:extLst>
                </a:gridCol>
                <a:gridCol w="869598">
                  <a:extLst>
                    <a:ext uri="{9D8B030D-6E8A-4147-A177-3AD203B41FA5}">
                      <a16:colId xmlns:a16="http://schemas.microsoft.com/office/drawing/2014/main" val="1757416033"/>
                    </a:ext>
                  </a:extLst>
                </a:gridCol>
                <a:gridCol w="869598">
                  <a:extLst>
                    <a:ext uri="{9D8B030D-6E8A-4147-A177-3AD203B41FA5}">
                      <a16:colId xmlns:a16="http://schemas.microsoft.com/office/drawing/2014/main" val="2151601813"/>
                    </a:ext>
                  </a:extLst>
                </a:gridCol>
                <a:gridCol w="1250047">
                  <a:extLst>
                    <a:ext uri="{9D8B030D-6E8A-4147-A177-3AD203B41FA5}">
                      <a16:colId xmlns:a16="http://schemas.microsoft.com/office/drawing/2014/main" val="1885042691"/>
                    </a:ext>
                  </a:extLst>
                </a:gridCol>
              </a:tblGrid>
              <a:tr h="250402">
                <a:tc gridSpan="12">
                  <a:txBody>
                    <a:bodyPr/>
                    <a:lstStyle/>
                    <a:p>
                      <a:pPr algn="l" fontAlgn="b"/>
                      <a:r>
                        <a:rPr lang="en-US" sz="1200" b="0" i="0" u="none" strike="noStrike" dirty="0" err="1">
                          <a:solidFill>
                            <a:srgbClr val="000000"/>
                          </a:solidFill>
                          <a:effectLst/>
                          <a:latin typeface="Calibri" panose="020F0502020204030204" pitchFamily="34" charset="0"/>
                        </a:rPr>
                        <a:t>Pusdiklat</a:t>
                      </a:r>
                      <a:r>
                        <a:rPr lang="en-US" sz="1200" b="0" i="0" u="none" strike="noStrike" dirty="0">
                          <a:solidFill>
                            <a:srgbClr val="000000"/>
                          </a:solidFill>
                          <a:effectLst/>
                          <a:latin typeface="Calibri" panose="020F0502020204030204" pitchFamily="34" charset="0"/>
                        </a:rPr>
                        <a:t> AP --&gt; Output </a:t>
                      </a:r>
                      <a:r>
                        <a:rPr lang="en-US" sz="1200" b="0" i="0" u="none" strike="noStrike" dirty="0" err="1">
                          <a:solidFill>
                            <a:srgbClr val="000000"/>
                          </a:solidFill>
                          <a:effectLst/>
                          <a:latin typeface="Calibri" panose="020F0502020204030204" pitchFamily="34" charset="0"/>
                        </a:rPr>
                        <a:t>Layanan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Diklat</a:t>
                      </a:r>
                      <a:endParaRPr lang="en-US" sz="1200" b="0" i="0" u="none" strike="noStrike" dirty="0">
                        <a:solidFill>
                          <a:srgbClr val="000000"/>
                        </a:solidFill>
                        <a:effectLst/>
                        <a:latin typeface="Calibri" panose="020F0502020204030204" pitchFamily="34" charset="0"/>
                      </a:endParaRPr>
                    </a:p>
                  </a:txBody>
                  <a:tcPr marL="6178" marR="6178" marT="6178" marB="0" anchor="b">
                    <a:lnL>
                      <a:noFill/>
                    </a:lnL>
                    <a:lnR>
                      <a:noFill/>
                    </a:lnR>
                    <a:lnT>
                      <a:noFill/>
                    </a:lnT>
                    <a:lnB w="12700" cap="flat" cmpd="sng" algn="ctr">
                      <a:solidFill>
                        <a:srgbClr val="000000"/>
                      </a:solidFill>
                      <a:prstDash val="dash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6178" marR="6178" marT="6178" marB="0" anchor="b">
                    <a:lnL>
                      <a:noFill/>
                    </a:lnL>
                    <a:lnR>
                      <a:noFill/>
                    </a:lnR>
                    <a:lnT>
                      <a:noFill/>
                    </a:lnT>
                    <a:lnB w="12700" cap="flat" cmpd="sng" algn="ctr">
                      <a:solidFill>
                        <a:srgbClr val="000000"/>
                      </a:solidFill>
                      <a:prstDash val="dashDot"/>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178" marR="6178" marT="6178" marB="0" anchor="b">
                    <a:lnL>
                      <a:noFill/>
                    </a:lnL>
                    <a:lnR>
                      <a:noFill/>
                    </a:lnR>
                    <a:lnT>
                      <a:noFill/>
                    </a:lnT>
                    <a:lnB w="12700" cap="flat" cmpd="sng" algn="ctr">
                      <a:solidFill>
                        <a:srgbClr val="000000"/>
                      </a:solidFill>
                      <a:prstDash val="dashDot"/>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178" marR="6178" marT="6178" marB="0" anchor="b">
                    <a:lnL>
                      <a:noFill/>
                    </a:lnL>
                    <a:lnR>
                      <a:noFill/>
                    </a:lnR>
                    <a:lnT>
                      <a:noFill/>
                    </a:lnT>
                    <a:lnB w="12700" cap="flat" cmpd="sng" algn="ctr">
                      <a:solidFill>
                        <a:srgbClr val="000000"/>
                      </a:solidFill>
                      <a:prstDash val="dashDot"/>
                      <a:round/>
                      <a:headEnd type="none" w="med" len="med"/>
                      <a:tailEnd type="none" w="med" len="med"/>
                    </a:lnB>
                  </a:tcPr>
                </a:tc>
                <a:extLst>
                  <a:ext uri="{0D108BD9-81ED-4DB2-BD59-A6C34878D82A}">
                    <a16:rowId xmlns:a16="http://schemas.microsoft.com/office/drawing/2014/main" val="2728086450"/>
                  </a:ext>
                </a:extLst>
              </a:tr>
              <a:tr h="250402">
                <a:tc gridSpan="3">
                  <a:txBody>
                    <a:bodyPr/>
                    <a:lstStyle/>
                    <a:p>
                      <a:pPr algn="ctr" fontAlgn="b"/>
                      <a:r>
                        <a:rPr lang="en-US" sz="1200" b="1"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effectLst/>
                          <a:latin typeface="Calibri" panose="020F0502020204030204" pitchFamily="34" charset="0"/>
                        </a:rPr>
                        <a:t>Anggaran</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dirty="0" err="1">
                          <a:solidFill>
                            <a:srgbClr val="000000"/>
                          </a:solidFill>
                          <a:effectLst/>
                          <a:latin typeface="Calibri" panose="020F0502020204030204" pitchFamily="34" charset="0"/>
                        </a:rPr>
                        <a:t>Prakiraan</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Maju</a:t>
                      </a:r>
                      <a:r>
                        <a:rPr lang="en-US" sz="1200" b="1" i="0" u="none" strike="noStrike" dirty="0">
                          <a:solidFill>
                            <a:srgbClr val="000000"/>
                          </a:solidFill>
                          <a:effectLst/>
                          <a:latin typeface="Calibri" panose="020F0502020204030204" pitchFamily="34" charset="0"/>
                        </a:rPr>
                        <a:t> 1</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dirty="0" err="1">
                          <a:solidFill>
                            <a:srgbClr val="000000"/>
                          </a:solidFill>
                          <a:effectLst/>
                          <a:latin typeface="Calibri" panose="020F0502020204030204" pitchFamily="34" charset="0"/>
                        </a:rPr>
                        <a:t>Prakiraan</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Maju</a:t>
                      </a:r>
                      <a:r>
                        <a:rPr lang="en-US" sz="1200" b="1" i="0" u="none" strike="noStrike" dirty="0">
                          <a:solidFill>
                            <a:srgbClr val="000000"/>
                          </a:solidFill>
                          <a:effectLst/>
                          <a:latin typeface="Calibri" panose="020F0502020204030204" pitchFamily="34" charset="0"/>
                        </a:rPr>
                        <a:t> 2</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dirty="0" err="1">
                          <a:solidFill>
                            <a:srgbClr val="000000"/>
                          </a:solidFill>
                          <a:effectLst/>
                          <a:latin typeface="Calibri" panose="020F0502020204030204" pitchFamily="34" charset="0"/>
                        </a:rPr>
                        <a:t>Prakiraan</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Maju</a:t>
                      </a:r>
                      <a:r>
                        <a:rPr lang="en-US" sz="1200" b="1" i="0" u="none" strike="noStrike" dirty="0">
                          <a:solidFill>
                            <a:srgbClr val="000000"/>
                          </a:solidFill>
                          <a:effectLst/>
                          <a:latin typeface="Calibri" panose="020F0502020204030204" pitchFamily="34" charset="0"/>
                        </a:rPr>
                        <a:t> 3</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9C9C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4562649"/>
                  </a:ext>
                </a:extLst>
              </a:tr>
              <a:tr h="461296">
                <a:tc>
                  <a:txBody>
                    <a:bodyPr/>
                    <a:lstStyle/>
                    <a:p>
                      <a:pPr algn="l" fontAlgn="b"/>
                      <a:r>
                        <a:rPr lang="en-US" sz="1200" b="0" i="0" u="none" strike="noStrike" dirty="0">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l" fontAlgn="b"/>
                      <a:r>
                        <a:rPr lang="en-US" sz="1200" b="0" i="0" u="none" strike="noStrike" dirty="0">
                          <a:solidFill>
                            <a:srgbClr val="000000"/>
                          </a:solidFill>
                          <a:effectLst/>
                          <a:latin typeface="Calibri" panose="020F0502020204030204" pitchFamily="34" charset="0"/>
                        </a:rPr>
                        <a:t>15 </a:t>
                      </a:r>
                      <a:r>
                        <a:rPr lang="en-US" sz="1200" b="0" i="0" u="none" strike="noStrike" dirty="0" err="1">
                          <a:solidFill>
                            <a:srgbClr val="000000"/>
                          </a:solidFill>
                          <a:effectLst/>
                          <a:latin typeface="Calibri" panose="020F0502020204030204" pitchFamily="34" charset="0"/>
                        </a:rPr>
                        <a:t>Diklat</a:t>
                      </a:r>
                      <a:endParaRPr lang="en-US" sz="1200" b="0" i="0" u="none" strike="noStrike" dirty="0">
                        <a:solidFill>
                          <a:srgbClr val="000000"/>
                        </a:solidFill>
                        <a:effectLst/>
                        <a:latin typeface="Calibri" panose="020F0502020204030204" pitchFamily="34" charset="0"/>
                      </a:endParaRP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9BC2E6"/>
                    </a:solidFill>
                  </a:tcPr>
                </a:tc>
                <a:tc>
                  <a:txBody>
                    <a:bodyPr/>
                    <a:lstStyle/>
                    <a:p>
                      <a:pPr algn="l" fontAlgn="b"/>
                      <a:r>
                        <a:rPr lang="en-US" sz="900" b="0" i="0" u="none" strike="noStrike" dirty="0">
                          <a:solidFill>
                            <a:srgbClr val="000000"/>
                          </a:solidFill>
                          <a:effectLst/>
                          <a:latin typeface="Calibri" panose="020F0502020204030204" pitchFamily="34" charset="0"/>
                        </a:rPr>
                        <a:t>@Rp0,88 </a:t>
                      </a:r>
                      <a:r>
                        <a:rPr lang="en-US" sz="900" b="0" i="0" u="none" strike="noStrike" dirty="0" err="1">
                          <a:solidFill>
                            <a:srgbClr val="000000"/>
                          </a:solidFill>
                          <a:effectLst/>
                          <a:latin typeface="Calibri" panose="020F0502020204030204" pitchFamily="34" charset="0"/>
                        </a:rPr>
                        <a:t>jt</a:t>
                      </a:r>
                      <a:endParaRPr lang="en-US" sz="900" b="0" i="0" u="none" strike="noStrike" dirty="0">
                        <a:solidFill>
                          <a:srgbClr val="000000"/>
                        </a:solidFill>
                        <a:effectLst/>
                        <a:latin typeface="Calibri" panose="020F0502020204030204" pitchFamily="34" charset="0"/>
                      </a:endParaRP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9BC2E6"/>
                    </a:solidFill>
                  </a:tcPr>
                </a:tc>
                <a:tc>
                  <a:txBody>
                    <a:bodyPr/>
                    <a:lstStyle/>
                    <a:p>
                      <a:pPr algn="l" fontAlgn="b"/>
                      <a:r>
                        <a:rPr lang="en-US" sz="1200" b="0" i="0" u="none" strike="noStrike" dirty="0">
                          <a:solidFill>
                            <a:srgbClr val="000000"/>
                          </a:solidFill>
                          <a:effectLst/>
                          <a:latin typeface="Calibri" panose="020F0502020204030204" pitchFamily="34" charset="0"/>
                        </a:rPr>
                        <a:t>        13,200,000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9BC2E6"/>
                    </a:solidFill>
                  </a:tcPr>
                </a:tc>
                <a:tc>
                  <a:txBody>
                    <a:bodyPr/>
                    <a:lstStyle/>
                    <a:p>
                      <a:pPr algn="l" fontAlgn="b"/>
                      <a:r>
                        <a:rPr lang="en-US" sz="1200" b="0" i="0" u="none" strike="noStrike">
                          <a:solidFill>
                            <a:srgbClr val="000000"/>
                          </a:solidFill>
                          <a:effectLst/>
                          <a:latin typeface="Calibri" panose="020F0502020204030204" pitchFamily="34" charset="0"/>
                        </a:rPr>
                        <a:t>20 Diklat</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C00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@Rp0,88 </a:t>
                      </a:r>
                      <a:r>
                        <a:rPr kumimoji="0" lang="en-US"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jt</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C000"/>
                    </a:solidFill>
                  </a:tcPr>
                </a:tc>
                <a:tc>
                  <a:txBody>
                    <a:bodyPr/>
                    <a:lstStyle/>
                    <a:p>
                      <a:pPr algn="l" fontAlgn="b"/>
                      <a:r>
                        <a:rPr lang="en-US" sz="1200" b="0" i="0" u="none" strike="noStrike" dirty="0">
                          <a:solidFill>
                            <a:srgbClr val="000000"/>
                          </a:solidFill>
                          <a:effectLst/>
                          <a:latin typeface="Calibri" panose="020F0502020204030204" pitchFamily="34" charset="0"/>
                        </a:rPr>
                        <a:t>        17,600,000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C000"/>
                    </a:solidFill>
                  </a:tcPr>
                </a:tc>
                <a:tc>
                  <a:txBody>
                    <a:bodyPr/>
                    <a:lstStyle/>
                    <a:p>
                      <a:pPr algn="l" fontAlgn="b"/>
                      <a:r>
                        <a:rPr lang="en-US" sz="1200" b="0" i="0" u="none" strike="noStrike">
                          <a:solidFill>
                            <a:srgbClr val="000000"/>
                          </a:solidFill>
                          <a:effectLst/>
                          <a:latin typeface="Calibri" panose="020F0502020204030204" pitchFamily="34" charset="0"/>
                        </a:rPr>
                        <a:t>25 Diklat</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CE4D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@Rp0,88 </a:t>
                      </a:r>
                      <a:r>
                        <a:rPr kumimoji="0" lang="en-US"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jt</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CE4D6"/>
                    </a:solidFill>
                  </a:tcPr>
                </a:tc>
                <a:tc>
                  <a:txBody>
                    <a:bodyPr/>
                    <a:lstStyle/>
                    <a:p>
                      <a:pPr algn="l" fontAlgn="b"/>
                      <a:r>
                        <a:rPr lang="en-US" sz="1200" b="0" i="0" u="none" strike="noStrike" dirty="0">
                          <a:solidFill>
                            <a:srgbClr val="000000"/>
                          </a:solidFill>
                          <a:effectLst/>
                          <a:latin typeface="Calibri" panose="020F0502020204030204" pitchFamily="34" charset="0"/>
                        </a:rPr>
                        <a:t>        22,000,000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CE4D6"/>
                    </a:solidFill>
                  </a:tcPr>
                </a:tc>
                <a:tc>
                  <a:txBody>
                    <a:bodyPr/>
                    <a:lstStyle/>
                    <a:p>
                      <a:pPr algn="l" fontAlgn="b"/>
                      <a:r>
                        <a:rPr lang="en-US" sz="1200" b="0" i="0" u="none" strike="noStrike">
                          <a:solidFill>
                            <a:srgbClr val="000000"/>
                          </a:solidFill>
                          <a:effectLst/>
                          <a:latin typeface="Calibri" panose="020F0502020204030204" pitchFamily="34" charset="0"/>
                        </a:rPr>
                        <a:t>5 Diklat</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9C9C9"/>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@Rp0,88 </a:t>
                      </a:r>
                      <a:r>
                        <a:rPr kumimoji="0" lang="en-US"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jt</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9C9C9"/>
                    </a:solidFill>
                  </a:tcPr>
                </a:tc>
                <a:tc>
                  <a:txBody>
                    <a:bodyPr/>
                    <a:lstStyle/>
                    <a:p>
                      <a:pPr algn="l" fontAlgn="b"/>
                      <a:r>
                        <a:rPr lang="en-US" sz="1200" b="0" i="0" u="none" strike="noStrike" dirty="0">
                          <a:solidFill>
                            <a:srgbClr val="000000"/>
                          </a:solidFill>
                          <a:effectLst/>
                          <a:latin typeface="Calibri" panose="020F0502020204030204" pitchFamily="34" charset="0"/>
                        </a:rPr>
                        <a:t>       4,400,000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9C9C9"/>
                    </a:solidFill>
                  </a:tcPr>
                </a:tc>
                <a:extLst>
                  <a:ext uri="{0D108BD9-81ED-4DB2-BD59-A6C34878D82A}">
                    <a16:rowId xmlns:a16="http://schemas.microsoft.com/office/drawing/2014/main" val="1536785285"/>
                  </a:ext>
                </a:extLst>
              </a:tr>
              <a:tr h="250402">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9BC2E6"/>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9BC2E6"/>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9BC2E6"/>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C000"/>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C000"/>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FC000"/>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CE4D6"/>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CE4D6"/>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a:noFill/>
                    </a:lnB>
                    <a:solidFill>
                      <a:srgbClr val="FCE4D6"/>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9C9C9"/>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9C9C9"/>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6178" marR="6178" marT="6178" marB="0" anchor="b">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9C9C9"/>
                    </a:solidFill>
                  </a:tcPr>
                </a:tc>
                <a:extLst>
                  <a:ext uri="{0D108BD9-81ED-4DB2-BD59-A6C34878D82A}">
                    <a16:rowId xmlns:a16="http://schemas.microsoft.com/office/drawing/2014/main" val="1262838091"/>
                  </a:ext>
                </a:extLst>
              </a:tr>
            </a:tbl>
          </a:graphicData>
        </a:graphic>
      </p:graphicFrame>
      <p:cxnSp>
        <p:nvCxnSpPr>
          <p:cNvPr id="6" name="Straight Arrow Connector 5">
            <a:extLst>
              <a:ext uri="{FF2B5EF4-FFF2-40B4-BE49-F238E27FC236}">
                <a16:creationId xmlns:a16="http://schemas.microsoft.com/office/drawing/2014/main" id="{B37172C0-0CC2-4795-B52B-7DC96E8159B5}"/>
              </a:ext>
            </a:extLst>
          </p:cNvPr>
          <p:cNvCxnSpPr/>
          <p:nvPr/>
        </p:nvCxnSpPr>
        <p:spPr>
          <a:xfrm>
            <a:off x="3402199" y="2552508"/>
            <a:ext cx="0" cy="5892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4A6552A-B1B4-48C1-8969-80B094BB226F}"/>
              </a:ext>
            </a:extLst>
          </p:cNvPr>
          <p:cNvCxnSpPr/>
          <p:nvPr/>
        </p:nvCxnSpPr>
        <p:spPr>
          <a:xfrm>
            <a:off x="5596058" y="2612714"/>
            <a:ext cx="0" cy="5892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504B388-7785-40AC-B73D-3C07BFFF63B9}"/>
              </a:ext>
            </a:extLst>
          </p:cNvPr>
          <p:cNvCxnSpPr/>
          <p:nvPr/>
        </p:nvCxnSpPr>
        <p:spPr>
          <a:xfrm>
            <a:off x="7638291" y="2552508"/>
            <a:ext cx="0" cy="5892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18D7D8F-BF31-436A-BBB2-6E799096ABDB}"/>
              </a:ext>
            </a:extLst>
          </p:cNvPr>
          <p:cNvSpPr/>
          <p:nvPr/>
        </p:nvSpPr>
        <p:spPr>
          <a:xfrm>
            <a:off x="8533988" y="3429000"/>
            <a:ext cx="2811124" cy="1927629"/>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Oval 9">
            <a:extLst>
              <a:ext uri="{FF2B5EF4-FFF2-40B4-BE49-F238E27FC236}">
                <a16:creationId xmlns:a16="http://schemas.microsoft.com/office/drawing/2014/main" id="{88A85B83-E3F5-4E0A-8B07-5E4B26700E76}"/>
              </a:ext>
            </a:extLst>
          </p:cNvPr>
          <p:cNvSpPr/>
          <p:nvPr/>
        </p:nvSpPr>
        <p:spPr>
          <a:xfrm>
            <a:off x="2225041" y="3552538"/>
            <a:ext cx="2483594" cy="1823609"/>
          </a:xfrm>
          <a:prstGeom prst="ellipse">
            <a:avLst/>
          </a:pr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3A96DD13-3EFF-4E9A-8610-0DDC12DF9297}"/>
              </a:ext>
            </a:extLst>
          </p:cNvPr>
          <p:cNvSpPr/>
          <p:nvPr/>
        </p:nvSpPr>
        <p:spPr>
          <a:xfrm>
            <a:off x="5437234" y="5440124"/>
            <a:ext cx="6145157" cy="1323439"/>
          </a:xfrm>
          <a:prstGeom prst="rect">
            <a:avLst/>
          </a:prstGeom>
          <a:solidFill>
            <a:srgbClr val="FFFF00"/>
          </a:solid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1600" dirty="0">
                <a:solidFill>
                  <a:prstClr val="black"/>
                </a:solidFill>
                <a:latin typeface="Arial Nova Cond" panose="020B0506020202020204" pitchFamily="34" charset="0"/>
              </a:rPr>
              <a:t>MEKANISME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ova Cond" panose="020B0506020202020204" pitchFamily="34" charset="0"/>
              </a:rPr>
              <a:t>ROLLING BUDGET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ova Cond" panose="020B0506020202020204" pitchFamily="34" charset="0"/>
              </a:rPr>
              <a:t>ANGKA DASAR </a:t>
            </a:r>
            <a:r>
              <a:rPr kumimoji="0" lang="id-ID" sz="1600" b="0" i="0" u="none" strike="noStrike" kern="1200" cap="none" spc="0" normalizeH="0" baseline="0" noProof="0" dirty="0">
                <a:ln>
                  <a:noFill/>
                </a:ln>
                <a:solidFill>
                  <a:prstClr val="black"/>
                </a:solidFill>
                <a:effectLst/>
                <a:uLnTx/>
                <a:uFillTx/>
                <a:latin typeface="Arial Nova Cond" panose="020B0506020202020204" pitchFamily="34" charset="0"/>
              </a:rPr>
              <a:t>(</a:t>
            </a:r>
            <a:r>
              <a:rPr kumimoji="0" lang="en-US" sz="1600" b="0" i="1" u="none" strike="noStrike" kern="1200" cap="none" spc="0" normalizeH="0" baseline="0" noProof="0" dirty="0">
                <a:ln>
                  <a:noFill/>
                </a:ln>
                <a:solidFill>
                  <a:prstClr val="black"/>
                </a:solidFill>
                <a:effectLst/>
                <a:uLnTx/>
                <a:uFillTx/>
                <a:latin typeface="Arial Nova Cond" panose="020B0506020202020204" pitchFamily="34" charset="0"/>
              </a:rPr>
              <a:t>Baseline</a:t>
            </a:r>
            <a:r>
              <a:rPr kumimoji="0" lang="id-ID" sz="1600" b="0" i="1" u="none" strike="noStrike" kern="1200" cap="none" spc="0" normalizeH="0" baseline="0" noProof="0" dirty="0">
                <a:ln>
                  <a:noFill/>
                </a:ln>
                <a:solidFill>
                  <a:prstClr val="black"/>
                </a:solidFill>
                <a:effectLst/>
                <a:uLnTx/>
                <a:uFillTx/>
                <a:latin typeface="Arial Nova Cond" panose="020B0506020202020204" pitchFamily="34" charset="0"/>
              </a:rPr>
              <a:t>)</a:t>
            </a:r>
            <a:endParaRPr kumimoji="0" lang="en-US" sz="1600" b="0" i="1" u="none" strike="noStrike" kern="1200" cap="none" spc="0" normalizeH="0" baseline="0" noProof="0" dirty="0">
              <a:ln>
                <a:noFill/>
              </a:ln>
              <a:solidFill>
                <a:prstClr val="black"/>
              </a:solidFill>
              <a:effectLst/>
              <a:uLnTx/>
              <a:uFillTx/>
              <a:latin typeface="Arial Nova Cond" panose="020B0506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kern="1200" dirty="0">
                <a:solidFill>
                  <a:prstClr val="black"/>
                </a:solidFill>
                <a:latin typeface="Arial Nova Cond" panose="020B0506020202020204" pitchFamily="34" charset="0"/>
              </a:rPr>
              <a:t>PENYESUAIAN (</a:t>
            </a:r>
            <a:r>
              <a:rPr lang="en-US" sz="1600" i="1" kern="1200" dirty="0" err="1">
                <a:solidFill>
                  <a:prstClr val="black"/>
                </a:solidFill>
                <a:latin typeface="Arial Nova Cond" panose="020B0506020202020204" pitchFamily="34" charset="0"/>
              </a:rPr>
              <a:t>Belanja</a:t>
            </a:r>
            <a:r>
              <a:rPr lang="en-US" sz="1600" i="1" kern="1200" dirty="0">
                <a:solidFill>
                  <a:prstClr val="black"/>
                </a:solidFill>
                <a:latin typeface="Arial Nova Cond" panose="020B0506020202020204" pitchFamily="34" charset="0"/>
              </a:rPr>
              <a:t> Ops &amp; Non-Ops) </a:t>
            </a:r>
            <a:r>
              <a:rPr lang="en-US" sz="1600" i="1" kern="1200" dirty="0">
                <a:solidFill>
                  <a:prstClr val="black"/>
                </a:solidFill>
                <a:latin typeface="Arial Nova Cond" panose="020B0506020202020204" pitchFamily="34" charset="0"/>
                <a:sym typeface="Wingdings" panose="05000000000000000000" pitchFamily="2" charset="2"/>
              </a:rPr>
              <a:t> Parameter: </a:t>
            </a:r>
            <a:r>
              <a:rPr lang="en-US" sz="1600" i="1" kern="1200" dirty="0" err="1">
                <a:solidFill>
                  <a:prstClr val="black"/>
                </a:solidFill>
                <a:latin typeface="Arial Nova Cond" panose="020B0506020202020204" pitchFamily="34" charset="0"/>
                <a:sym typeface="Wingdings" panose="05000000000000000000" pitchFamily="2" charset="2"/>
              </a:rPr>
              <a:t>ekonomi</a:t>
            </a:r>
            <a:r>
              <a:rPr lang="en-US" sz="1600" i="1" kern="1200" dirty="0">
                <a:solidFill>
                  <a:prstClr val="black"/>
                </a:solidFill>
                <a:latin typeface="Arial Nova Cond" panose="020B0506020202020204" pitchFamily="34" charset="0"/>
                <a:sym typeface="Wingdings" panose="05000000000000000000" pitchFamily="2" charset="2"/>
              </a:rPr>
              <a:t> (</a:t>
            </a:r>
            <a:r>
              <a:rPr lang="en-US" sz="1600" i="1" kern="1200" dirty="0" err="1">
                <a:solidFill>
                  <a:prstClr val="black"/>
                </a:solidFill>
                <a:latin typeface="Arial Nova Cond" panose="020B0506020202020204" pitchFamily="34" charset="0"/>
                <a:sym typeface="Wingdings" panose="05000000000000000000" pitchFamily="2" charset="2"/>
              </a:rPr>
              <a:t>stnadar</a:t>
            </a:r>
            <a:r>
              <a:rPr lang="en-US" sz="1600" i="1" kern="1200" dirty="0">
                <a:solidFill>
                  <a:prstClr val="black"/>
                </a:solidFill>
                <a:latin typeface="Arial Nova Cond" panose="020B0506020202020204" pitchFamily="34" charset="0"/>
                <a:sym typeface="Wingdings" panose="05000000000000000000" pitchFamily="2" charset="2"/>
              </a:rPr>
              <a:t> </a:t>
            </a:r>
            <a:r>
              <a:rPr lang="en-US" sz="1600" i="1" kern="1200" dirty="0" err="1">
                <a:solidFill>
                  <a:prstClr val="black"/>
                </a:solidFill>
                <a:latin typeface="Arial Nova Cond" panose="020B0506020202020204" pitchFamily="34" charset="0"/>
                <a:sym typeface="Wingdings" panose="05000000000000000000" pitchFamily="2" charset="2"/>
              </a:rPr>
              <a:t>biaya-kebijakan</a:t>
            </a:r>
            <a:r>
              <a:rPr lang="en-US" sz="1600" i="1" kern="1200" dirty="0">
                <a:solidFill>
                  <a:prstClr val="black"/>
                </a:solidFill>
                <a:latin typeface="Arial Nova Cond" panose="020B0506020202020204" pitchFamily="34" charset="0"/>
                <a:sym typeface="Wingdings" panose="05000000000000000000" pitchFamily="2" charset="2"/>
              </a:rPr>
              <a:t>) &amp; Non-</a:t>
            </a:r>
            <a:r>
              <a:rPr lang="en-US" sz="1600" i="1" kern="1200" dirty="0" err="1">
                <a:solidFill>
                  <a:prstClr val="black"/>
                </a:solidFill>
                <a:latin typeface="Arial Nova Cond" panose="020B0506020202020204" pitchFamily="34" charset="0"/>
                <a:sym typeface="Wingdings" panose="05000000000000000000" pitchFamily="2" charset="2"/>
              </a:rPr>
              <a:t>ekonomi</a:t>
            </a:r>
            <a:r>
              <a:rPr lang="en-US" sz="1600" i="1" kern="1200" dirty="0">
                <a:solidFill>
                  <a:prstClr val="black"/>
                </a:solidFill>
                <a:latin typeface="Arial Nova Cond" panose="020B0506020202020204" pitchFamily="34" charset="0"/>
                <a:sym typeface="Wingdings" panose="05000000000000000000" pitchFamily="2" charset="2"/>
              </a:rPr>
              <a:t> (</a:t>
            </a:r>
            <a:r>
              <a:rPr lang="en-US" sz="1600" i="1" kern="1200" dirty="0" err="1">
                <a:solidFill>
                  <a:prstClr val="black"/>
                </a:solidFill>
                <a:latin typeface="Arial Nova Cond" panose="020B0506020202020204" pitchFamily="34" charset="0"/>
                <a:sym typeface="Wingdings" panose="05000000000000000000" pitchFamily="2" charset="2"/>
              </a:rPr>
              <a:t>inflasi</a:t>
            </a:r>
            <a:r>
              <a:rPr lang="en-US" sz="1600" i="1" kern="1200" dirty="0">
                <a:solidFill>
                  <a:prstClr val="black"/>
                </a:solidFill>
                <a:latin typeface="Arial Nova Cond" panose="020B0506020202020204" pitchFamily="34" charset="0"/>
                <a:sym typeface="Wingdings" panose="05000000000000000000" pitchFamily="2" charset="2"/>
              </a:rPr>
              <a:t> – </a:t>
            </a:r>
            <a:r>
              <a:rPr lang="en-US" sz="1600" i="1" kern="1200" dirty="0" err="1">
                <a:solidFill>
                  <a:prstClr val="black"/>
                </a:solidFill>
                <a:latin typeface="Arial Nova Cond" panose="020B0506020202020204" pitchFamily="34" charset="0"/>
                <a:sym typeface="Wingdings" panose="05000000000000000000" pitchFamily="2" charset="2"/>
              </a:rPr>
              <a:t>kurs</a:t>
            </a:r>
            <a:r>
              <a:rPr lang="en-US" sz="1600" i="1" kern="1200" dirty="0">
                <a:solidFill>
                  <a:prstClr val="black"/>
                </a:solidFill>
                <a:latin typeface="Arial Nova Cond" panose="020B0506020202020204" pitchFamily="34" charset="0"/>
                <a:sym typeface="Wingdings" panose="05000000000000000000" pitchFamily="2" charset="2"/>
              </a:rPr>
              <a:t> dollar) </a:t>
            </a:r>
          </a:p>
        </p:txBody>
      </p:sp>
      <p:sp>
        <p:nvSpPr>
          <p:cNvPr id="12" name="Rectangle 4">
            <a:extLst>
              <a:ext uri="{FF2B5EF4-FFF2-40B4-BE49-F238E27FC236}">
                <a16:creationId xmlns:a16="http://schemas.microsoft.com/office/drawing/2014/main" id="{1DBA73B7-B852-4D0E-9621-DD7E5E29FC87}"/>
              </a:ext>
            </a:extLst>
          </p:cNvPr>
          <p:cNvSpPr>
            <a:spLocks noChangeArrowheads="1"/>
          </p:cNvSpPr>
          <p:nvPr/>
        </p:nvSpPr>
        <p:spPr bwMode="auto">
          <a:xfrm>
            <a:off x="701040" y="0"/>
            <a:ext cx="104648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id-ID" sz="315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Penerapan</a:t>
            </a:r>
            <a:r>
              <a:rPr kumimoji="0" lang="en-US" altLang="id-ID" sz="31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KPJM</a:t>
            </a:r>
            <a:endParaRPr kumimoji="0" lang="id-ID" altLang="id-ID" sz="31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83B3B91D-F06E-4343-97E1-19A7239717A7}"/>
              </a:ext>
            </a:extLst>
          </p:cNvPr>
          <p:cNvSpPr txBox="1"/>
          <p:nvPr/>
        </p:nvSpPr>
        <p:spPr>
          <a:xfrm>
            <a:off x="596906" y="991931"/>
            <a:ext cx="135165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RKAKL 2021</a:t>
            </a:r>
          </a:p>
        </p:txBody>
      </p:sp>
      <p:sp>
        <p:nvSpPr>
          <p:cNvPr id="21" name="TextBox 20">
            <a:extLst>
              <a:ext uri="{FF2B5EF4-FFF2-40B4-BE49-F238E27FC236}">
                <a16:creationId xmlns:a16="http://schemas.microsoft.com/office/drawing/2014/main" id="{F9B2D410-5DA4-4D00-8F26-0E5F0E5923D5}"/>
              </a:ext>
            </a:extLst>
          </p:cNvPr>
          <p:cNvSpPr txBox="1"/>
          <p:nvPr/>
        </p:nvSpPr>
        <p:spPr>
          <a:xfrm>
            <a:off x="2791971" y="959799"/>
            <a:ext cx="12634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KPJM 2022</a:t>
            </a:r>
          </a:p>
        </p:txBody>
      </p:sp>
      <p:sp>
        <p:nvSpPr>
          <p:cNvPr id="22" name="TextBox 21">
            <a:extLst>
              <a:ext uri="{FF2B5EF4-FFF2-40B4-BE49-F238E27FC236}">
                <a16:creationId xmlns:a16="http://schemas.microsoft.com/office/drawing/2014/main" id="{F773DFD9-5FA1-4E6E-B8DA-AADA56A72070}"/>
              </a:ext>
            </a:extLst>
          </p:cNvPr>
          <p:cNvSpPr txBox="1"/>
          <p:nvPr/>
        </p:nvSpPr>
        <p:spPr>
          <a:xfrm>
            <a:off x="5138931" y="934185"/>
            <a:ext cx="12634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KPJM 2023</a:t>
            </a:r>
          </a:p>
        </p:txBody>
      </p:sp>
      <p:sp>
        <p:nvSpPr>
          <p:cNvPr id="23" name="TextBox 22">
            <a:extLst>
              <a:ext uri="{FF2B5EF4-FFF2-40B4-BE49-F238E27FC236}">
                <a16:creationId xmlns:a16="http://schemas.microsoft.com/office/drawing/2014/main" id="{A27E6670-D753-4E59-806D-5D6DE02741E3}"/>
              </a:ext>
            </a:extLst>
          </p:cNvPr>
          <p:cNvSpPr txBox="1"/>
          <p:nvPr/>
        </p:nvSpPr>
        <p:spPr>
          <a:xfrm>
            <a:off x="7485891" y="953399"/>
            <a:ext cx="12634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KPJM 2024</a:t>
            </a:r>
          </a:p>
        </p:txBody>
      </p:sp>
      <p:sp>
        <p:nvSpPr>
          <p:cNvPr id="25" name="TextBox 24">
            <a:extLst>
              <a:ext uri="{FF2B5EF4-FFF2-40B4-BE49-F238E27FC236}">
                <a16:creationId xmlns:a16="http://schemas.microsoft.com/office/drawing/2014/main" id="{F773DFD9-5FA1-4E6E-B8DA-AADA56A72070}"/>
              </a:ext>
            </a:extLst>
          </p:cNvPr>
          <p:cNvSpPr txBox="1"/>
          <p:nvPr/>
        </p:nvSpPr>
        <p:spPr>
          <a:xfrm>
            <a:off x="5291331" y="3201994"/>
            <a:ext cx="12634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KPJM 2023</a:t>
            </a:r>
          </a:p>
        </p:txBody>
      </p:sp>
      <p:sp>
        <p:nvSpPr>
          <p:cNvPr id="26" name="TextBox 25">
            <a:extLst>
              <a:ext uri="{FF2B5EF4-FFF2-40B4-BE49-F238E27FC236}">
                <a16:creationId xmlns:a16="http://schemas.microsoft.com/office/drawing/2014/main" id="{A27E6670-D753-4E59-806D-5D6DE02741E3}"/>
              </a:ext>
            </a:extLst>
          </p:cNvPr>
          <p:cNvSpPr txBox="1"/>
          <p:nvPr/>
        </p:nvSpPr>
        <p:spPr>
          <a:xfrm>
            <a:off x="7270501" y="3201994"/>
            <a:ext cx="12634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KPJM 2024</a:t>
            </a:r>
          </a:p>
        </p:txBody>
      </p:sp>
      <p:sp>
        <p:nvSpPr>
          <p:cNvPr id="27" name="TextBox 26">
            <a:extLst>
              <a:ext uri="{FF2B5EF4-FFF2-40B4-BE49-F238E27FC236}">
                <a16:creationId xmlns:a16="http://schemas.microsoft.com/office/drawing/2014/main" id="{A27E6670-D753-4E59-806D-5D6DE02741E3}"/>
              </a:ext>
            </a:extLst>
          </p:cNvPr>
          <p:cNvSpPr txBox="1"/>
          <p:nvPr/>
        </p:nvSpPr>
        <p:spPr>
          <a:xfrm>
            <a:off x="9228330" y="2946165"/>
            <a:ext cx="12634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KPJM 2025</a:t>
            </a:r>
          </a:p>
        </p:txBody>
      </p:sp>
      <p:sp>
        <p:nvSpPr>
          <p:cNvPr id="5" name="TextBox 4">
            <a:extLst>
              <a:ext uri="{FF2B5EF4-FFF2-40B4-BE49-F238E27FC236}">
                <a16:creationId xmlns:a16="http://schemas.microsoft.com/office/drawing/2014/main" id="{EB7D45BA-AF60-AD17-4ED9-51E64BC320CF}"/>
              </a:ext>
            </a:extLst>
          </p:cNvPr>
          <p:cNvSpPr txBox="1"/>
          <p:nvPr/>
        </p:nvSpPr>
        <p:spPr>
          <a:xfrm>
            <a:off x="4590291" y="441318"/>
            <a:ext cx="275644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itchFamily="18" charset="0"/>
                <a:ea typeface="+mn-ea"/>
                <a:cs typeface="+mn-cs"/>
              </a:rPr>
              <a:t>Saat menyusun RKA-K/L</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 name="TextBox 1">
            <a:extLst>
              <a:ext uri="{FF2B5EF4-FFF2-40B4-BE49-F238E27FC236}">
                <a16:creationId xmlns:a16="http://schemas.microsoft.com/office/drawing/2014/main" id="{6CE95B3D-9088-58E3-8EAE-7DEE932439B1}"/>
              </a:ext>
            </a:extLst>
          </p:cNvPr>
          <p:cNvSpPr txBox="1"/>
          <p:nvPr/>
        </p:nvSpPr>
        <p:spPr>
          <a:xfrm>
            <a:off x="1182757" y="4744112"/>
            <a:ext cx="412292" cy="338554"/>
          </a:xfrm>
          <a:prstGeom prst="rect">
            <a:avLst/>
          </a:prstGeom>
          <a:noFill/>
        </p:spPr>
        <p:txBody>
          <a:bodyPr wrap="none" rtlCol="0">
            <a:spAutoFit/>
          </a:bodyPr>
          <a:lstStyle/>
          <a:p>
            <a:r>
              <a:rPr lang="en-US" sz="1600" dirty="0">
                <a:latin typeface="Arial Nova Cond" panose="020B0506020202020204" pitchFamily="34" charset="0"/>
              </a:rPr>
              <a:t>t-1</a:t>
            </a:r>
            <a:endParaRPr lang="en-ID" sz="1600" dirty="0">
              <a:latin typeface="Arial Nova Cond" panose="020B0506020202020204" pitchFamily="34" charset="0"/>
            </a:endParaRPr>
          </a:p>
        </p:txBody>
      </p:sp>
      <p:sp>
        <p:nvSpPr>
          <p:cNvPr id="14" name="TextBox 13">
            <a:extLst>
              <a:ext uri="{FF2B5EF4-FFF2-40B4-BE49-F238E27FC236}">
                <a16:creationId xmlns:a16="http://schemas.microsoft.com/office/drawing/2014/main" id="{3B541445-0E7F-06F4-5004-2D3B08BAC83A}"/>
              </a:ext>
            </a:extLst>
          </p:cNvPr>
          <p:cNvSpPr txBox="1"/>
          <p:nvPr/>
        </p:nvSpPr>
        <p:spPr>
          <a:xfrm>
            <a:off x="9825262" y="4734758"/>
            <a:ext cx="445956" cy="338554"/>
          </a:xfrm>
          <a:prstGeom prst="rect">
            <a:avLst/>
          </a:prstGeom>
          <a:noFill/>
        </p:spPr>
        <p:txBody>
          <a:bodyPr wrap="none" rtlCol="0">
            <a:spAutoFit/>
          </a:bodyPr>
          <a:lstStyle/>
          <a:p>
            <a:r>
              <a:rPr lang="en-US" sz="1600" dirty="0">
                <a:latin typeface="Arial Nova Cond" panose="020B0506020202020204" pitchFamily="34" charset="0"/>
              </a:rPr>
              <a:t>t+3</a:t>
            </a:r>
            <a:endParaRPr lang="en-ID" sz="1600" dirty="0">
              <a:latin typeface="Arial Nova Cond" panose="020B0506020202020204" pitchFamily="34" charset="0"/>
            </a:endParaRPr>
          </a:p>
        </p:txBody>
      </p:sp>
      <p:sp>
        <p:nvSpPr>
          <p:cNvPr id="15" name="TextBox 14">
            <a:extLst>
              <a:ext uri="{FF2B5EF4-FFF2-40B4-BE49-F238E27FC236}">
                <a16:creationId xmlns:a16="http://schemas.microsoft.com/office/drawing/2014/main" id="{032E251D-8A79-5767-EEA2-06AACE438F8C}"/>
              </a:ext>
            </a:extLst>
          </p:cNvPr>
          <p:cNvSpPr txBox="1"/>
          <p:nvPr/>
        </p:nvSpPr>
        <p:spPr>
          <a:xfrm>
            <a:off x="7519759" y="4732039"/>
            <a:ext cx="445956" cy="338554"/>
          </a:xfrm>
          <a:prstGeom prst="rect">
            <a:avLst/>
          </a:prstGeom>
          <a:noFill/>
        </p:spPr>
        <p:txBody>
          <a:bodyPr wrap="none" rtlCol="0">
            <a:spAutoFit/>
          </a:bodyPr>
          <a:lstStyle/>
          <a:p>
            <a:r>
              <a:rPr lang="en-US" sz="1600" dirty="0">
                <a:latin typeface="Arial Nova Cond" panose="020B0506020202020204" pitchFamily="34" charset="0"/>
              </a:rPr>
              <a:t>t+2</a:t>
            </a:r>
            <a:endParaRPr lang="en-ID" sz="1600" dirty="0">
              <a:latin typeface="Arial Nova Cond" panose="020B0506020202020204" pitchFamily="34" charset="0"/>
            </a:endParaRPr>
          </a:p>
        </p:txBody>
      </p:sp>
      <p:sp>
        <p:nvSpPr>
          <p:cNvPr id="16" name="TextBox 15">
            <a:extLst>
              <a:ext uri="{FF2B5EF4-FFF2-40B4-BE49-F238E27FC236}">
                <a16:creationId xmlns:a16="http://schemas.microsoft.com/office/drawing/2014/main" id="{5EB2E31F-114C-F08F-2A8A-B10BB31812AF}"/>
              </a:ext>
            </a:extLst>
          </p:cNvPr>
          <p:cNvSpPr txBox="1"/>
          <p:nvPr/>
        </p:nvSpPr>
        <p:spPr>
          <a:xfrm>
            <a:off x="5214256" y="4758773"/>
            <a:ext cx="445956" cy="338554"/>
          </a:xfrm>
          <a:prstGeom prst="rect">
            <a:avLst/>
          </a:prstGeom>
          <a:noFill/>
        </p:spPr>
        <p:txBody>
          <a:bodyPr wrap="none" rtlCol="0">
            <a:spAutoFit/>
          </a:bodyPr>
          <a:lstStyle/>
          <a:p>
            <a:r>
              <a:rPr lang="en-US" sz="1600" dirty="0">
                <a:latin typeface="Arial Nova Cond" panose="020B0506020202020204" pitchFamily="34" charset="0"/>
              </a:rPr>
              <a:t>t+1</a:t>
            </a:r>
            <a:endParaRPr lang="en-ID" sz="1600" dirty="0">
              <a:latin typeface="Arial Nova Cond" panose="020B0506020202020204" pitchFamily="34" charset="0"/>
            </a:endParaRPr>
          </a:p>
        </p:txBody>
      </p:sp>
      <p:sp>
        <p:nvSpPr>
          <p:cNvPr id="17" name="TextBox 16">
            <a:extLst>
              <a:ext uri="{FF2B5EF4-FFF2-40B4-BE49-F238E27FC236}">
                <a16:creationId xmlns:a16="http://schemas.microsoft.com/office/drawing/2014/main" id="{C0394AB7-21F5-9B76-727C-562741A7F501}"/>
              </a:ext>
            </a:extLst>
          </p:cNvPr>
          <p:cNvSpPr txBox="1"/>
          <p:nvPr/>
        </p:nvSpPr>
        <p:spPr>
          <a:xfrm>
            <a:off x="3302550" y="4722786"/>
            <a:ext cx="240772" cy="338554"/>
          </a:xfrm>
          <a:prstGeom prst="rect">
            <a:avLst/>
          </a:prstGeom>
          <a:noFill/>
        </p:spPr>
        <p:txBody>
          <a:bodyPr wrap="none" rtlCol="0">
            <a:spAutoFit/>
          </a:bodyPr>
          <a:lstStyle/>
          <a:p>
            <a:r>
              <a:rPr lang="en-US" sz="1600" dirty="0">
                <a:latin typeface="Arial Nova Cond" panose="020B0506020202020204" pitchFamily="34" charset="0"/>
              </a:rPr>
              <a:t>t</a:t>
            </a:r>
            <a:endParaRPr lang="en-ID" sz="1600" dirty="0">
              <a:latin typeface="Arial Nova Cond" panose="020B0506020202020204" pitchFamily="34" charset="0"/>
            </a:endParaRPr>
          </a:p>
        </p:txBody>
      </p:sp>
      <p:sp>
        <p:nvSpPr>
          <p:cNvPr id="18" name="TextBox 17">
            <a:extLst>
              <a:ext uri="{FF2B5EF4-FFF2-40B4-BE49-F238E27FC236}">
                <a16:creationId xmlns:a16="http://schemas.microsoft.com/office/drawing/2014/main" id="{D769EC0B-C83B-7CC9-66C5-F1A99542EBC5}"/>
              </a:ext>
            </a:extLst>
          </p:cNvPr>
          <p:cNvSpPr txBox="1"/>
          <p:nvPr/>
        </p:nvSpPr>
        <p:spPr>
          <a:xfrm>
            <a:off x="440494" y="5713535"/>
            <a:ext cx="4579523" cy="738664"/>
          </a:xfrm>
          <a:prstGeom prst="rect">
            <a:avLst/>
          </a:prstGeom>
          <a:noFill/>
        </p:spPr>
        <p:txBody>
          <a:bodyPr wrap="none" rtlCol="0">
            <a:spAutoFit/>
          </a:bodyPr>
          <a:lstStyle/>
          <a:p>
            <a:pPr marL="285750" indent="-285750">
              <a:buFont typeface="Wingdings" panose="05000000000000000000" pitchFamily="2" charset="2"/>
              <a:buChar char="§"/>
            </a:pPr>
            <a:r>
              <a:rPr lang="en-US" sz="1400" dirty="0" err="1">
                <a:latin typeface="Arial Nova Cond" panose="020B0506020202020204" pitchFamily="34" charset="0"/>
              </a:rPr>
              <a:t>Realisasi</a:t>
            </a:r>
            <a:r>
              <a:rPr lang="en-US" sz="1400" dirty="0">
                <a:latin typeface="Arial Nova Cond" panose="020B0506020202020204" pitchFamily="34" charset="0"/>
              </a:rPr>
              <a:t> </a:t>
            </a:r>
            <a:r>
              <a:rPr lang="en-US" sz="1400" dirty="0" err="1">
                <a:latin typeface="Arial Nova Cond" panose="020B0506020202020204" pitchFamily="34" charset="0"/>
              </a:rPr>
              <a:t>anggaran</a:t>
            </a:r>
            <a:r>
              <a:rPr lang="en-US" sz="1400" dirty="0">
                <a:latin typeface="Arial Nova Cond" panose="020B0506020202020204" pitchFamily="34" charset="0"/>
              </a:rPr>
              <a:t> RKAKL 2021 per 1 </a:t>
            </a:r>
            <a:r>
              <a:rPr lang="en-US" sz="1400" dirty="0" err="1">
                <a:latin typeface="Arial Nova Cond" panose="020B0506020202020204" pitchFamily="34" charset="0"/>
              </a:rPr>
              <a:t>Diklat</a:t>
            </a:r>
            <a:r>
              <a:rPr lang="en-US" sz="1400" dirty="0">
                <a:latin typeface="Arial Nova Cond" panose="020B0506020202020204" pitchFamily="34" charset="0"/>
              </a:rPr>
              <a:t> Rp0,8 </a:t>
            </a:r>
            <a:r>
              <a:rPr lang="en-US" sz="1400" dirty="0" err="1">
                <a:latin typeface="Arial Nova Cond" panose="020B0506020202020204" pitchFamily="34" charset="0"/>
              </a:rPr>
              <a:t>jt</a:t>
            </a:r>
            <a:endParaRPr lang="en-US" sz="1400" dirty="0">
              <a:latin typeface="Arial Nova Cond" panose="020B0506020202020204" pitchFamily="34" charset="0"/>
            </a:endParaRPr>
          </a:p>
          <a:p>
            <a:pPr marL="285750" indent="-285750">
              <a:buFont typeface="Wingdings" panose="05000000000000000000" pitchFamily="2" charset="2"/>
              <a:buChar char="§"/>
            </a:pPr>
            <a:r>
              <a:rPr lang="en-US" sz="1400" dirty="0" err="1">
                <a:latin typeface="Arial Nova Cond" panose="020B0506020202020204" pitchFamily="34" charset="0"/>
              </a:rPr>
              <a:t>Penyesuaian</a:t>
            </a:r>
            <a:r>
              <a:rPr lang="en-US" sz="1400" dirty="0">
                <a:latin typeface="Arial Nova Cond" panose="020B0506020202020204" pitchFamily="34" charset="0"/>
              </a:rPr>
              <a:t> </a:t>
            </a:r>
            <a:r>
              <a:rPr lang="en-US" sz="1400" dirty="0">
                <a:latin typeface="Arial Nova Cond" panose="020B0506020202020204" pitchFamily="34" charset="0"/>
                <a:sym typeface="Wingdings" panose="05000000000000000000" pitchFamily="2" charset="2"/>
              </a:rPr>
              <a:t> </a:t>
            </a:r>
            <a:r>
              <a:rPr lang="en-US" sz="1400" dirty="0" err="1">
                <a:latin typeface="Arial Nova Cond" panose="020B0506020202020204" pitchFamily="34" charset="0"/>
              </a:rPr>
              <a:t>Inflasi</a:t>
            </a:r>
            <a:r>
              <a:rPr lang="en-US" sz="1400" dirty="0">
                <a:latin typeface="Arial Nova Cond" panose="020B0506020202020204" pitchFamily="34" charset="0"/>
              </a:rPr>
              <a:t> 10% (Rp0,8 x 10%= Rp80 </a:t>
            </a:r>
            <a:r>
              <a:rPr lang="en-US" sz="1400" dirty="0" err="1">
                <a:latin typeface="Arial Nova Cond" panose="020B0506020202020204" pitchFamily="34" charset="0"/>
              </a:rPr>
              <a:t>ribu</a:t>
            </a:r>
            <a:r>
              <a:rPr lang="en-US" sz="1400" dirty="0">
                <a:latin typeface="Arial Nova Cond" panose="020B0506020202020204" pitchFamily="34" charset="0"/>
              </a:rPr>
              <a:t>) </a:t>
            </a:r>
            <a:r>
              <a:rPr lang="en-US" sz="1400" dirty="0">
                <a:latin typeface="Arial Nova Cond" panose="020B0506020202020204" pitchFamily="34" charset="0"/>
                <a:sym typeface="Wingdings" panose="05000000000000000000" pitchFamily="2" charset="2"/>
              </a:rPr>
              <a:t> </a:t>
            </a:r>
            <a:endParaRPr lang="en-US" sz="1400" dirty="0">
              <a:latin typeface="Arial Nova Cond" panose="020B0506020202020204" pitchFamily="34" charset="0"/>
            </a:endParaRPr>
          </a:p>
          <a:p>
            <a:pPr marL="285750" indent="-285750">
              <a:buFont typeface="Wingdings" panose="05000000000000000000" pitchFamily="2" charset="2"/>
              <a:buChar char="§"/>
            </a:pPr>
            <a:r>
              <a:rPr lang="en-US" sz="1400" dirty="0" err="1">
                <a:latin typeface="Arial Nova Cond" panose="020B0506020202020204" pitchFamily="34" charset="0"/>
              </a:rPr>
              <a:t>Kebutuhan</a:t>
            </a:r>
            <a:r>
              <a:rPr lang="en-US" sz="1400" dirty="0">
                <a:latin typeface="Arial Nova Cond" panose="020B0506020202020204" pitchFamily="34" charset="0"/>
              </a:rPr>
              <a:t> </a:t>
            </a:r>
            <a:r>
              <a:rPr lang="en-US" sz="1400" dirty="0" err="1">
                <a:latin typeface="Arial Nova Cond" panose="020B0506020202020204" pitchFamily="34" charset="0"/>
              </a:rPr>
              <a:t>anggaran</a:t>
            </a:r>
            <a:r>
              <a:rPr lang="en-US" sz="1400" dirty="0">
                <a:latin typeface="Arial Nova Cond" panose="020B0506020202020204" pitchFamily="34" charset="0"/>
              </a:rPr>
              <a:t> per </a:t>
            </a:r>
            <a:r>
              <a:rPr lang="en-US" sz="1400" dirty="0" err="1">
                <a:latin typeface="Arial Nova Cond" panose="020B0506020202020204" pitchFamily="34" charset="0"/>
              </a:rPr>
              <a:t>Diklat</a:t>
            </a:r>
            <a:r>
              <a:rPr lang="en-US" sz="1400" dirty="0">
                <a:latin typeface="Arial Nova Cond" panose="020B0506020202020204" pitchFamily="34" charset="0"/>
              </a:rPr>
              <a:t> Rp0,88 </a:t>
            </a:r>
            <a:r>
              <a:rPr lang="en-US" sz="1400" dirty="0" err="1">
                <a:latin typeface="Arial Nova Cond" panose="020B0506020202020204" pitchFamily="34" charset="0"/>
              </a:rPr>
              <a:t>juta</a:t>
            </a:r>
            <a:endParaRPr lang="en-ID" sz="1400" dirty="0">
              <a:latin typeface="Arial Nova Cond" panose="020B0506020202020204" pitchFamily="34" charset="0"/>
            </a:endParaRPr>
          </a:p>
        </p:txBody>
      </p:sp>
    </p:spTree>
    <p:extLst>
      <p:ext uri="{BB962C8B-B14F-4D97-AF65-F5344CB8AC3E}">
        <p14:creationId xmlns:p14="http://schemas.microsoft.com/office/powerpoint/2010/main" val="164866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0245A-B4FA-6CD3-C37C-B4BE35533CD4}"/>
              </a:ext>
            </a:extLst>
          </p:cNvPr>
          <p:cNvPicPr>
            <a:picLocks noChangeAspect="1"/>
          </p:cNvPicPr>
          <p:nvPr/>
        </p:nvPicPr>
        <p:blipFill rotWithShape="1">
          <a:blip r:embed="rId2"/>
          <a:srcRect l="22044" t="24228" r="15396" b="17886"/>
          <a:stretch/>
        </p:blipFill>
        <p:spPr>
          <a:xfrm>
            <a:off x="416927" y="0"/>
            <a:ext cx="11358145" cy="5911549"/>
          </a:xfrm>
          <a:prstGeom prst="rect">
            <a:avLst/>
          </a:prstGeom>
        </p:spPr>
      </p:pic>
      <p:sp>
        <p:nvSpPr>
          <p:cNvPr id="4" name="TextBox 3">
            <a:extLst>
              <a:ext uri="{FF2B5EF4-FFF2-40B4-BE49-F238E27FC236}">
                <a16:creationId xmlns:a16="http://schemas.microsoft.com/office/drawing/2014/main" id="{F7FC9583-CA89-1357-7CB7-90E775B3A0D7}"/>
              </a:ext>
            </a:extLst>
          </p:cNvPr>
          <p:cNvSpPr txBox="1"/>
          <p:nvPr/>
        </p:nvSpPr>
        <p:spPr>
          <a:xfrm>
            <a:off x="416926" y="6043963"/>
            <a:ext cx="7196447" cy="369332"/>
          </a:xfrm>
          <a:prstGeom prst="rect">
            <a:avLst/>
          </a:prstGeom>
          <a:solidFill>
            <a:srgbClr val="FFFF00"/>
          </a:solidFill>
        </p:spPr>
        <p:txBody>
          <a:bodyPr wrap="square" rtlCol="0">
            <a:spAutoFit/>
          </a:bodyPr>
          <a:lstStyle/>
          <a:p>
            <a:r>
              <a:rPr lang="en-US" dirty="0"/>
              <a:t>Sumber: </a:t>
            </a:r>
            <a:r>
              <a:rPr lang="en-US" dirty="0" err="1"/>
              <a:t>Reraturan</a:t>
            </a:r>
            <a:r>
              <a:rPr lang="en-US" dirty="0"/>
              <a:t> Direktur Jenderal Anggaran </a:t>
            </a:r>
            <a:r>
              <a:rPr lang="en-US" dirty="0" err="1"/>
              <a:t>Nomor</a:t>
            </a:r>
            <a:r>
              <a:rPr lang="en-US" dirty="0"/>
              <a:t> PER 4/AG/2022</a:t>
            </a:r>
          </a:p>
        </p:txBody>
      </p:sp>
    </p:spTree>
    <p:extLst>
      <p:ext uri="{BB962C8B-B14F-4D97-AF65-F5344CB8AC3E}">
        <p14:creationId xmlns:p14="http://schemas.microsoft.com/office/powerpoint/2010/main" val="90695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CA3EDC-701B-71FF-2748-18EC796B6581}"/>
              </a:ext>
            </a:extLst>
          </p:cNvPr>
          <p:cNvGrpSpPr/>
          <p:nvPr/>
        </p:nvGrpSpPr>
        <p:grpSpPr>
          <a:xfrm>
            <a:off x="2733262" y="218661"/>
            <a:ext cx="6892906" cy="6329165"/>
            <a:chOff x="3668751" y="0"/>
            <a:chExt cx="4605454" cy="7248293"/>
          </a:xfrm>
        </p:grpSpPr>
        <p:pic>
          <p:nvPicPr>
            <p:cNvPr id="3" name="Picture 2">
              <a:extLst>
                <a:ext uri="{FF2B5EF4-FFF2-40B4-BE49-F238E27FC236}">
                  <a16:creationId xmlns:a16="http://schemas.microsoft.com/office/drawing/2014/main" id="{BD40E0B7-BA7D-8F73-3B85-3A8EE38A6268}"/>
                </a:ext>
              </a:extLst>
            </p:cNvPr>
            <p:cNvPicPr>
              <a:picLocks noChangeAspect="1"/>
            </p:cNvPicPr>
            <p:nvPr/>
          </p:nvPicPr>
          <p:blipFill rotWithShape="1">
            <a:blip r:embed="rId2"/>
            <a:srcRect l="30822" t="22114" r="31403" b="6504"/>
            <a:stretch/>
          </p:blipFill>
          <p:spPr>
            <a:xfrm>
              <a:off x="3668751" y="0"/>
              <a:ext cx="4605454" cy="4895385"/>
            </a:xfrm>
            <a:prstGeom prst="rect">
              <a:avLst/>
            </a:prstGeom>
          </p:spPr>
        </p:pic>
        <p:pic>
          <p:nvPicPr>
            <p:cNvPr id="4" name="Picture 3">
              <a:extLst>
                <a:ext uri="{FF2B5EF4-FFF2-40B4-BE49-F238E27FC236}">
                  <a16:creationId xmlns:a16="http://schemas.microsoft.com/office/drawing/2014/main" id="{276381D7-B4B4-5F28-3A20-B066860D8BA5}"/>
                </a:ext>
              </a:extLst>
            </p:cNvPr>
            <p:cNvPicPr>
              <a:picLocks noChangeAspect="1"/>
            </p:cNvPicPr>
            <p:nvPr/>
          </p:nvPicPr>
          <p:blipFill rotWithShape="1">
            <a:blip r:embed="rId3"/>
            <a:srcRect l="31189" t="29756" r="31860" b="35935"/>
            <a:stretch/>
          </p:blipFill>
          <p:spPr>
            <a:xfrm>
              <a:off x="3718931" y="4895385"/>
              <a:ext cx="4505093" cy="2352908"/>
            </a:xfrm>
            <a:prstGeom prst="rect">
              <a:avLst/>
            </a:prstGeom>
          </p:spPr>
        </p:pic>
      </p:grpSp>
      <p:sp>
        <p:nvSpPr>
          <p:cNvPr id="2" name="Oval 1">
            <a:extLst>
              <a:ext uri="{FF2B5EF4-FFF2-40B4-BE49-F238E27FC236}">
                <a16:creationId xmlns:a16="http://schemas.microsoft.com/office/drawing/2014/main" id="{2E4E7C17-541A-2DB9-2087-BEBBACA0CFE3}"/>
              </a:ext>
            </a:extLst>
          </p:cNvPr>
          <p:cNvSpPr/>
          <p:nvPr/>
        </p:nvSpPr>
        <p:spPr>
          <a:xfrm>
            <a:off x="7136295" y="1570382"/>
            <a:ext cx="2792895" cy="10734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4C2F2B6B-8F33-C622-09ED-FFE4989BFAB1}"/>
              </a:ext>
            </a:extLst>
          </p:cNvPr>
          <p:cNvSpPr txBox="1"/>
          <p:nvPr/>
        </p:nvSpPr>
        <p:spPr>
          <a:xfrm>
            <a:off x="9740349" y="2542833"/>
            <a:ext cx="1686680" cy="369332"/>
          </a:xfrm>
          <a:prstGeom prst="rect">
            <a:avLst/>
          </a:prstGeom>
          <a:noFill/>
        </p:spPr>
        <p:txBody>
          <a:bodyPr wrap="none" rtlCol="0">
            <a:spAutoFit/>
          </a:bodyPr>
          <a:lstStyle/>
          <a:p>
            <a:r>
              <a:rPr lang="en-US" dirty="0" err="1"/>
              <a:t>Prakiraan</a:t>
            </a:r>
            <a:r>
              <a:rPr lang="en-US" dirty="0"/>
              <a:t> </a:t>
            </a:r>
            <a:r>
              <a:rPr lang="en-US" dirty="0" err="1"/>
              <a:t>Maju</a:t>
            </a:r>
            <a:endParaRPr lang="en-ID" dirty="0"/>
          </a:p>
        </p:txBody>
      </p:sp>
    </p:spTree>
    <p:extLst>
      <p:ext uri="{BB962C8B-B14F-4D97-AF65-F5344CB8AC3E}">
        <p14:creationId xmlns:p14="http://schemas.microsoft.com/office/powerpoint/2010/main" val="70173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4236-7233-C9D1-E0DF-7DFD4DD58EC3}"/>
              </a:ext>
            </a:extLst>
          </p:cNvPr>
          <p:cNvSpPr>
            <a:spLocks noGrp="1"/>
          </p:cNvSpPr>
          <p:nvPr>
            <p:ph type="title"/>
          </p:nvPr>
        </p:nvSpPr>
        <p:spPr>
          <a:xfrm>
            <a:off x="758952" y="781812"/>
            <a:ext cx="10671048" cy="768096"/>
          </a:xfrm>
        </p:spPr>
        <p:txBody>
          <a:bodyPr/>
          <a:lstStyle/>
          <a:p>
            <a:r>
              <a:rPr lang="en-ID" sz="4000" dirty="0" err="1"/>
              <a:t>Penyususunan</a:t>
            </a:r>
            <a:r>
              <a:rPr lang="en-ID" sz="4000" dirty="0"/>
              <a:t> </a:t>
            </a:r>
            <a:r>
              <a:rPr lang="en-ID" sz="4000" dirty="0" err="1"/>
              <a:t>Pagu</a:t>
            </a:r>
            <a:r>
              <a:rPr lang="en-ID" sz="4000" dirty="0"/>
              <a:t> </a:t>
            </a:r>
            <a:r>
              <a:rPr lang="en-ID" sz="4000" dirty="0" err="1"/>
              <a:t>Anggaran</a:t>
            </a:r>
            <a:endParaRPr lang="en-ID" sz="4000" dirty="0"/>
          </a:p>
        </p:txBody>
      </p:sp>
      <p:sp>
        <p:nvSpPr>
          <p:cNvPr id="4" name="Footer Placeholder 3">
            <a:extLst>
              <a:ext uri="{FF2B5EF4-FFF2-40B4-BE49-F238E27FC236}">
                <a16:creationId xmlns:a16="http://schemas.microsoft.com/office/drawing/2014/main" id="{28DB349D-CC74-6CCF-3C06-1121810BD4A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Alokasi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&amp;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Revisi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Anggaran</a:t>
            </a:r>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7EF31066-EF8D-6429-D0CB-62395D24FFD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CE55E12A-46CD-AE57-6DB7-AEA67E61A618}"/>
              </a:ext>
            </a:extLst>
          </p:cNvPr>
          <p:cNvPicPr>
            <a:picLocks noChangeAspect="1"/>
          </p:cNvPicPr>
          <p:nvPr/>
        </p:nvPicPr>
        <p:blipFill rotWithShape="1">
          <a:blip r:embed="rId2"/>
          <a:srcRect l="26413" t="13188" r="26549" b="22753"/>
          <a:stretch/>
        </p:blipFill>
        <p:spPr>
          <a:xfrm>
            <a:off x="5308073" y="1549908"/>
            <a:ext cx="6429245" cy="5054211"/>
          </a:xfrm>
          <a:prstGeom prst="rect">
            <a:avLst/>
          </a:prstGeom>
        </p:spPr>
      </p:pic>
      <p:sp>
        <p:nvSpPr>
          <p:cNvPr id="9" name="TextBox 8">
            <a:extLst>
              <a:ext uri="{FF2B5EF4-FFF2-40B4-BE49-F238E27FC236}">
                <a16:creationId xmlns:a16="http://schemas.microsoft.com/office/drawing/2014/main" id="{1EC50EF1-DF9C-9DF4-7B76-8D865106B6E0}"/>
              </a:ext>
            </a:extLst>
          </p:cNvPr>
          <p:cNvSpPr txBox="1"/>
          <p:nvPr/>
        </p:nvSpPr>
        <p:spPr>
          <a:xfrm>
            <a:off x="178905" y="2997015"/>
            <a:ext cx="5039138" cy="523220"/>
          </a:xfrm>
          <a:prstGeom prst="rect">
            <a:avLst/>
          </a:prstGeom>
          <a:solidFill>
            <a:schemeClr val="accent2">
              <a:lumMod val="20000"/>
              <a:lumOff val="80000"/>
            </a:schemeClr>
          </a:solidFill>
        </p:spPr>
        <p:txBody>
          <a:bodyPr wrap="square">
            <a:spAutoFit/>
          </a:bodyPr>
          <a:lstStyle/>
          <a:p>
            <a:r>
              <a:rPr lang="en-ID" sz="1400" dirty="0" err="1">
                <a:latin typeface="Arial Nova Cond" panose="020B0506020202020204" pitchFamily="34" charset="0"/>
              </a:rPr>
              <a:t>Pagu</a:t>
            </a:r>
            <a:r>
              <a:rPr lang="en-ID" sz="1400" dirty="0">
                <a:latin typeface="Arial Nova Cond" panose="020B0506020202020204" pitchFamily="34" charset="0"/>
              </a:rPr>
              <a:t> </a:t>
            </a:r>
            <a:r>
              <a:rPr lang="en-ID" sz="1400" dirty="0" err="1">
                <a:latin typeface="Arial Nova Cond" panose="020B0506020202020204" pitchFamily="34" charset="0"/>
              </a:rPr>
              <a:t>Indikatif</a:t>
            </a:r>
            <a:r>
              <a:rPr lang="en-ID" sz="1400" dirty="0">
                <a:latin typeface="Arial Nova Cond" panose="020B0506020202020204" pitchFamily="34" charset="0"/>
              </a:rPr>
              <a:t> dan </a:t>
            </a:r>
            <a:r>
              <a:rPr lang="en-ID" sz="1400" dirty="0" err="1">
                <a:latin typeface="Arial Nova Cond" panose="020B0506020202020204" pitchFamily="34" charset="0"/>
              </a:rPr>
              <a:t>hasil</a:t>
            </a:r>
            <a:r>
              <a:rPr lang="en-ID" sz="1400" dirty="0">
                <a:latin typeface="Arial Nova Cond" panose="020B0506020202020204" pitchFamily="34" charset="0"/>
              </a:rPr>
              <a:t> </a:t>
            </a:r>
            <a:r>
              <a:rPr lang="en-ID" sz="1400" dirty="0" err="1">
                <a:latin typeface="Arial Nova Cond" panose="020B0506020202020204" pitchFamily="34" charset="0"/>
              </a:rPr>
              <a:t>kesepakatan</a:t>
            </a:r>
            <a:r>
              <a:rPr lang="en-ID" sz="1400" dirty="0">
                <a:latin typeface="Arial Nova Cond" panose="020B0506020202020204" pitchFamily="34" charset="0"/>
              </a:rPr>
              <a:t> trilateral meeting </a:t>
            </a:r>
            <a:r>
              <a:rPr lang="en-ID" sz="1400" dirty="0">
                <a:latin typeface="Arial Nova Cond" panose="020B0506020202020204" pitchFamily="34" charset="0"/>
                <a:sym typeface="Wingdings" panose="05000000000000000000" pitchFamily="2" charset="2"/>
              </a:rPr>
              <a:t> </a:t>
            </a:r>
            <a:r>
              <a:rPr lang="en-ID" sz="1400" dirty="0" err="1">
                <a:latin typeface="Arial Nova Cond" panose="020B0506020202020204" pitchFamily="34" charset="0"/>
                <a:sym typeface="Wingdings" panose="05000000000000000000" pitchFamily="2" charset="2"/>
              </a:rPr>
              <a:t>Penyusunan</a:t>
            </a:r>
            <a:r>
              <a:rPr lang="en-ID" sz="1400" dirty="0">
                <a:latin typeface="Arial Nova Cond" panose="020B0506020202020204" pitchFamily="34" charset="0"/>
                <a:sym typeface="Wingdings" panose="05000000000000000000" pitchFamily="2" charset="2"/>
              </a:rPr>
              <a:t> </a:t>
            </a:r>
            <a:r>
              <a:rPr lang="en-ID" sz="1400" dirty="0" err="1">
                <a:latin typeface="Arial Nova Cond" panose="020B0506020202020204" pitchFamily="34" charset="0"/>
                <a:sym typeface="Wingdings" panose="05000000000000000000" pitchFamily="2" charset="2"/>
              </a:rPr>
              <a:t>Renja</a:t>
            </a:r>
            <a:r>
              <a:rPr lang="en-ID" sz="1400" dirty="0">
                <a:latin typeface="Arial Nova Cond" panose="020B0506020202020204" pitchFamily="34" charset="0"/>
                <a:sym typeface="Wingdings" panose="05000000000000000000" pitchFamily="2" charset="2"/>
              </a:rPr>
              <a:t> K/L</a:t>
            </a:r>
            <a:endParaRPr lang="en-ID" sz="1400" dirty="0">
              <a:latin typeface="Arial Nova Cond" panose="020B0506020202020204" pitchFamily="34" charset="0"/>
            </a:endParaRPr>
          </a:p>
        </p:txBody>
      </p:sp>
      <p:sp>
        <p:nvSpPr>
          <p:cNvPr id="11" name="TextBox 10">
            <a:extLst>
              <a:ext uri="{FF2B5EF4-FFF2-40B4-BE49-F238E27FC236}">
                <a16:creationId xmlns:a16="http://schemas.microsoft.com/office/drawing/2014/main" id="{178116A2-316B-1AE4-9917-B9C380F835D5}"/>
              </a:ext>
            </a:extLst>
          </p:cNvPr>
          <p:cNvSpPr txBox="1"/>
          <p:nvPr/>
        </p:nvSpPr>
        <p:spPr>
          <a:xfrm>
            <a:off x="178904" y="3618190"/>
            <a:ext cx="5039139" cy="3108543"/>
          </a:xfrm>
          <a:prstGeom prst="rect">
            <a:avLst/>
          </a:prstGeom>
          <a:solidFill>
            <a:schemeClr val="accent5">
              <a:lumMod val="20000"/>
              <a:lumOff val="80000"/>
            </a:schemeClr>
          </a:solidFill>
        </p:spPr>
        <p:txBody>
          <a:bodyPr wrap="square">
            <a:spAutoFit/>
          </a:bodyPr>
          <a:lstStyle/>
          <a:p>
            <a:r>
              <a:rPr lang="en-ID" sz="1400" dirty="0" err="1">
                <a:latin typeface="Arial Nova Cond" panose="020B0506020202020204" pitchFamily="34" charset="0"/>
              </a:rPr>
              <a:t>Tujuan</a:t>
            </a:r>
            <a:r>
              <a:rPr lang="en-ID" sz="1400" dirty="0">
                <a:latin typeface="Arial Nova Cond" panose="020B0506020202020204" pitchFamily="34" charset="0"/>
              </a:rPr>
              <a:t> trilateral meeting </a:t>
            </a:r>
            <a:r>
              <a:rPr lang="en-ID" sz="1400" dirty="0">
                <a:latin typeface="Arial Nova Cond" panose="020B0506020202020204" pitchFamily="34" charset="0"/>
                <a:sym typeface="Wingdings" panose="05000000000000000000" pitchFamily="2" charset="2"/>
              </a:rPr>
              <a:t> </a:t>
            </a:r>
            <a:r>
              <a:rPr lang="en-ID" sz="1400" dirty="0" err="1">
                <a:latin typeface="Arial Nova Cond" panose="020B0506020202020204" pitchFamily="34" charset="0"/>
              </a:rPr>
              <a:t>komitmen</a:t>
            </a:r>
            <a:r>
              <a:rPr lang="en-ID" sz="1400" dirty="0">
                <a:latin typeface="Arial Nova Cond" panose="020B0506020202020204" pitchFamily="34" charset="0"/>
              </a:rPr>
              <a:t> </a:t>
            </a:r>
            <a:r>
              <a:rPr lang="en-ID" sz="1400" dirty="0" err="1">
                <a:latin typeface="Arial Nova Cond" panose="020B0506020202020204" pitchFamily="34" charset="0"/>
              </a:rPr>
              <a:t>bersama</a:t>
            </a:r>
            <a:r>
              <a:rPr lang="en-ID" sz="1400" dirty="0">
                <a:latin typeface="Arial Nova Cond" panose="020B0506020202020204" pitchFamily="34" charset="0"/>
              </a:rPr>
              <a:t> </a:t>
            </a:r>
            <a:r>
              <a:rPr lang="en-ID" sz="1400" dirty="0" err="1">
                <a:latin typeface="Arial Nova Cond" panose="020B0506020202020204" pitchFamily="34" charset="0"/>
              </a:rPr>
              <a:t>atas</a:t>
            </a:r>
            <a:r>
              <a:rPr lang="en-ID" sz="1400" dirty="0">
                <a:latin typeface="Arial Nova Cond" panose="020B0506020202020204" pitchFamily="34" charset="0"/>
              </a:rPr>
              <a:t> </a:t>
            </a:r>
            <a:r>
              <a:rPr lang="en-ID" sz="1400" dirty="0" err="1">
                <a:latin typeface="Arial Nova Cond" panose="020B0506020202020204" pitchFamily="34" charset="0"/>
              </a:rPr>
              <a:t>kepastian</a:t>
            </a:r>
            <a:r>
              <a:rPr lang="en-ID" sz="1400" dirty="0">
                <a:latin typeface="Arial Nova Cond" panose="020B0506020202020204" pitchFamily="34" charset="0"/>
              </a:rPr>
              <a:t>:</a:t>
            </a:r>
          </a:p>
          <a:p>
            <a:pPr marL="285750" indent="-285750">
              <a:buFont typeface="Wingdings" panose="05000000000000000000" pitchFamily="2" charset="2"/>
              <a:buChar char="§"/>
            </a:pPr>
            <a:r>
              <a:rPr lang="en-ID" sz="1400" dirty="0">
                <a:latin typeface="Arial Nova Cond" panose="020B0506020202020204" pitchFamily="34" charset="0"/>
              </a:rPr>
              <a:t>program/</a:t>
            </a:r>
            <a:r>
              <a:rPr lang="en-ID" sz="1400" dirty="0" err="1">
                <a:latin typeface="Arial Nova Cond" panose="020B0506020202020204" pitchFamily="34" charset="0"/>
              </a:rPr>
              <a:t>kegiatan</a:t>
            </a:r>
            <a:r>
              <a:rPr lang="en-ID" sz="1400" dirty="0">
                <a:latin typeface="Arial Nova Cond" panose="020B0506020202020204" pitchFamily="34" charset="0"/>
              </a:rPr>
              <a:t> </a:t>
            </a:r>
            <a:r>
              <a:rPr lang="en-ID" sz="1400" dirty="0" err="1">
                <a:latin typeface="Arial Nova Cond" panose="020B0506020202020204" pitchFamily="34" charset="0"/>
              </a:rPr>
              <a:t>prioritas</a:t>
            </a:r>
            <a:r>
              <a:rPr lang="en-ID" sz="1400" dirty="0">
                <a:latin typeface="Arial Nova Cond" panose="020B0506020202020204" pitchFamily="34" charset="0"/>
              </a:rPr>
              <a:t>, </a:t>
            </a:r>
          </a:p>
          <a:p>
            <a:pPr marL="285750" indent="-285750">
              <a:buFont typeface="Wingdings" panose="05000000000000000000" pitchFamily="2" charset="2"/>
              <a:buChar char="§"/>
            </a:pPr>
            <a:r>
              <a:rPr lang="en-ID" sz="1400" dirty="0" err="1">
                <a:latin typeface="Arial Nova Cond" panose="020B0506020202020204" pitchFamily="34" charset="0"/>
              </a:rPr>
              <a:t>jumlah</a:t>
            </a:r>
            <a:r>
              <a:rPr lang="en-ID" sz="1400" dirty="0">
                <a:latin typeface="Arial Nova Cond" panose="020B0506020202020204" pitchFamily="34" charset="0"/>
              </a:rPr>
              <a:t> PHLN, PDN, </a:t>
            </a:r>
            <a:r>
              <a:rPr lang="en-ID" sz="1400" dirty="0" err="1">
                <a:latin typeface="Arial Nova Cond" panose="020B0506020202020204" pitchFamily="34" charset="0"/>
              </a:rPr>
              <a:t>jumlah</a:t>
            </a:r>
            <a:r>
              <a:rPr lang="en-ID" sz="1400" dirty="0">
                <a:latin typeface="Arial Nova Cond" panose="020B0506020202020204" pitchFamily="34" charset="0"/>
              </a:rPr>
              <a:t> Surat </a:t>
            </a:r>
            <a:r>
              <a:rPr lang="en-ID" sz="1400" dirty="0" err="1">
                <a:latin typeface="Arial Nova Cond" panose="020B0506020202020204" pitchFamily="34" charset="0"/>
              </a:rPr>
              <a:t>Berharga</a:t>
            </a:r>
            <a:r>
              <a:rPr lang="en-ID" sz="1400" dirty="0">
                <a:latin typeface="Arial Nova Cond" panose="020B0506020202020204" pitchFamily="34" charset="0"/>
              </a:rPr>
              <a:t> Syariah Negara Project Based Sukuk (SBSN PBS), </a:t>
            </a:r>
            <a:r>
              <a:rPr lang="en-ID" sz="1400" dirty="0" err="1">
                <a:latin typeface="Arial Nova Cond" panose="020B0506020202020204" pitchFamily="34" charset="0"/>
              </a:rPr>
              <a:t>dukungan</a:t>
            </a:r>
            <a:r>
              <a:rPr lang="en-ID" sz="1400" dirty="0">
                <a:latin typeface="Arial Nova Cond" panose="020B0506020202020204" pitchFamily="34" charset="0"/>
              </a:rPr>
              <a:t> Kerjasama </a:t>
            </a:r>
            <a:r>
              <a:rPr lang="en-ID" sz="1400" dirty="0" err="1">
                <a:latin typeface="Arial Nova Cond" panose="020B0506020202020204" pitchFamily="34" charset="0"/>
              </a:rPr>
              <a:t>Pemerintah</a:t>
            </a:r>
            <a:r>
              <a:rPr lang="en-ID" sz="1400" dirty="0">
                <a:latin typeface="Arial Nova Cond" panose="020B0506020202020204" pitchFamily="34" charset="0"/>
              </a:rPr>
              <a:t> </a:t>
            </a:r>
            <a:r>
              <a:rPr lang="en-ID" sz="1400" dirty="0" err="1">
                <a:latin typeface="Arial Nova Cond" panose="020B0506020202020204" pitchFamily="34" charset="0"/>
              </a:rPr>
              <a:t>Swasta</a:t>
            </a:r>
            <a:r>
              <a:rPr lang="en-ID" sz="1400" dirty="0">
                <a:latin typeface="Arial Nova Cond" panose="020B0506020202020204" pitchFamily="34" charset="0"/>
              </a:rPr>
              <a:t> (KPS),</a:t>
            </a:r>
          </a:p>
          <a:p>
            <a:pPr marL="285750" indent="-285750">
              <a:buFont typeface="Wingdings" panose="05000000000000000000" pitchFamily="2" charset="2"/>
              <a:buChar char="§"/>
            </a:pPr>
            <a:r>
              <a:rPr lang="en-ID" sz="1400" dirty="0" err="1">
                <a:latin typeface="Arial Nova Cond" panose="020B0506020202020204" pitchFamily="34" charset="0"/>
              </a:rPr>
              <a:t>penandaan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a:t>
            </a:r>
            <a:r>
              <a:rPr lang="en-ID" sz="1400" dirty="0" err="1">
                <a:latin typeface="Arial Nova Cond" panose="020B0506020202020204" pitchFamily="34" charset="0"/>
              </a:rPr>
              <a:t>keluaran</a:t>
            </a:r>
            <a:r>
              <a:rPr lang="en-ID" sz="1400" dirty="0">
                <a:latin typeface="Arial Nova Cond" panose="020B0506020202020204" pitchFamily="34" charset="0"/>
              </a:rPr>
              <a:t> (output) yang </a:t>
            </a:r>
            <a:r>
              <a:rPr lang="en-ID" sz="1400" dirty="0" err="1">
                <a:latin typeface="Arial Nova Cond" panose="020B0506020202020204" pitchFamily="34" charset="0"/>
              </a:rPr>
              <a:t>dihasilkan</a:t>
            </a:r>
            <a:r>
              <a:rPr lang="en-ID" sz="1400" dirty="0">
                <a:latin typeface="Arial Nova Cond" panose="020B0506020202020204" pitchFamily="34" charset="0"/>
              </a:rPr>
              <a:t> </a:t>
            </a:r>
            <a:r>
              <a:rPr lang="en-ID" sz="1400" dirty="0" err="1">
                <a:latin typeface="Arial Nova Cond" panose="020B0506020202020204" pitchFamily="34" charset="0"/>
              </a:rPr>
              <a:t>sesuai</a:t>
            </a:r>
            <a:r>
              <a:rPr lang="en-ID" sz="1400" dirty="0">
                <a:latin typeface="Arial Nova Cond" panose="020B0506020202020204" pitchFamily="34" charset="0"/>
              </a:rPr>
              <a:t> </a:t>
            </a:r>
            <a:r>
              <a:rPr lang="en-ID" sz="1400" dirty="0" err="1">
                <a:latin typeface="Arial Nova Cond" panose="020B0506020202020204" pitchFamily="34" charset="0"/>
              </a:rPr>
              <a:t>dengan</a:t>
            </a:r>
            <a:r>
              <a:rPr lang="en-ID" sz="1400" dirty="0">
                <a:latin typeface="Arial Nova Cond" panose="020B0506020202020204" pitchFamily="34" charset="0"/>
              </a:rPr>
              <a:t> </a:t>
            </a:r>
            <a:r>
              <a:rPr lang="en-ID" sz="1400" dirty="0" err="1">
                <a:latin typeface="Arial Nova Cond" panose="020B0506020202020204" pitchFamily="34" charset="0"/>
              </a:rPr>
              <a:t>tema</a:t>
            </a:r>
            <a:r>
              <a:rPr lang="en-ID" sz="1400" dirty="0">
                <a:latin typeface="Arial Nova Cond" panose="020B0506020202020204" pitchFamily="34" charset="0"/>
              </a:rPr>
              <a:t> APBN,</a:t>
            </a:r>
          </a:p>
          <a:p>
            <a:pPr marL="285750" indent="-285750">
              <a:buFont typeface="Wingdings" panose="05000000000000000000" pitchFamily="2" charset="2"/>
              <a:buChar char="§"/>
            </a:pPr>
            <a:r>
              <a:rPr lang="en-ID" sz="1400" dirty="0">
                <a:latin typeface="Arial Nova Cond" panose="020B0506020202020204" pitchFamily="34" charset="0"/>
              </a:rPr>
              <a:t>PNBP/BLU, </a:t>
            </a:r>
          </a:p>
          <a:p>
            <a:pPr marL="285750" indent="-285750">
              <a:buFont typeface="Wingdings" panose="05000000000000000000" pitchFamily="2" charset="2"/>
              <a:buChar char="§"/>
            </a:pPr>
            <a:r>
              <a:rPr lang="en-ID" sz="1400" dirty="0">
                <a:latin typeface="Arial Nova Cond" panose="020B0506020202020204" pitchFamily="34" charset="0"/>
              </a:rPr>
              <a:t>Kerjasama </a:t>
            </a:r>
            <a:r>
              <a:rPr lang="en-ID" sz="1400" dirty="0" err="1">
                <a:latin typeface="Arial Nova Cond" panose="020B0506020202020204" pitchFamily="34" charset="0"/>
              </a:rPr>
              <a:t>Pemerintah</a:t>
            </a:r>
            <a:r>
              <a:rPr lang="en-ID" sz="1400" dirty="0">
                <a:latin typeface="Arial Nova Cond" panose="020B0506020202020204" pitchFamily="34" charset="0"/>
              </a:rPr>
              <a:t> dan Badan Usaha, </a:t>
            </a:r>
          </a:p>
          <a:p>
            <a:pPr marL="285750" indent="-285750">
              <a:buFont typeface="Wingdings" panose="05000000000000000000" pitchFamily="2" charset="2"/>
              <a:buChar char="§"/>
            </a:pPr>
            <a:r>
              <a:rPr lang="en-ID" sz="1400" dirty="0" err="1">
                <a:latin typeface="Arial Nova Cond" panose="020B0506020202020204" pitchFamily="34" charset="0"/>
              </a:rPr>
              <a:t>kebijakan</a:t>
            </a:r>
            <a:r>
              <a:rPr lang="en-ID" sz="1400" dirty="0">
                <a:latin typeface="Arial Nova Cond" panose="020B0506020202020204" pitchFamily="34" charset="0"/>
              </a:rPr>
              <a:t> </a:t>
            </a:r>
            <a:r>
              <a:rPr lang="en-ID" sz="1400" dirty="0" err="1">
                <a:latin typeface="Arial Nova Cond" panose="020B0506020202020204" pitchFamily="34" charset="0"/>
              </a:rPr>
              <a:t>baru</a:t>
            </a:r>
            <a:r>
              <a:rPr lang="en-ID" sz="1400" dirty="0">
                <a:latin typeface="Arial Nova Cond" panose="020B0506020202020204" pitchFamily="34" charset="0"/>
              </a:rPr>
              <a:t>, </a:t>
            </a:r>
          </a:p>
          <a:p>
            <a:pPr marL="285750" indent="-285750">
              <a:buFont typeface="Wingdings" panose="05000000000000000000" pitchFamily="2" charset="2"/>
              <a:buChar char="§"/>
            </a:pPr>
            <a:r>
              <a:rPr lang="en-ID" sz="1400" dirty="0" err="1">
                <a:latin typeface="Arial Nova Cond" panose="020B0506020202020204" pitchFamily="34" charset="0"/>
              </a:rPr>
              <a:t>belanja</a:t>
            </a:r>
            <a:r>
              <a:rPr lang="en-ID" sz="1400" dirty="0">
                <a:latin typeface="Arial Nova Cond" panose="020B0506020202020204" pitchFamily="34" charset="0"/>
              </a:rPr>
              <a:t> </a:t>
            </a:r>
            <a:r>
              <a:rPr lang="en-ID" sz="1400" dirty="0" err="1">
                <a:latin typeface="Arial Nova Cond" panose="020B0506020202020204" pitchFamily="34" charset="0"/>
              </a:rPr>
              <a:t>operasional</a:t>
            </a:r>
            <a:r>
              <a:rPr lang="en-ID" sz="1400" dirty="0">
                <a:latin typeface="Arial Nova Cond" panose="020B0506020202020204" pitchFamily="34" charset="0"/>
              </a:rPr>
              <a:t>,</a:t>
            </a:r>
          </a:p>
          <a:p>
            <a:pPr marL="285750" indent="-285750">
              <a:buFont typeface="Wingdings" panose="05000000000000000000" pitchFamily="2" charset="2"/>
              <a:buChar char="§"/>
            </a:pPr>
            <a:r>
              <a:rPr lang="en-ID" sz="1400" dirty="0" err="1">
                <a:latin typeface="Arial Nova Cond" panose="020B0506020202020204" pitchFamily="34" charset="0"/>
              </a:rPr>
              <a:t>kebutuhan</a:t>
            </a:r>
            <a:r>
              <a:rPr lang="en-ID" sz="1400" dirty="0">
                <a:latin typeface="Arial Nova Cond" panose="020B0506020202020204" pitchFamily="34" charset="0"/>
              </a:rPr>
              <a:t> </a:t>
            </a:r>
            <a:r>
              <a:rPr lang="en-ID" sz="1400" dirty="0" err="1">
                <a:latin typeface="Arial Nova Cond" panose="020B0506020202020204" pitchFamily="34" charset="0"/>
              </a:rPr>
              <a:t>tambahan</a:t>
            </a:r>
            <a:r>
              <a:rPr lang="en-ID" sz="1400" dirty="0">
                <a:latin typeface="Arial Nova Cond" panose="020B0506020202020204" pitchFamily="34" charset="0"/>
              </a:rPr>
              <a:t> rupiah </a:t>
            </a:r>
            <a:r>
              <a:rPr lang="en-ID" sz="1400" dirty="0" err="1">
                <a:latin typeface="Arial Nova Cond" panose="020B0506020202020204" pitchFamily="34" charset="0"/>
              </a:rPr>
              <a:t>murni</a:t>
            </a:r>
            <a:r>
              <a:rPr lang="en-ID" sz="1400" dirty="0">
                <a:latin typeface="Arial Nova Cond" panose="020B0506020202020204" pitchFamily="34" charset="0"/>
              </a:rPr>
              <a:t>, dan</a:t>
            </a:r>
          </a:p>
          <a:p>
            <a:pPr marL="285750" indent="-285750">
              <a:buFont typeface="Wingdings" panose="05000000000000000000" pitchFamily="2" charset="2"/>
              <a:buChar char="§"/>
            </a:pPr>
            <a:r>
              <a:rPr lang="en-ID" sz="1400" dirty="0" err="1">
                <a:latin typeface="Arial Nova Cond" panose="020B0506020202020204" pitchFamily="34" charset="0"/>
              </a:rPr>
              <a:t>pengalokasian</a:t>
            </a:r>
            <a:r>
              <a:rPr lang="en-ID" sz="1400" dirty="0">
                <a:latin typeface="Arial Nova Cond" panose="020B0506020202020204" pitchFamily="34" charset="0"/>
              </a:rPr>
              <a:t> dana </a:t>
            </a:r>
            <a:r>
              <a:rPr lang="en-ID" sz="1400" dirty="0" err="1">
                <a:latin typeface="Arial Nova Cond" panose="020B0506020202020204" pitchFamily="34" charset="0"/>
              </a:rPr>
              <a:t>dekonsentrasi</a:t>
            </a:r>
            <a:r>
              <a:rPr lang="en-ID" sz="1400" dirty="0">
                <a:latin typeface="Arial Nova Cond" panose="020B0506020202020204" pitchFamily="34" charset="0"/>
              </a:rPr>
              <a:t> dan </a:t>
            </a:r>
            <a:r>
              <a:rPr lang="en-ID" sz="1400" dirty="0" err="1">
                <a:latin typeface="Arial Nova Cond" panose="020B0506020202020204" pitchFamily="34" charset="0"/>
              </a:rPr>
              <a:t>tugas</a:t>
            </a:r>
            <a:r>
              <a:rPr lang="en-ID" sz="1400" dirty="0">
                <a:latin typeface="Arial Nova Cond" panose="020B0506020202020204" pitchFamily="34" charset="0"/>
              </a:rPr>
              <a:t> </a:t>
            </a:r>
            <a:r>
              <a:rPr lang="en-ID" sz="1400" dirty="0" err="1">
                <a:latin typeface="Arial Nova Cond" panose="020B0506020202020204" pitchFamily="34" charset="0"/>
              </a:rPr>
              <a:t>pembantuan</a:t>
            </a:r>
            <a:r>
              <a:rPr lang="en-ID" sz="1400" dirty="0">
                <a:latin typeface="Arial Nova Cond" panose="020B0506020202020204" pitchFamily="34" charset="0"/>
              </a:rPr>
              <a:t>, dan Dana </a:t>
            </a:r>
            <a:r>
              <a:rPr lang="en-ID" sz="1400" dirty="0" err="1">
                <a:latin typeface="Arial Nova Cond" panose="020B0506020202020204" pitchFamily="34" charset="0"/>
              </a:rPr>
              <a:t>Alokasi</a:t>
            </a:r>
            <a:r>
              <a:rPr lang="en-ID" sz="1400" dirty="0">
                <a:latin typeface="Arial Nova Cond" panose="020B0506020202020204" pitchFamily="34" charset="0"/>
              </a:rPr>
              <a:t> </a:t>
            </a:r>
            <a:r>
              <a:rPr lang="en-ID" sz="1400" dirty="0" err="1">
                <a:latin typeface="Arial Nova Cond" panose="020B0506020202020204" pitchFamily="34" charset="0"/>
              </a:rPr>
              <a:t>Khusus</a:t>
            </a:r>
            <a:r>
              <a:rPr lang="en-ID" sz="1400" dirty="0">
                <a:latin typeface="Arial Nova Cond" panose="020B0506020202020204" pitchFamily="34" charset="0"/>
              </a:rPr>
              <a:t>;   </a:t>
            </a:r>
          </a:p>
        </p:txBody>
      </p:sp>
      <p:sp>
        <p:nvSpPr>
          <p:cNvPr id="13" name="TextBox 12">
            <a:extLst>
              <a:ext uri="{FF2B5EF4-FFF2-40B4-BE49-F238E27FC236}">
                <a16:creationId xmlns:a16="http://schemas.microsoft.com/office/drawing/2014/main" id="{7D0FBEA0-0BAB-7456-2683-F457785256FB}"/>
              </a:ext>
            </a:extLst>
          </p:cNvPr>
          <p:cNvSpPr txBox="1"/>
          <p:nvPr/>
        </p:nvSpPr>
        <p:spPr>
          <a:xfrm>
            <a:off x="178905" y="1514065"/>
            <a:ext cx="5039138" cy="1384995"/>
          </a:xfrm>
          <a:prstGeom prst="rect">
            <a:avLst/>
          </a:prstGeom>
          <a:solidFill>
            <a:schemeClr val="accent4">
              <a:lumMod val="40000"/>
              <a:lumOff val="60000"/>
            </a:schemeClr>
          </a:solidFill>
        </p:spPr>
        <p:txBody>
          <a:bodyPr wrap="square">
            <a:spAutoFit/>
          </a:bodyPr>
          <a:lstStyle/>
          <a:p>
            <a:r>
              <a:rPr lang="en-ID" sz="1400" dirty="0" err="1">
                <a:latin typeface="Arial Nova Cond" panose="020B0506020202020204" pitchFamily="34" charset="0"/>
              </a:rPr>
              <a:t>Penelaahan</a:t>
            </a:r>
            <a:r>
              <a:rPr lang="en-ID" sz="1400" dirty="0">
                <a:latin typeface="Arial Nova Cond" panose="020B0506020202020204" pitchFamily="34" charset="0"/>
              </a:rPr>
              <a:t> RKA-K/L </a:t>
            </a:r>
            <a:r>
              <a:rPr lang="en-ID" sz="1400" dirty="0" err="1">
                <a:latin typeface="Arial Nova Cond" panose="020B0506020202020204" pitchFamily="34" charset="0"/>
              </a:rPr>
              <a:t>Pagu</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akhir</a:t>
            </a:r>
            <a:r>
              <a:rPr lang="en-ID" sz="1400" dirty="0">
                <a:latin typeface="Arial Nova Cond" panose="020B0506020202020204" pitchFamily="34" charset="0"/>
              </a:rPr>
              <a:t> </a:t>
            </a:r>
            <a:r>
              <a:rPr lang="en-ID" sz="1400" dirty="0" err="1">
                <a:latin typeface="Arial Nova Cond" panose="020B0506020202020204" pitchFamily="34" charset="0"/>
              </a:rPr>
              <a:t>bulan</a:t>
            </a:r>
            <a:r>
              <a:rPr lang="en-ID" sz="1400" dirty="0">
                <a:latin typeface="Arial Nova Cond" panose="020B0506020202020204" pitchFamily="34" charset="0"/>
              </a:rPr>
              <a:t> Juli: </a:t>
            </a:r>
          </a:p>
          <a:p>
            <a:pPr marL="285750" indent="-285750">
              <a:buFont typeface="Wingdings" panose="05000000000000000000" pitchFamily="2" charset="2"/>
              <a:buChar char="§"/>
            </a:pPr>
            <a:r>
              <a:rPr lang="en-ID" sz="1400" dirty="0" err="1">
                <a:latin typeface="Arial Nova Cond" panose="020B0506020202020204" pitchFamily="34" charset="0"/>
              </a:rPr>
              <a:t>memperhatikan</a:t>
            </a:r>
            <a:r>
              <a:rPr lang="en-ID" sz="1400" dirty="0">
                <a:latin typeface="Arial Nova Cond" panose="020B0506020202020204" pitchFamily="34" charset="0"/>
              </a:rPr>
              <a:t>/</a:t>
            </a:r>
            <a:r>
              <a:rPr lang="en-ID" sz="1400" dirty="0" err="1">
                <a:latin typeface="Arial Nova Cond" panose="020B0506020202020204" pitchFamily="34" charset="0"/>
              </a:rPr>
              <a:t>mengkoordinasikan</a:t>
            </a:r>
            <a:r>
              <a:rPr lang="en-ID" sz="1400" dirty="0">
                <a:latin typeface="Arial Nova Cond" panose="020B0506020202020204" pitchFamily="34" charset="0"/>
              </a:rPr>
              <a:t> </a:t>
            </a:r>
            <a:r>
              <a:rPr lang="en-ID" sz="1400" dirty="0" err="1">
                <a:latin typeface="Arial Nova Cond" panose="020B0506020202020204" pitchFamily="34" charset="0"/>
              </a:rPr>
              <a:t>belanja</a:t>
            </a:r>
            <a:r>
              <a:rPr lang="en-ID" sz="1400" dirty="0">
                <a:latin typeface="Arial Nova Cond" panose="020B0506020202020204" pitchFamily="34" charset="0"/>
              </a:rPr>
              <a:t> TKDD </a:t>
            </a:r>
            <a:r>
              <a:rPr lang="en-ID" sz="1400" dirty="0" err="1">
                <a:latin typeface="Arial Nova Cond" panose="020B0506020202020204" pitchFamily="34" charset="0"/>
              </a:rPr>
              <a:t>termasuk</a:t>
            </a:r>
            <a:r>
              <a:rPr lang="en-ID" sz="1400" dirty="0">
                <a:latin typeface="Arial Nova Cond" panose="020B0506020202020204" pitchFamily="34" charset="0"/>
              </a:rPr>
              <a:t> DAK </a:t>
            </a:r>
            <a:r>
              <a:rPr lang="en-ID" sz="1400" dirty="0" err="1">
                <a:latin typeface="Arial Nova Cond" panose="020B0506020202020204" pitchFamily="34" charset="0"/>
              </a:rPr>
              <a:t>Fisik</a:t>
            </a:r>
            <a:r>
              <a:rPr lang="en-ID" sz="1400" dirty="0">
                <a:latin typeface="Arial Nova Cond" panose="020B0506020202020204" pitchFamily="34" charset="0"/>
              </a:rPr>
              <a:t>.</a:t>
            </a:r>
          </a:p>
          <a:p>
            <a:pPr marL="285750" indent="-285750">
              <a:buFont typeface="Wingdings" panose="05000000000000000000" pitchFamily="2" charset="2"/>
              <a:buChar char="§"/>
            </a:pPr>
            <a:r>
              <a:rPr lang="en-ID" sz="1400" dirty="0" err="1">
                <a:latin typeface="Arial Nova Cond" panose="020B0506020202020204" pitchFamily="34" charset="0"/>
              </a:rPr>
              <a:t>Penelaahan</a:t>
            </a:r>
            <a:r>
              <a:rPr lang="en-ID" sz="1400" dirty="0">
                <a:latin typeface="Arial Nova Cond" panose="020B0506020202020204" pitchFamily="34" charset="0"/>
              </a:rPr>
              <a:t> </a:t>
            </a:r>
            <a:r>
              <a:rPr lang="en-ID" sz="1400" dirty="0" err="1">
                <a:latin typeface="Arial Nova Cond" panose="020B0506020202020204" pitchFamily="34" charset="0"/>
              </a:rPr>
              <a:t>dilakukan</a:t>
            </a:r>
            <a:r>
              <a:rPr lang="en-ID" sz="1400" dirty="0">
                <a:latin typeface="Arial Nova Cond" panose="020B0506020202020204" pitchFamily="34" charset="0"/>
              </a:rPr>
              <a:t> </a:t>
            </a:r>
            <a:r>
              <a:rPr lang="en-ID" sz="1400" dirty="0" err="1">
                <a:latin typeface="Arial Nova Cond" panose="020B0506020202020204" pitchFamily="34" charset="0"/>
              </a:rPr>
              <a:t>secara</a:t>
            </a:r>
            <a:r>
              <a:rPr lang="en-ID" sz="1400" dirty="0">
                <a:latin typeface="Arial Nova Cond" panose="020B0506020202020204" pitchFamily="34" charset="0"/>
              </a:rPr>
              <a:t> </a:t>
            </a:r>
            <a:r>
              <a:rPr lang="en-ID" sz="1400" dirty="0" err="1">
                <a:latin typeface="Arial Nova Cond" panose="020B0506020202020204" pitchFamily="34" charset="0"/>
              </a:rPr>
              <a:t>sinergi</a:t>
            </a:r>
            <a:r>
              <a:rPr lang="en-ID" sz="1400" dirty="0">
                <a:latin typeface="Arial Nova Cond" panose="020B0506020202020204" pitchFamily="34" charset="0"/>
              </a:rPr>
              <a:t> </a:t>
            </a:r>
            <a:r>
              <a:rPr lang="en-ID" sz="1400" dirty="0" err="1">
                <a:latin typeface="Arial Nova Cond" panose="020B0506020202020204" pitchFamily="34" charset="0"/>
              </a:rPr>
              <a:t>dengan</a:t>
            </a:r>
            <a:r>
              <a:rPr lang="en-ID" sz="1400" dirty="0">
                <a:latin typeface="Arial Nova Cond" panose="020B0506020202020204" pitchFamily="34" charset="0"/>
              </a:rPr>
              <a:t> </a:t>
            </a:r>
            <a:r>
              <a:rPr lang="en-ID" sz="1400" dirty="0" err="1">
                <a:latin typeface="Arial Nova Cond" panose="020B0506020202020204" pitchFamily="34" charset="0"/>
              </a:rPr>
              <a:t>Eselon</a:t>
            </a:r>
            <a:r>
              <a:rPr lang="en-ID" sz="1400" dirty="0">
                <a:latin typeface="Arial Nova Cond" panose="020B0506020202020204" pitchFamily="34" charset="0"/>
              </a:rPr>
              <a:t> I </a:t>
            </a:r>
            <a:r>
              <a:rPr lang="en-ID" sz="1400" dirty="0" err="1">
                <a:latin typeface="Arial Nova Cond" panose="020B0506020202020204" pitchFamily="34" charset="0"/>
              </a:rPr>
              <a:t>terkait</a:t>
            </a:r>
            <a:r>
              <a:rPr lang="en-ID" sz="1400" dirty="0">
                <a:latin typeface="Arial Nova Cond" panose="020B0506020202020204" pitchFamily="34" charset="0"/>
              </a:rPr>
              <a:t> (Kementerian </a:t>
            </a:r>
            <a:r>
              <a:rPr lang="en-ID" sz="1400" dirty="0" err="1">
                <a:latin typeface="Arial Nova Cond" panose="020B0506020202020204" pitchFamily="34" charset="0"/>
              </a:rPr>
              <a:t>Keuangan</a:t>
            </a:r>
            <a:r>
              <a:rPr lang="en-ID" sz="1400" dirty="0">
                <a:latin typeface="Arial Nova Cond" panose="020B0506020202020204" pitchFamily="34" charset="0"/>
              </a:rPr>
              <a:t>) </a:t>
            </a:r>
            <a:r>
              <a:rPr lang="en-ID" sz="1400" dirty="0" err="1">
                <a:latin typeface="Arial Nova Cond" panose="020B0506020202020204" pitchFamily="34" charset="0"/>
              </a:rPr>
              <a:t>sesuai</a:t>
            </a:r>
            <a:r>
              <a:rPr lang="en-ID" sz="1400" dirty="0">
                <a:latin typeface="Arial Nova Cond" panose="020B0506020202020204" pitchFamily="34" charset="0"/>
              </a:rPr>
              <a:t> </a:t>
            </a:r>
            <a:r>
              <a:rPr lang="en-ID" sz="1400" dirty="0" err="1">
                <a:latin typeface="Arial Nova Cond" panose="020B0506020202020204" pitchFamily="34" charset="0"/>
              </a:rPr>
              <a:t>substansi</a:t>
            </a:r>
            <a:r>
              <a:rPr lang="en-ID" sz="1400" dirty="0">
                <a:latin typeface="Arial Nova Cond" panose="020B0506020202020204" pitchFamily="34" charset="0"/>
              </a:rPr>
              <a:t> dan/</a:t>
            </a:r>
            <a:r>
              <a:rPr lang="en-ID" sz="1400" dirty="0" err="1">
                <a:latin typeface="Arial Nova Cond" panose="020B0506020202020204" pitchFamily="34" charset="0"/>
              </a:rPr>
              <a:t>atau</a:t>
            </a:r>
            <a:r>
              <a:rPr lang="en-ID" sz="1400" dirty="0">
                <a:latin typeface="Arial Nova Cond" panose="020B0506020202020204" pitchFamily="34" charset="0"/>
              </a:rPr>
              <a:t> </a:t>
            </a:r>
            <a:r>
              <a:rPr lang="en-ID" sz="1400" dirty="0" err="1">
                <a:latin typeface="Arial Nova Cond" panose="020B0506020202020204" pitchFamily="34" charset="0"/>
              </a:rPr>
              <a:t>menggunakan</a:t>
            </a:r>
            <a:r>
              <a:rPr lang="en-ID" sz="1400" dirty="0">
                <a:latin typeface="Arial Nova Cond" panose="020B0506020202020204" pitchFamily="34" charset="0"/>
              </a:rPr>
              <a:t> </a:t>
            </a:r>
            <a:r>
              <a:rPr lang="en-ID" sz="1400" dirty="0" err="1">
                <a:latin typeface="Arial Nova Cond" panose="020B0506020202020204" pitchFamily="34" charset="0"/>
              </a:rPr>
              <a:t>dokumen</a:t>
            </a:r>
            <a:r>
              <a:rPr lang="en-ID" sz="1400" dirty="0">
                <a:latin typeface="Arial Nova Cond" panose="020B0506020202020204" pitchFamily="34" charset="0"/>
              </a:rPr>
              <a:t>/data </a:t>
            </a:r>
            <a:r>
              <a:rPr lang="en-ID" sz="1400" dirty="0" err="1">
                <a:latin typeface="Arial Nova Cond" panose="020B0506020202020204" pitchFamily="34" charset="0"/>
              </a:rPr>
              <a:t>dari</a:t>
            </a:r>
            <a:r>
              <a:rPr lang="en-ID" sz="1400" dirty="0">
                <a:latin typeface="Arial Nova Cond" panose="020B0506020202020204" pitchFamily="34" charset="0"/>
              </a:rPr>
              <a:t> masing-masing </a:t>
            </a:r>
            <a:r>
              <a:rPr lang="en-ID" sz="1400" dirty="0" err="1">
                <a:latin typeface="Arial Nova Cond" panose="020B0506020202020204" pitchFamily="34" charset="0"/>
              </a:rPr>
              <a:t>Eselon</a:t>
            </a:r>
            <a:r>
              <a:rPr lang="en-ID" sz="1400" dirty="0">
                <a:latin typeface="Arial Nova Cond" panose="020B0506020202020204" pitchFamily="34" charset="0"/>
              </a:rPr>
              <a:t> I.</a:t>
            </a:r>
          </a:p>
        </p:txBody>
      </p:sp>
    </p:spTree>
    <p:extLst>
      <p:ext uri="{BB962C8B-B14F-4D97-AF65-F5344CB8AC3E}">
        <p14:creationId xmlns:p14="http://schemas.microsoft.com/office/powerpoint/2010/main" val="232451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4236-7233-C9D1-E0DF-7DFD4DD58EC3}"/>
              </a:ext>
            </a:extLst>
          </p:cNvPr>
          <p:cNvSpPr>
            <a:spLocks noGrp="1"/>
          </p:cNvSpPr>
          <p:nvPr>
            <p:ph type="title"/>
          </p:nvPr>
        </p:nvSpPr>
        <p:spPr>
          <a:xfrm>
            <a:off x="758952" y="781812"/>
            <a:ext cx="10671048" cy="768096"/>
          </a:xfrm>
        </p:spPr>
        <p:txBody>
          <a:bodyPr/>
          <a:lstStyle/>
          <a:p>
            <a:r>
              <a:rPr lang="en-ID" sz="3600"/>
              <a:t>Penyususunan ALOKASI ANGGARAN</a:t>
            </a:r>
            <a:endParaRPr lang="en-ID" sz="3600" dirty="0"/>
          </a:p>
        </p:txBody>
      </p:sp>
      <p:sp>
        <p:nvSpPr>
          <p:cNvPr id="4" name="Footer Placeholder 3">
            <a:extLst>
              <a:ext uri="{FF2B5EF4-FFF2-40B4-BE49-F238E27FC236}">
                <a16:creationId xmlns:a16="http://schemas.microsoft.com/office/drawing/2014/main" id="{28DB349D-CC74-6CCF-3C06-1121810BD4A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Alokasi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&amp;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Revisi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Anggaran</a:t>
            </a:r>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7EF31066-EF8D-6429-D0CB-62395D24FFD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1953A03F-A8A6-EB34-6E82-DCB8D4370F72}"/>
              </a:ext>
            </a:extLst>
          </p:cNvPr>
          <p:cNvPicPr>
            <a:picLocks noChangeAspect="1"/>
          </p:cNvPicPr>
          <p:nvPr/>
        </p:nvPicPr>
        <p:blipFill rotWithShape="1">
          <a:blip r:embed="rId2"/>
          <a:srcRect l="27799" t="8407" r="26272" b="13043"/>
          <a:stretch/>
        </p:blipFill>
        <p:spPr>
          <a:xfrm>
            <a:off x="5830293" y="1401418"/>
            <a:ext cx="5599707" cy="5387008"/>
          </a:xfrm>
          <a:prstGeom prst="rect">
            <a:avLst/>
          </a:prstGeom>
        </p:spPr>
      </p:pic>
      <p:sp>
        <p:nvSpPr>
          <p:cNvPr id="9" name="TextBox 8">
            <a:extLst>
              <a:ext uri="{FF2B5EF4-FFF2-40B4-BE49-F238E27FC236}">
                <a16:creationId xmlns:a16="http://schemas.microsoft.com/office/drawing/2014/main" id="{372F0C45-062F-B005-FD9E-C88F5B6B0030}"/>
              </a:ext>
            </a:extLst>
          </p:cNvPr>
          <p:cNvSpPr txBox="1"/>
          <p:nvPr/>
        </p:nvSpPr>
        <p:spPr>
          <a:xfrm>
            <a:off x="494274" y="1688505"/>
            <a:ext cx="4803284" cy="1323439"/>
          </a:xfrm>
          <a:prstGeom prst="rect">
            <a:avLst/>
          </a:prstGeom>
          <a:solidFill>
            <a:schemeClr val="accent4">
              <a:lumMod val="40000"/>
              <a:lumOff val="60000"/>
            </a:schemeClr>
          </a:solidFill>
        </p:spPr>
        <p:txBody>
          <a:bodyPr wrap="square">
            <a:spAutoFit/>
          </a:bodyPr>
          <a:lstStyle/>
          <a:p>
            <a:r>
              <a:rPr lang="en-ID" sz="1600" b="0" i="0" dirty="0" err="1">
                <a:solidFill>
                  <a:srgbClr val="000000"/>
                </a:solidFill>
                <a:effectLst/>
                <a:latin typeface="Arial Nova Cond" panose="020B0506020202020204" pitchFamily="34" charset="0"/>
              </a:rPr>
              <a:t>Pembahasan</a:t>
            </a:r>
            <a:r>
              <a:rPr lang="en-ID" sz="1600" b="0" i="0" dirty="0">
                <a:solidFill>
                  <a:srgbClr val="000000"/>
                </a:solidFill>
                <a:effectLst/>
                <a:latin typeface="Arial Nova Cond" panose="020B0506020202020204" pitchFamily="34" charset="0"/>
              </a:rPr>
              <a:t> </a:t>
            </a:r>
            <a:r>
              <a:rPr lang="en-ID" sz="1600" dirty="0">
                <a:solidFill>
                  <a:srgbClr val="000000"/>
                </a:solidFill>
                <a:latin typeface="Arial Nova Cond" panose="020B0506020202020204" pitchFamily="34" charset="0"/>
              </a:rPr>
              <a:t>K/L dan </a:t>
            </a:r>
            <a:r>
              <a:rPr lang="en-ID" sz="1600" dirty="0" err="1">
                <a:solidFill>
                  <a:srgbClr val="000000"/>
                </a:solidFill>
                <a:latin typeface="Arial Nova Cond" panose="020B0506020202020204" pitchFamily="34" charset="0"/>
              </a:rPr>
              <a:t>Komisi</a:t>
            </a:r>
            <a:r>
              <a:rPr lang="en-ID" sz="1600" dirty="0">
                <a:solidFill>
                  <a:srgbClr val="000000"/>
                </a:solidFill>
                <a:latin typeface="Arial Nova Cond" panose="020B0506020202020204" pitchFamily="34" charset="0"/>
              </a:rPr>
              <a:t> DPR</a:t>
            </a:r>
          </a:p>
          <a:p>
            <a:pPr marL="342900" indent="-342900">
              <a:buFont typeface="+mj-lt"/>
              <a:buAutoNum type="arabicPeriod"/>
            </a:pPr>
            <a:r>
              <a:rPr lang="en-ID" sz="1600" b="0" i="0" dirty="0" err="1">
                <a:solidFill>
                  <a:srgbClr val="000000"/>
                </a:solidFill>
                <a:effectLst/>
                <a:latin typeface="Arial Nova Cond" panose="020B0506020202020204" pitchFamily="34" charset="0"/>
              </a:rPr>
              <a:t>keluaran</a:t>
            </a:r>
            <a:r>
              <a:rPr lang="en-ID" sz="1600" b="0" i="0" dirty="0">
                <a:solidFill>
                  <a:srgbClr val="000000"/>
                </a:solidFill>
                <a:effectLst/>
                <a:latin typeface="Arial Nova Cond" panose="020B0506020202020204" pitchFamily="34" charset="0"/>
              </a:rPr>
              <a:t> </a:t>
            </a:r>
            <a:r>
              <a:rPr lang="en-ID" sz="1600" b="0" i="1" dirty="0">
                <a:solidFill>
                  <a:srgbClr val="000000"/>
                </a:solidFill>
                <a:effectLst/>
                <a:latin typeface="Arial Nova Cond" panose="020B0506020202020204" pitchFamily="34" charset="0"/>
              </a:rPr>
              <a:t>(output) </a:t>
            </a:r>
            <a:r>
              <a:rPr lang="en-ID" sz="1600" b="0" i="0" dirty="0">
                <a:solidFill>
                  <a:srgbClr val="000000"/>
                </a:solidFill>
                <a:effectLst/>
                <a:latin typeface="Arial Nova Cond" panose="020B0506020202020204" pitchFamily="34" charset="0"/>
              </a:rPr>
              <a:t>dan </a:t>
            </a:r>
            <a:r>
              <a:rPr lang="en-ID" sz="1600" b="0" i="1" dirty="0">
                <a:solidFill>
                  <a:srgbClr val="000000"/>
                </a:solidFill>
                <a:effectLst/>
                <a:latin typeface="Arial Nova Cond" panose="020B0506020202020204" pitchFamily="34" charset="0"/>
              </a:rPr>
              <a:t>outcome </a:t>
            </a:r>
            <a:r>
              <a:rPr lang="en-ID" sz="1600" b="0" i="0" dirty="0">
                <a:solidFill>
                  <a:srgbClr val="000000"/>
                </a:solidFill>
                <a:effectLst/>
                <a:latin typeface="Arial Nova Cond" panose="020B0506020202020204" pitchFamily="34" charset="0"/>
              </a:rPr>
              <a:t>program pada level </a:t>
            </a:r>
            <a:r>
              <a:rPr lang="en-ID" sz="1600" b="0" i="0" dirty="0" err="1">
                <a:solidFill>
                  <a:srgbClr val="000000"/>
                </a:solidFill>
                <a:effectLst/>
                <a:latin typeface="Arial Nova Cond" panose="020B0506020202020204" pitchFamily="34" charset="0"/>
              </a:rPr>
              <a:t>eselon</a:t>
            </a:r>
            <a:r>
              <a:rPr lang="en-ID" sz="1600" b="0" i="0" dirty="0">
                <a:solidFill>
                  <a:srgbClr val="000000"/>
                </a:solidFill>
                <a:effectLst/>
                <a:latin typeface="Arial Nova Cond" panose="020B0506020202020204" pitchFamily="34" charset="0"/>
              </a:rPr>
              <a:t> I (Nota </a:t>
            </a:r>
            <a:r>
              <a:rPr lang="en-ID" sz="1600" b="0" i="0" dirty="0" err="1">
                <a:solidFill>
                  <a:srgbClr val="000000"/>
                </a:solidFill>
                <a:effectLst/>
                <a:latin typeface="Arial Nova Cond" panose="020B0506020202020204" pitchFamily="34" charset="0"/>
              </a:rPr>
              <a:t>Keuangan</a:t>
            </a:r>
            <a:r>
              <a:rPr lang="en-ID" sz="1600" b="0" i="0" dirty="0">
                <a:solidFill>
                  <a:srgbClr val="000000"/>
                </a:solidFill>
                <a:effectLst/>
                <a:latin typeface="Arial Nova Cond" panose="020B0506020202020204" pitchFamily="34" charset="0"/>
              </a:rPr>
              <a:t>)</a:t>
            </a:r>
          </a:p>
          <a:p>
            <a:pPr marL="342900" indent="-342900">
              <a:buFont typeface="+mj-lt"/>
              <a:buAutoNum type="arabicPeriod"/>
            </a:pPr>
            <a:r>
              <a:rPr lang="en-ID" sz="1600" b="0" i="0" dirty="0" err="1">
                <a:solidFill>
                  <a:srgbClr val="000000"/>
                </a:solidFill>
                <a:effectLst/>
                <a:latin typeface="Arial Nova Cond" panose="020B0506020202020204" pitchFamily="34" charset="0"/>
              </a:rPr>
              <a:t>usulan</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kebijakan</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baru</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jika</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ada</a:t>
            </a:r>
            <a:r>
              <a:rPr lang="en-ID" sz="1600" b="0" i="0" dirty="0">
                <a:solidFill>
                  <a:srgbClr val="000000"/>
                </a:solidFill>
                <a:effectLst/>
                <a:latin typeface="Arial Nova Cond" panose="020B0506020202020204" pitchFamily="34" charset="0"/>
              </a:rPr>
              <a:t>), dan </a:t>
            </a:r>
          </a:p>
          <a:p>
            <a:pPr marL="342900" indent="-342900">
              <a:buFont typeface="+mj-lt"/>
              <a:buAutoNum type="arabicPeriod"/>
            </a:pPr>
            <a:r>
              <a:rPr lang="en-ID" sz="1600" b="0" i="0" dirty="0" err="1">
                <a:solidFill>
                  <a:srgbClr val="000000"/>
                </a:solidFill>
                <a:effectLst/>
                <a:latin typeface="Arial Nova Cond" panose="020B0506020202020204" pitchFamily="34" charset="0"/>
              </a:rPr>
              <a:t>rencana</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kontrak</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tahun</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jamak</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jika</a:t>
            </a:r>
            <a:r>
              <a:rPr lang="en-ID" sz="1600" b="0" i="0" dirty="0">
                <a:solidFill>
                  <a:srgbClr val="000000"/>
                </a:solidFill>
                <a:effectLst/>
                <a:latin typeface="Arial Nova Cond" panose="020B0506020202020204" pitchFamily="34" charset="0"/>
              </a:rPr>
              <a:t> </a:t>
            </a:r>
            <a:r>
              <a:rPr lang="en-ID" sz="1600" b="0" i="0" dirty="0" err="1">
                <a:solidFill>
                  <a:srgbClr val="000000"/>
                </a:solidFill>
                <a:effectLst/>
                <a:latin typeface="Arial Nova Cond" panose="020B0506020202020204" pitchFamily="34" charset="0"/>
              </a:rPr>
              <a:t>ada</a:t>
            </a:r>
            <a:r>
              <a:rPr lang="en-ID" sz="1600" b="0" i="0" dirty="0">
                <a:solidFill>
                  <a:srgbClr val="000000"/>
                </a:solidFill>
                <a:effectLst/>
                <a:latin typeface="Arial Nova Cond" panose="020B0506020202020204" pitchFamily="34" charset="0"/>
              </a:rPr>
              <a:t>).</a:t>
            </a:r>
            <a:r>
              <a:rPr lang="en-ID" sz="1600" dirty="0">
                <a:latin typeface="Arial Nova Cond" panose="020B0506020202020204" pitchFamily="34" charset="0"/>
              </a:rPr>
              <a:t> </a:t>
            </a:r>
          </a:p>
        </p:txBody>
      </p:sp>
      <p:sp>
        <p:nvSpPr>
          <p:cNvPr id="13" name="TextBox 12">
            <a:extLst>
              <a:ext uri="{FF2B5EF4-FFF2-40B4-BE49-F238E27FC236}">
                <a16:creationId xmlns:a16="http://schemas.microsoft.com/office/drawing/2014/main" id="{C29D2953-FC69-6576-AD88-0E5B9378B58C}"/>
              </a:ext>
            </a:extLst>
          </p:cNvPr>
          <p:cNvSpPr txBox="1"/>
          <p:nvPr/>
        </p:nvSpPr>
        <p:spPr>
          <a:xfrm>
            <a:off x="494273" y="3150541"/>
            <a:ext cx="4803284" cy="1815882"/>
          </a:xfrm>
          <a:prstGeom prst="rect">
            <a:avLst/>
          </a:prstGeom>
          <a:solidFill>
            <a:schemeClr val="accent3">
              <a:lumMod val="40000"/>
              <a:lumOff val="60000"/>
            </a:schemeClr>
          </a:solidFill>
        </p:spPr>
        <p:txBody>
          <a:bodyPr wrap="square">
            <a:spAutoFit/>
          </a:bodyPr>
          <a:lstStyle/>
          <a:p>
            <a:r>
              <a:rPr lang="en-ID" sz="1600" dirty="0" err="1">
                <a:latin typeface="Arial Nova Cond" panose="020B0506020202020204" pitchFamily="34" charset="0"/>
              </a:rPr>
              <a:t>Penyusunan</a:t>
            </a:r>
            <a:r>
              <a:rPr lang="en-ID" sz="1600" dirty="0">
                <a:latin typeface="Arial Nova Cond" panose="020B0506020202020204" pitchFamily="34" charset="0"/>
              </a:rPr>
              <a:t> RKA-K/L </a:t>
            </a:r>
            <a:r>
              <a:rPr lang="en-ID" sz="1600" dirty="0" err="1">
                <a:latin typeface="Arial Nova Cond" panose="020B0506020202020204" pitchFamily="34" charset="0"/>
              </a:rPr>
              <a:t>Alokasi</a:t>
            </a:r>
            <a:r>
              <a:rPr lang="en-ID" sz="1600" dirty="0">
                <a:latin typeface="Arial Nova Cond" panose="020B0506020202020204" pitchFamily="34" charset="0"/>
              </a:rPr>
              <a:t> </a:t>
            </a:r>
            <a:r>
              <a:rPr lang="en-ID" sz="1600" dirty="0" err="1">
                <a:latin typeface="Arial Nova Cond" panose="020B0506020202020204" pitchFamily="34" charset="0"/>
              </a:rPr>
              <a:t>Anggaran</a:t>
            </a:r>
            <a:r>
              <a:rPr lang="en-ID" sz="1600" dirty="0">
                <a:latin typeface="Arial Nova Cond" panose="020B0506020202020204" pitchFamily="34" charset="0"/>
              </a:rPr>
              <a:t> dan KPJM</a:t>
            </a:r>
          </a:p>
          <a:p>
            <a:r>
              <a:rPr lang="en-ID" sz="1600" dirty="0" err="1">
                <a:latin typeface="Arial Nova Cond" panose="020B0506020202020204" pitchFamily="34" charset="0"/>
              </a:rPr>
              <a:t>berdasarkan</a:t>
            </a:r>
            <a:r>
              <a:rPr lang="en-ID" sz="1600" dirty="0">
                <a:latin typeface="Arial Nova Cond" panose="020B0506020202020204" pitchFamily="34" charset="0"/>
              </a:rPr>
              <a:t>:</a:t>
            </a:r>
          </a:p>
          <a:p>
            <a:pPr marL="342900" indent="-342900">
              <a:buFont typeface="+mj-lt"/>
              <a:buAutoNum type="arabicPeriod"/>
            </a:pPr>
            <a:r>
              <a:rPr lang="en-ID" sz="1600" dirty="0" err="1">
                <a:latin typeface="Arial Nova Cond" panose="020B0506020202020204" pitchFamily="34" charset="0"/>
              </a:rPr>
              <a:t>Alokasi</a:t>
            </a:r>
            <a:r>
              <a:rPr lang="en-ID" sz="1600" dirty="0">
                <a:latin typeface="Arial Nova Cond" panose="020B0506020202020204" pitchFamily="34" charset="0"/>
              </a:rPr>
              <a:t> </a:t>
            </a:r>
            <a:r>
              <a:rPr lang="en-ID" sz="1600" dirty="0" err="1">
                <a:latin typeface="Arial Nova Cond" panose="020B0506020202020204" pitchFamily="34" charset="0"/>
              </a:rPr>
              <a:t>Anggaran</a:t>
            </a:r>
            <a:r>
              <a:rPr lang="en-ID" sz="1600" dirty="0">
                <a:latin typeface="Arial Nova Cond" panose="020B0506020202020204" pitchFamily="34" charset="0"/>
              </a:rPr>
              <a:t> K/L;</a:t>
            </a:r>
          </a:p>
          <a:p>
            <a:pPr marL="342900" indent="-342900">
              <a:buFont typeface="+mj-lt"/>
              <a:buAutoNum type="arabicPeriod"/>
            </a:pPr>
            <a:r>
              <a:rPr lang="en-ID" sz="1600" dirty="0">
                <a:latin typeface="Arial Nova Cond" panose="020B0506020202020204" pitchFamily="34" charset="0"/>
              </a:rPr>
              <a:t>RKP dan </a:t>
            </a:r>
            <a:r>
              <a:rPr lang="en-ID" sz="1600" dirty="0" err="1">
                <a:latin typeface="Arial Nova Cond" panose="020B0506020202020204" pitchFamily="34" charset="0"/>
              </a:rPr>
              <a:t>Renja</a:t>
            </a:r>
            <a:r>
              <a:rPr lang="en-ID" sz="1600" dirty="0">
                <a:latin typeface="Arial Nova Cond" panose="020B0506020202020204" pitchFamily="34" charset="0"/>
              </a:rPr>
              <a:t>-K/L;</a:t>
            </a:r>
          </a:p>
          <a:p>
            <a:pPr marL="342900" indent="-342900">
              <a:buFont typeface="+mj-lt"/>
              <a:buAutoNum type="arabicPeriod"/>
            </a:pPr>
            <a:r>
              <a:rPr lang="en-ID" sz="1600" dirty="0">
                <a:latin typeface="Arial Nova Cond" panose="020B0506020202020204" pitchFamily="34" charset="0"/>
              </a:rPr>
              <a:t>Hasil </a:t>
            </a:r>
            <a:r>
              <a:rPr lang="en-ID" sz="1600" dirty="0" err="1">
                <a:latin typeface="Arial Nova Cond" panose="020B0506020202020204" pitchFamily="34" charset="0"/>
              </a:rPr>
              <a:t>kesepakatan</a:t>
            </a:r>
            <a:r>
              <a:rPr lang="en-ID" sz="1600" dirty="0">
                <a:latin typeface="Arial Nova Cond" panose="020B0506020202020204" pitchFamily="34" charset="0"/>
              </a:rPr>
              <a:t> </a:t>
            </a:r>
            <a:r>
              <a:rPr lang="en-ID" sz="1600" dirty="0" err="1">
                <a:latin typeface="Arial Nova Cond" panose="020B0506020202020204" pitchFamily="34" charset="0"/>
              </a:rPr>
              <a:t>pembahasan</a:t>
            </a:r>
            <a:r>
              <a:rPr lang="en-ID" sz="1600" dirty="0">
                <a:latin typeface="Arial Nova Cond" panose="020B0506020202020204" pitchFamily="34" charset="0"/>
              </a:rPr>
              <a:t> K/L dan DPR;</a:t>
            </a:r>
          </a:p>
          <a:p>
            <a:pPr marL="342900" indent="-342900">
              <a:buFont typeface="+mj-lt"/>
              <a:buAutoNum type="arabicPeriod"/>
            </a:pPr>
            <a:r>
              <a:rPr lang="en-ID" sz="1600" dirty="0" err="1">
                <a:latin typeface="Arial Nova Cond" panose="020B0506020202020204" pitchFamily="34" charset="0"/>
              </a:rPr>
              <a:t>Standar</a:t>
            </a:r>
            <a:r>
              <a:rPr lang="en-ID" sz="1600" dirty="0">
                <a:latin typeface="Arial Nova Cond" panose="020B0506020202020204" pitchFamily="34" charset="0"/>
              </a:rPr>
              <a:t> </a:t>
            </a:r>
            <a:r>
              <a:rPr lang="en-ID" sz="1600" dirty="0" err="1">
                <a:latin typeface="Arial Nova Cond" panose="020B0506020202020204" pitchFamily="34" charset="0"/>
              </a:rPr>
              <a:t>biaya</a:t>
            </a:r>
            <a:r>
              <a:rPr lang="en-ID" sz="1600" dirty="0">
                <a:latin typeface="Arial Nova Cond" panose="020B0506020202020204" pitchFamily="34" charset="0"/>
              </a:rPr>
              <a:t>; </a:t>
            </a:r>
          </a:p>
          <a:p>
            <a:pPr marL="342900" indent="-342900">
              <a:buFont typeface="+mj-lt"/>
              <a:buAutoNum type="arabicPeriod"/>
            </a:pPr>
            <a:r>
              <a:rPr lang="en-ID" sz="1600" dirty="0" err="1">
                <a:latin typeface="Arial Nova Cond" panose="020B0506020202020204" pitchFamily="34" charset="0"/>
              </a:rPr>
              <a:t>Kebijakan</a:t>
            </a:r>
            <a:r>
              <a:rPr lang="en-ID" sz="1600" dirty="0">
                <a:latin typeface="Arial Nova Cond" panose="020B0506020202020204" pitchFamily="34" charset="0"/>
              </a:rPr>
              <a:t> </a:t>
            </a:r>
            <a:r>
              <a:rPr lang="en-ID" sz="1600" dirty="0" err="1">
                <a:latin typeface="Arial Nova Cond" panose="020B0506020202020204" pitchFamily="34" charset="0"/>
              </a:rPr>
              <a:t>pemerintah</a:t>
            </a:r>
            <a:r>
              <a:rPr lang="en-ID" sz="1600" dirty="0">
                <a:latin typeface="Arial Nova Cond" panose="020B0506020202020204" pitchFamily="34" charset="0"/>
              </a:rPr>
              <a:t> </a:t>
            </a:r>
            <a:r>
              <a:rPr lang="en-ID" sz="1600" dirty="0" err="1">
                <a:latin typeface="Arial Nova Cond" panose="020B0506020202020204" pitchFamily="34" charset="0"/>
              </a:rPr>
              <a:t>pusat</a:t>
            </a:r>
            <a:r>
              <a:rPr lang="en-ID" sz="1600" dirty="0">
                <a:latin typeface="Arial Nova Cond" panose="020B0506020202020204" pitchFamily="34" charset="0"/>
              </a:rPr>
              <a:t>.</a:t>
            </a:r>
          </a:p>
        </p:txBody>
      </p:sp>
      <p:sp>
        <p:nvSpPr>
          <p:cNvPr id="15" name="TextBox 14">
            <a:extLst>
              <a:ext uri="{FF2B5EF4-FFF2-40B4-BE49-F238E27FC236}">
                <a16:creationId xmlns:a16="http://schemas.microsoft.com/office/drawing/2014/main" id="{96B5D505-31F2-8B6E-803D-3B198429FF45}"/>
              </a:ext>
            </a:extLst>
          </p:cNvPr>
          <p:cNvSpPr txBox="1"/>
          <p:nvPr/>
        </p:nvSpPr>
        <p:spPr>
          <a:xfrm>
            <a:off x="494274" y="5204787"/>
            <a:ext cx="4803284" cy="861774"/>
          </a:xfrm>
          <a:prstGeom prst="rect">
            <a:avLst/>
          </a:prstGeom>
          <a:solidFill>
            <a:schemeClr val="accent5">
              <a:lumMod val="40000"/>
              <a:lumOff val="60000"/>
            </a:schemeClr>
          </a:solidFill>
        </p:spPr>
        <p:txBody>
          <a:bodyPr wrap="square">
            <a:spAutoFit/>
          </a:bodyPr>
          <a:lstStyle/>
          <a:p>
            <a:r>
              <a:rPr lang="en-ID" sz="1600" dirty="0" err="1">
                <a:latin typeface="Arial Nova Cond" panose="020B0506020202020204" pitchFamily="34" charset="0"/>
              </a:rPr>
              <a:t>Penelaahan</a:t>
            </a:r>
            <a:r>
              <a:rPr lang="en-ID" sz="1600" dirty="0">
                <a:latin typeface="Arial Nova Cond" panose="020B0506020202020204" pitchFamily="34" charset="0"/>
              </a:rPr>
              <a:t> RKA-K/L </a:t>
            </a:r>
            <a:r>
              <a:rPr lang="en-ID" sz="1600" dirty="0" err="1">
                <a:latin typeface="Arial Nova Cond" panose="020B0506020202020204" pitchFamily="34" charset="0"/>
              </a:rPr>
              <a:t>Alokasi</a:t>
            </a:r>
            <a:r>
              <a:rPr lang="en-ID" sz="1600" dirty="0">
                <a:latin typeface="Arial Nova Cond" panose="020B0506020202020204" pitchFamily="34" charset="0"/>
              </a:rPr>
              <a:t> </a:t>
            </a:r>
            <a:r>
              <a:rPr lang="en-ID" sz="1600" dirty="0" err="1">
                <a:latin typeface="Arial Nova Cond" panose="020B0506020202020204" pitchFamily="34" charset="0"/>
              </a:rPr>
              <a:t>Anggaran</a:t>
            </a:r>
            <a:r>
              <a:rPr lang="en-ID" sz="1600" dirty="0">
                <a:latin typeface="Arial Nova Cond" panose="020B0506020202020204" pitchFamily="34" charset="0"/>
              </a:rPr>
              <a:t> dan KPJM </a:t>
            </a:r>
            <a:r>
              <a:rPr lang="en-ID" sz="1600" dirty="0" err="1">
                <a:latin typeface="Arial Nova Cond" panose="020B0506020202020204" pitchFamily="34" charset="0"/>
              </a:rPr>
              <a:t>diselesaikan</a:t>
            </a:r>
            <a:r>
              <a:rPr lang="en-ID" sz="1600" dirty="0">
                <a:latin typeface="Arial Nova Cond" panose="020B0506020202020204" pitchFamily="34" charset="0"/>
              </a:rPr>
              <a:t> paling </a:t>
            </a:r>
            <a:r>
              <a:rPr lang="en-ID" sz="1600" dirty="0" err="1">
                <a:latin typeface="Arial Nova Cond" panose="020B0506020202020204" pitchFamily="34" charset="0"/>
              </a:rPr>
              <a:t>lambat</a:t>
            </a:r>
            <a:endParaRPr lang="en-ID" sz="1600" dirty="0">
              <a:latin typeface="Arial Nova Cond" panose="020B0506020202020204" pitchFamily="34" charset="0"/>
            </a:endParaRPr>
          </a:p>
          <a:p>
            <a:r>
              <a:rPr lang="en-ID" sz="1600" dirty="0" err="1">
                <a:latin typeface="Arial Nova Cond" panose="020B0506020202020204" pitchFamily="34" charset="0"/>
              </a:rPr>
              <a:t>akhir</a:t>
            </a:r>
            <a:r>
              <a:rPr lang="en-ID" sz="1600" dirty="0">
                <a:latin typeface="Arial Nova Cond" panose="020B0506020202020204" pitchFamily="34" charset="0"/>
              </a:rPr>
              <a:t> </a:t>
            </a:r>
            <a:r>
              <a:rPr lang="en-ID" sz="1600" dirty="0" err="1">
                <a:latin typeface="Arial Nova Cond" panose="020B0506020202020204" pitchFamily="34" charset="0"/>
              </a:rPr>
              <a:t>bulan</a:t>
            </a:r>
            <a:r>
              <a:rPr lang="en-ID" sz="1600" dirty="0">
                <a:latin typeface="Arial Nova Cond" panose="020B0506020202020204" pitchFamily="34" charset="0"/>
              </a:rPr>
              <a:t> November</a:t>
            </a:r>
          </a:p>
        </p:txBody>
      </p:sp>
    </p:spTree>
    <p:extLst>
      <p:ext uri="{BB962C8B-B14F-4D97-AF65-F5344CB8AC3E}">
        <p14:creationId xmlns:p14="http://schemas.microsoft.com/office/powerpoint/2010/main" val="260288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F7954A-BD35-C4CE-8953-D37136635A4F}"/>
              </a:ext>
            </a:extLst>
          </p:cNvPr>
          <p:cNvSpPr>
            <a:spLocks noGrp="1"/>
          </p:cNvSpPr>
          <p:nvPr>
            <p:ph type="title"/>
          </p:nvPr>
        </p:nvSpPr>
        <p:spPr>
          <a:xfrm>
            <a:off x="3671316" y="190036"/>
            <a:ext cx="8165592" cy="768096"/>
          </a:xfrm>
        </p:spPr>
        <p:txBody>
          <a:bodyPr/>
          <a:lstStyle/>
          <a:p>
            <a:pPr algn="ctr"/>
            <a:r>
              <a:rPr lang="en-US" dirty="0"/>
              <a:t>CV</a:t>
            </a:r>
            <a:endParaRPr lang="en-ID" dirty="0"/>
          </a:p>
        </p:txBody>
      </p:sp>
      <p:pic>
        <p:nvPicPr>
          <p:cNvPr id="10" name="Picture 9">
            <a:extLst>
              <a:ext uri="{FF2B5EF4-FFF2-40B4-BE49-F238E27FC236}">
                <a16:creationId xmlns:a16="http://schemas.microsoft.com/office/drawing/2014/main" id="{7D305EE9-A69A-BD43-D1E3-D025B076003C}"/>
              </a:ext>
            </a:extLst>
          </p:cNvPr>
          <p:cNvPicPr>
            <a:picLocks noChangeAspect="1"/>
          </p:cNvPicPr>
          <p:nvPr/>
        </p:nvPicPr>
        <p:blipFill>
          <a:blip r:embed="rId2"/>
          <a:stretch>
            <a:fillRect/>
          </a:stretch>
        </p:blipFill>
        <p:spPr>
          <a:xfrm>
            <a:off x="3783959" y="1203124"/>
            <a:ext cx="2312041" cy="2811232"/>
          </a:xfrm>
          <a:prstGeom prst="rect">
            <a:avLst/>
          </a:prstGeom>
          <a:ln>
            <a:solidFill>
              <a:srgbClr val="F5CDCE"/>
            </a:solidFill>
          </a:ln>
          <a:effectLst>
            <a:glow rad="63500">
              <a:schemeClr val="accent6">
                <a:satMod val="175000"/>
                <a:alpha val="40000"/>
              </a:schemeClr>
            </a:glow>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a:extLst>
              <a:ext uri="{FF2B5EF4-FFF2-40B4-BE49-F238E27FC236}">
                <a16:creationId xmlns:a16="http://schemas.microsoft.com/office/drawing/2014/main" id="{7E83A232-895D-1BE5-D761-9D26CDB2CAFF}"/>
              </a:ext>
            </a:extLst>
          </p:cNvPr>
          <p:cNvPicPr>
            <a:picLocks noChangeAspect="1"/>
          </p:cNvPicPr>
          <p:nvPr/>
        </p:nvPicPr>
        <p:blipFill>
          <a:blip r:embed="rId3"/>
          <a:stretch>
            <a:fillRect/>
          </a:stretch>
        </p:blipFill>
        <p:spPr>
          <a:xfrm>
            <a:off x="6536755" y="1203124"/>
            <a:ext cx="5300153" cy="5476307"/>
          </a:xfrm>
          <a:prstGeom prst="rect">
            <a:avLst/>
          </a:prstGeom>
          <a:solidFill>
            <a:schemeClr val="accent1"/>
          </a:solidFill>
        </p:spPr>
      </p:pic>
      <p:sp>
        <p:nvSpPr>
          <p:cNvPr id="13" name="TextBox 12">
            <a:extLst>
              <a:ext uri="{FF2B5EF4-FFF2-40B4-BE49-F238E27FC236}">
                <a16:creationId xmlns:a16="http://schemas.microsoft.com/office/drawing/2014/main" id="{811C3B02-F475-4462-D194-C1F5018ED0EB}"/>
              </a:ext>
            </a:extLst>
          </p:cNvPr>
          <p:cNvSpPr txBox="1"/>
          <p:nvPr/>
        </p:nvSpPr>
        <p:spPr>
          <a:xfrm>
            <a:off x="3783957" y="4137106"/>
            <a:ext cx="2447877" cy="1263423"/>
          </a:xfrm>
          <a:prstGeom prst="rect">
            <a:avLst/>
          </a:prstGeom>
          <a:noFill/>
        </p:spPr>
        <p:txBody>
          <a:bodyPr wrap="square">
            <a:spAutoFit/>
          </a:bodyPr>
          <a:lstStyle/>
          <a:p>
            <a:pPr>
              <a:lnSpc>
                <a:spcPct val="107000"/>
              </a:lnSpc>
            </a:pPr>
            <a:r>
              <a:rPr lang="en-ID" sz="1200" b="1" kern="100" dirty="0">
                <a:effectLst/>
                <a:latin typeface="Arial Nova Cond" panose="020B0506020202020204" pitchFamily="34" charset="0"/>
                <a:ea typeface="Calibri" panose="020F0502020204030204" pitchFamily="34" charset="0"/>
                <a:cs typeface="Times New Roman" panose="02020603050405020304" pitchFamily="18" charset="0"/>
              </a:rPr>
              <a:t>Achmad Zunaidi, ME</a:t>
            </a:r>
          </a:p>
          <a:p>
            <a:pPr marL="285750" indent="-285750">
              <a:lnSpc>
                <a:spcPct val="107000"/>
              </a:lnSpc>
              <a:buFont typeface="Wingdings" panose="05000000000000000000" pitchFamily="2" charset="2"/>
              <a:buChar char="§"/>
            </a:pPr>
            <a:r>
              <a:rPr lang="sv-SE" sz="1200" kern="100" dirty="0">
                <a:effectLst/>
                <a:latin typeface="Arial Nova Cond" panose="020B0506020202020204" pitchFamily="34" charset="0"/>
                <a:ea typeface="Calibri" panose="020F0502020204030204" pitchFamily="34" charset="0"/>
                <a:cs typeface="Times New Roman" panose="02020603050405020304" pitchFamily="18" charset="0"/>
              </a:rPr>
              <a:t>Widyaiswara Ahli Muda, Pusdiklat Anggaran dan Perbendaharaan s.d. sekarang</a:t>
            </a:r>
          </a:p>
          <a:p>
            <a:pPr marL="285750" indent="-285750">
              <a:lnSpc>
                <a:spcPct val="107000"/>
              </a:lnSpc>
              <a:buFont typeface="Wingdings" panose="05000000000000000000" pitchFamily="2" charset="2"/>
              <a:buChar char="§"/>
            </a:pPr>
            <a:r>
              <a:rPr lang="sv-SE" sz="1200" kern="100" dirty="0">
                <a:latin typeface="Arial Nova Cond" panose="020B0506020202020204" pitchFamily="34" charset="0"/>
                <a:ea typeface="Calibri" panose="020F0502020204030204" pitchFamily="34" charset="0"/>
                <a:cs typeface="Times New Roman" panose="02020603050405020304" pitchFamily="18" charset="0"/>
              </a:rPr>
              <a:t>Ditjen Anggaran s.d. 2018</a:t>
            </a:r>
          </a:p>
          <a:p>
            <a:pPr marL="285750" indent="-285750">
              <a:lnSpc>
                <a:spcPct val="107000"/>
              </a:lnSpc>
              <a:buFont typeface="Wingdings" panose="05000000000000000000" pitchFamily="2" charset="2"/>
              <a:buChar char="§"/>
            </a:pPr>
            <a:r>
              <a:rPr lang="en-ID" sz="1200" kern="100" dirty="0" err="1">
                <a:effectLst/>
                <a:latin typeface="Arial Nova Cond" panose="020B0506020202020204" pitchFamily="34" charset="0"/>
                <a:ea typeface="Calibri" panose="020F0502020204030204" pitchFamily="34" charset="0"/>
                <a:cs typeface="Times New Roman" panose="02020603050405020304" pitchFamily="18" charset="0"/>
              </a:rPr>
              <a:t>Fakultas</a:t>
            </a:r>
            <a:r>
              <a:rPr lang="en-ID" sz="1200" kern="100" dirty="0">
                <a:effectLst/>
                <a:latin typeface="Arial Nova Cond" panose="020B0506020202020204" pitchFamily="34" charset="0"/>
                <a:ea typeface="Calibri" panose="020F0502020204030204" pitchFamily="34" charset="0"/>
                <a:cs typeface="Times New Roman" panose="02020603050405020304" pitchFamily="18" charset="0"/>
              </a:rPr>
              <a:t> Ekonomi UI 2006</a:t>
            </a:r>
          </a:p>
        </p:txBody>
      </p:sp>
    </p:spTree>
    <p:extLst>
      <p:ext uri="{BB962C8B-B14F-4D97-AF65-F5344CB8AC3E}">
        <p14:creationId xmlns:p14="http://schemas.microsoft.com/office/powerpoint/2010/main" val="250429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09A2CD-D50C-31F1-FF86-402D99BB8C1A}"/>
              </a:ext>
            </a:extLst>
          </p:cNvPr>
          <p:cNvSpPr>
            <a:spLocks noGrp="1"/>
          </p:cNvSpPr>
          <p:nvPr>
            <p:ph type="title"/>
          </p:nvPr>
        </p:nvSpPr>
        <p:spPr>
          <a:xfrm>
            <a:off x="2584174" y="3250095"/>
            <a:ext cx="7682948" cy="1115568"/>
          </a:xfrm>
        </p:spPr>
        <p:txBody>
          <a:bodyPr/>
          <a:lstStyle/>
          <a:p>
            <a:r>
              <a:rPr lang="en-ID" sz="3600" dirty="0"/>
              <a:t>PENELITIAN &amp; PENELAAHAN </a:t>
            </a:r>
            <a:r>
              <a:rPr lang="en-ID" sz="3200" dirty="0"/>
              <a:t>ANGGARAN</a:t>
            </a:r>
            <a:br>
              <a:rPr lang="en-ID" dirty="0"/>
            </a:br>
            <a:endParaRPr lang="en-ID" dirty="0"/>
          </a:p>
        </p:txBody>
      </p:sp>
      <p:sp>
        <p:nvSpPr>
          <p:cNvPr id="7" name="Text Placeholder 6">
            <a:extLst>
              <a:ext uri="{FF2B5EF4-FFF2-40B4-BE49-F238E27FC236}">
                <a16:creationId xmlns:a16="http://schemas.microsoft.com/office/drawing/2014/main" id="{BE99C9E0-BD48-8B62-A706-3184923C90F3}"/>
              </a:ext>
            </a:extLst>
          </p:cNvPr>
          <p:cNvSpPr>
            <a:spLocks noGrp="1"/>
          </p:cNvSpPr>
          <p:nvPr>
            <p:ph type="body" idx="1"/>
          </p:nvPr>
        </p:nvSpPr>
        <p:spPr/>
        <p:txBody>
          <a:bodyPr/>
          <a:lstStyle/>
          <a:p>
            <a:r>
              <a:rPr lang="en-ID" sz="1400" dirty="0"/>
              <a:t>PERATURAN DIREKTUR JENDERAL ANGGARAN</a:t>
            </a:r>
          </a:p>
          <a:p>
            <a:r>
              <a:rPr lang="en-ID" sz="1400" dirty="0"/>
              <a:t>NOMOR PER- 4 /AG/2022</a:t>
            </a:r>
          </a:p>
        </p:txBody>
      </p:sp>
      <p:sp>
        <p:nvSpPr>
          <p:cNvPr id="4" name="Slide Number Placeholder 3">
            <a:extLst>
              <a:ext uri="{FF2B5EF4-FFF2-40B4-BE49-F238E27FC236}">
                <a16:creationId xmlns:a16="http://schemas.microsoft.com/office/drawing/2014/main" id="{551222C0-4A05-17E0-F16B-18693BA4AE30}"/>
              </a:ext>
            </a:extLst>
          </p:cNvPr>
          <p:cNvSpPr>
            <a:spLocks noGrp="1"/>
          </p:cNvSpPr>
          <p:nvPr>
            <p:ph type="sldNum" sz="quarter" idx="4294967295"/>
          </p:nvPr>
        </p:nvSpPr>
        <p:spPr>
          <a:xfrm>
            <a:off x="11204575" y="457200"/>
            <a:ext cx="987425"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350E859C-A4B2-7C79-276A-6F08ABEBADBE}"/>
              </a:ext>
            </a:extLst>
          </p:cNvPr>
          <p:cNvSpPr>
            <a:spLocks noGrp="1"/>
          </p:cNvSpPr>
          <p:nvPr>
            <p:ph type="ftr" sz="quarter" idx="4294967295"/>
          </p:nvPr>
        </p:nvSpPr>
        <p:spPr>
          <a:xfrm>
            <a:off x="0" y="457200"/>
            <a:ext cx="3200400" cy="2746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Alokasi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&amp;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Revisi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Anggaran</a:t>
            </a:r>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012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D3C6-AF61-29C5-371E-42D4873C27DF}"/>
              </a:ext>
            </a:extLst>
          </p:cNvPr>
          <p:cNvSpPr>
            <a:spLocks noGrp="1"/>
          </p:cNvSpPr>
          <p:nvPr>
            <p:ph type="title"/>
          </p:nvPr>
        </p:nvSpPr>
        <p:spPr/>
        <p:txBody>
          <a:bodyPr/>
          <a:lstStyle/>
          <a:p>
            <a:r>
              <a:rPr lang="nn-NO" dirty="0"/>
              <a:t>PENELITIAN RKA-K/L</a:t>
            </a:r>
            <a:endParaRPr lang="en-ID" dirty="0"/>
          </a:p>
        </p:txBody>
      </p:sp>
      <p:sp>
        <p:nvSpPr>
          <p:cNvPr id="4" name="Footer Placeholder 3">
            <a:extLst>
              <a:ext uri="{FF2B5EF4-FFF2-40B4-BE49-F238E27FC236}">
                <a16:creationId xmlns:a16="http://schemas.microsoft.com/office/drawing/2014/main" id="{D9AB372E-36E9-C5AA-A282-5E69996E07AB}"/>
              </a:ext>
            </a:extLst>
          </p:cNvPr>
          <p:cNvSpPr>
            <a:spLocks noGrp="1"/>
          </p:cNvSpPr>
          <p:nvPr>
            <p:ph type="ftr" sz="quarter" idx="11"/>
          </p:nvPr>
        </p:nvSpPr>
        <p:spPr/>
        <p:txBody>
          <a:bodyPr/>
          <a:lstStyle/>
          <a:p>
            <a:r>
              <a:rPr lang="en-US" dirty="0" err="1"/>
              <a:t>Alokasi</a:t>
            </a:r>
            <a:r>
              <a:rPr lang="en-US" dirty="0"/>
              <a:t> &amp; </a:t>
            </a:r>
            <a:r>
              <a:rPr lang="en-US" dirty="0" err="1"/>
              <a:t>Revisi</a:t>
            </a:r>
            <a:r>
              <a:rPr lang="en-US" dirty="0"/>
              <a:t> </a:t>
            </a:r>
            <a:r>
              <a:rPr lang="en-US" dirty="0" err="1"/>
              <a:t>Anggaran</a:t>
            </a:r>
            <a:endParaRPr lang="en-US" dirty="0"/>
          </a:p>
        </p:txBody>
      </p:sp>
      <p:sp>
        <p:nvSpPr>
          <p:cNvPr id="5" name="Slide Number Placeholder 4">
            <a:extLst>
              <a:ext uri="{FF2B5EF4-FFF2-40B4-BE49-F238E27FC236}">
                <a16:creationId xmlns:a16="http://schemas.microsoft.com/office/drawing/2014/main" id="{AFF9FE86-093C-AAF9-905E-DB0B11C33643}"/>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7" name="TextBox 6">
            <a:extLst>
              <a:ext uri="{FF2B5EF4-FFF2-40B4-BE49-F238E27FC236}">
                <a16:creationId xmlns:a16="http://schemas.microsoft.com/office/drawing/2014/main" id="{49046E4D-97A8-0B2D-CD84-8503F014C0A2}"/>
              </a:ext>
            </a:extLst>
          </p:cNvPr>
          <p:cNvSpPr txBox="1"/>
          <p:nvPr/>
        </p:nvSpPr>
        <p:spPr>
          <a:xfrm>
            <a:off x="868281" y="2748255"/>
            <a:ext cx="4534863" cy="1200329"/>
          </a:xfrm>
          <a:prstGeom prst="rect">
            <a:avLst/>
          </a:prstGeom>
          <a:solidFill>
            <a:schemeClr val="accent4">
              <a:lumMod val="40000"/>
              <a:lumOff val="60000"/>
            </a:schemeClr>
          </a:solidFill>
        </p:spPr>
        <p:txBody>
          <a:bodyPr wrap="square">
            <a:spAutoFit/>
          </a:bodyPr>
          <a:lstStyle/>
          <a:p>
            <a:r>
              <a:rPr lang="en-ID" dirty="0" err="1">
                <a:latin typeface="Arial Nova Cond" panose="020B0506020202020204" pitchFamily="34" charset="0"/>
              </a:rPr>
              <a:t>Dilakukan</a:t>
            </a:r>
            <a:r>
              <a:rPr lang="en-ID" dirty="0">
                <a:latin typeface="Arial Nova Cond" panose="020B0506020202020204" pitchFamily="34" charset="0"/>
              </a:rPr>
              <a:t>:  </a:t>
            </a:r>
          </a:p>
          <a:p>
            <a:pPr marL="285750" indent="-285750">
              <a:buFont typeface="Wingdings" panose="05000000000000000000" pitchFamily="2" charset="2"/>
              <a:buChar char="§"/>
            </a:pPr>
            <a:r>
              <a:rPr lang="en-ID" dirty="0" err="1">
                <a:latin typeface="Arial Nova Cond" panose="020B0506020202020204" pitchFamily="34" charset="0"/>
              </a:rPr>
              <a:t>Sekretariat</a:t>
            </a:r>
            <a:r>
              <a:rPr lang="en-ID" dirty="0">
                <a:latin typeface="Arial Nova Cond" panose="020B0506020202020204" pitchFamily="34" charset="0"/>
              </a:rPr>
              <a:t> </a:t>
            </a:r>
            <a:r>
              <a:rPr lang="en-ID" dirty="0" err="1">
                <a:latin typeface="Arial Nova Cond" panose="020B0506020202020204" pitchFamily="34" charset="0"/>
              </a:rPr>
              <a:t>Jenderal</a:t>
            </a:r>
            <a:r>
              <a:rPr lang="en-ID" dirty="0">
                <a:latin typeface="Arial Nova Cond" panose="020B0506020202020204" pitchFamily="34" charset="0"/>
              </a:rPr>
              <a:t>/</a:t>
            </a:r>
            <a:r>
              <a:rPr lang="en-ID" dirty="0" err="1">
                <a:latin typeface="Arial Nova Cond" panose="020B0506020202020204" pitchFamily="34" charset="0"/>
              </a:rPr>
              <a:t>Sekretariat</a:t>
            </a:r>
            <a:r>
              <a:rPr lang="en-ID" dirty="0">
                <a:latin typeface="Arial Nova Cond" panose="020B0506020202020204" pitchFamily="34" charset="0"/>
              </a:rPr>
              <a:t> Utama/</a:t>
            </a:r>
            <a:r>
              <a:rPr lang="en-ID" dirty="0" err="1">
                <a:latin typeface="Arial Nova Cond" panose="020B0506020202020204" pitchFamily="34" charset="0"/>
              </a:rPr>
              <a:t>Sekretariat</a:t>
            </a:r>
            <a:r>
              <a:rPr lang="en-ID" dirty="0">
                <a:latin typeface="Arial Nova Cond" panose="020B0506020202020204" pitchFamily="34" charset="0"/>
              </a:rPr>
              <a:t> </a:t>
            </a:r>
          </a:p>
          <a:p>
            <a:pPr marL="285750" indent="-285750">
              <a:buFont typeface="Wingdings" panose="05000000000000000000" pitchFamily="2" charset="2"/>
              <a:buChar char="§"/>
            </a:pPr>
            <a:r>
              <a:rPr lang="en-ID" dirty="0" err="1">
                <a:latin typeface="Arial Nova Cond" panose="020B0506020202020204" pitchFamily="34" charset="0"/>
              </a:rPr>
              <a:t>c.q</a:t>
            </a:r>
            <a:r>
              <a:rPr lang="en-ID" dirty="0">
                <a:latin typeface="Arial Nova Cond" panose="020B0506020202020204" pitchFamily="34" charset="0"/>
              </a:rPr>
              <a:t>. Biro </a:t>
            </a:r>
            <a:r>
              <a:rPr lang="en-ID" dirty="0" err="1">
                <a:latin typeface="Arial Nova Cond" panose="020B0506020202020204" pitchFamily="34" charset="0"/>
              </a:rPr>
              <a:t>Perencanaan</a:t>
            </a:r>
            <a:r>
              <a:rPr lang="en-ID" dirty="0">
                <a:latin typeface="Arial Nova Cond" panose="020B0506020202020204" pitchFamily="34" charset="0"/>
              </a:rPr>
              <a:t>/Unit </a:t>
            </a:r>
            <a:r>
              <a:rPr lang="en-ID" dirty="0" err="1">
                <a:latin typeface="Arial Nova Cond" panose="020B0506020202020204" pitchFamily="34" charset="0"/>
              </a:rPr>
              <a:t>Perencanaan</a:t>
            </a:r>
            <a:r>
              <a:rPr lang="en-ID" dirty="0">
                <a:latin typeface="Arial Nova Cond" panose="020B0506020202020204" pitchFamily="34" charset="0"/>
              </a:rPr>
              <a:t> K/L</a:t>
            </a:r>
          </a:p>
        </p:txBody>
      </p:sp>
      <p:sp>
        <p:nvSpPr>
          <p:cNvPr id="9" name="TextBox 8">
            <a:extLst>
              <a:ext uri="{FF2B5EF4-FFF2-40B4-BE49-F238E27FC236}">
                <a16:creationId xmlns:a16="http://schemas.microsoft.com/office/drawing/2014/main" id="{851170C6-303C-D967-B0FC-47D7E83FE318}"/>
              </a:ext>
            </a:extLst>
          </p:cNvPr>
          <p:cNvSpPr txBox="1"/>
          <p:nvPr/>
        </p:nvSpPr>
        <p:spPr>
          <a:xfrm>
            <a:off x="6788856" y="2690336"/>
            <a:ext cx="4909501" cy="1477328"/>
          </a:xfrm>
          <a:prstGeom prst="rect">
            <a:avLst/>
          </a:prstGeom>
          <a:solidFill>
            <a:schemeClr val="accent2">
              <a:lumMod val="40000"/>
              <a:lumOff val="60000"/>
            </a:schemeClr>
          </a:solid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Berupa</a:t>
            </a:r>
            <a:r>
              <a:rPr lang="en-ID" dirty="0">
                <a:solidFill>
                  <a:srgbClr val="000000"/>
                </a:solidFill>
                <a:latin typeface="Arial Nova Cond" panose="020B0506020202020204" pitchFamily="34" charset="0"/>
              </a:rPr>
              <a:t> </a:t>
            </a:r>
            <a:r>
              <a:rPr lang="en-ID" dirty="0" err="1">
                <a:solidFill>
                  <a:srgbClr val="000000"/>
                </a:solidFill>
                <a:latin typeface="Arial Nova Cond" panose="020B0506020202020204" pitchFamily="34" charset="0"/>
              </a:rPr>
              <a:t>verifikasi</a:t>
            </a:r>
            <a:r>
              <a:rPr lang="en-ID" dirty="0">
                <a:solidFill>
                  <a:srgbClr val="000000"/>
                </a:solidFill>
                <a:latin typeface="Arial Nova Cond" panose="020B0506020202020204" pitchFamily="34" charset="0"/>
              </a:rPr>
              <a:t> </a:t>
            </a:r>
            <a:r>
              <a:rPr lang="en-ID" dirty="0" err="1">
                <a:solidFill>
                  <a:srgbClr val="000000"/>
                </a:solidFill>
                <a:latin typeface="Arial Nova Cond" panose="020B0506020202020204" pitchFamily="34" charset="0"/>
              </a:rPr>
              <a:t>atas</a:t>
            </a:r>
            <a:r>
              <a:rPr lang="en-ID" dirty="0">
                <a:solidFill>
                  <a:srgbClr val="000000"/>
                </a:solidFill>
                <a:latin typeface="Arial Nova Cond" panose="020B0506020202020204" pitchFamily="34" charset="0"/>
              </a:rPr>
              <a:t>: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kelengkapan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dan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kebenaran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dokumen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yang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dipersyaratkan</a:t>
            </a:r>
            <a:endPar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kepatuhan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dalam</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penerapan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kaidah</a:t>
            </a:r>
            <a:r>
              <a:rPr lang="en-ID" dirty="0">
                <a:solidFill>
                  <a:srgbClr val="000000"/>
                </a:solidFill>
                <a:latin typeface="Arial Nova Cond" panose="020B0506020202020204" pitchFamily="34" charset="0"/>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perencanaan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penganggaran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a:t>
            </a:r>
          </a:p>
        </p:txBody>
      </p:sp>
      <p:sp>
        <p:nvSpPr>
          <p:cNvPr id="11" name="TextBox 10">
            <a:extLst>
              <a:ext uri="{FF2B5EF4-FFF2-40B4-BE49-F238E27FC236}">
                <a16:creationId xmlns:a16="http://schemas.microsoft.com/office/drawing/2014/main" id="{92C66A22-7E4B-8FC5-EB5D-D4DE6C6D7334}"/>
              </a:ext>
            </a:extLst>
          </p:cNvPr>
          <p:cNvSpPr txBox="1"/>
          <p:nvPr/>
        </p:nvSpPr>
        <p:spPr>
          <a:xfrm>
            <a:off x="6788856" y="4649152"/>
            <a:ext cx="4983878" cy="1477328"/>
          </a:xfrm>
          <a:prstGeom prst="rect">
            <a:avLst/>
          </a:prstGeom>
          <a:solidFill>
            <a:schemeClr val="bg2">
              <a:lumMod val="90000"/>
            </a:schemeClr>
          </a:solidFill>
        </p:spPr>
        <p:txBody>
          <a:bodyPr wrap="square">
            <a:spAutoFit/>
          </a:bodyPr>
          <a:lstStyle/>
          <a:p>
            <a:r>
              <a:rPr lang="en-ID" dirty="0">
                <a:latin typeface="Arial Nova Cond" panose="020B0506020202020204" pitchFamily="34" charset="0"/>
              </a:rPr>
              <a:t>Hasil </a:t>
            </a:r>
            <a:r>
              <a:rPr lang="en-ID" dirty="0" err="1">
                <a:latin typeface="Arial Nova Cond" panose="020B0506020202020204" pitchFamily="34" charset="0"/>
              </a:rPr>
              <a:t>penelitian</a:t>
            </a:r>
            <a:r>
              <a:rPr lang="en-ID" dirty="0">
                <a:latin typeface="Arial Nova Cond" panose="020B0506020202020204" pitchFamily="34" charset="0"/>
              </a:rPr>
              <a:t> </a:t>
            </a:r>
            <a:r>
              <a:rPr lang="en-ID" dirty="0" err="1">
                <a:latin typeface="Arial Nova Cond" panose="020B0506020202020204" pitchFamily="34" charset="0"/>
              </a:rPr>
              <a:t>disampaikan</a:t>
            </a:r>
            <a:r>
              <a:rPr lang="en-ID" dirty="0">
                <a:latin typeface="Arial Nova Cond" panose="020B0506020202020204" pitchFamily="34" charset="0"/>
              </a:rPr>
              <a:t> </a:t>
            </a:r>
            <a:r>
              <a:rPr lang="en-ID" dirty="0" err="1">
                <a:latin typeface="Arial Nova Cond" panose="020B0506020202020204" pitchFamily="34" charset="0"/>
              </a:rPr>
              <a:t>kepada</a:t>
            </a:r>
            <a:endParaRPr lang="en-ID" dirty="0">
              <a:latin typeface="Arial Nova Cond" panose="020B0506020202020204" pitchFamily="34" charset="0"/>
            </a:endParaRPr>
          </a:p>
          <a:p>
            <a:pPr marL="342900" indent="-342900">
              <a:buFont typeface="+mj-lt"/>
              <a:buAutoNum type="arabicPeriod"/>
            </a:pPr>
            <a:r>
              <a:rPr lang="en-ID" dirty="0">
                <a:latin typeface="Arial Nova Cond" panose="020B0506020202020204" pitchFamily="34" charset="0"/>
              </a:rPr>
              <a:t>APIP K/L </a:t>
            </a:r>
            <a:r>
              <a:rPr lang="en-ID" dirty="0" err="1">
                <a:latin typeface="Arial Nova Cond" panose="020B0506020202020204" pitchFamily="34" charset="0"/>
              </a:rPr>
              <a:t>untuk</a:t>
            </a:r>
            <a:r>
              <a:rPr lang="en-ID" dirty="0">
                <a:latin typeface="Arial Nova Cond" panose="020B0506020202020204" pitchFamily="34" charset="0"/>
              </a:rPr>
              <a:t> </a:t>
            </a:r>
            <a:r>
              <a:rPr lang="en-ID" dirty="0" err="1">
                <a:latin typeface="Arial Nova Cond" panose="020B0506020202020204" pitchFamily="34" charset="0"/>
              </a:rPr>
              <a:t>direviu</a:t>
            </a:r>
            <a:r>
              <a:rPr lang="en-ID" dirty="0">
                <a:latin typeface="Arial Nova Cond" panose="020B0506020202020204" pitchFamily="34" charset="0"/>
              </a:rPr>
              <a:t>; </a:t>
            </a:r>
          </a:p>
          <a:p>
            <a:pPr marL="342900" indent="-342900">
              <a:buFont typeface="+mj-lt"/>
              <a:buAutoNum type="arabicPeriod"/>
            </a:pPr>
            <a:r>
              <a:rPr lang="en-ID" dirty="0">
                <a:latin typeface="Arial Nova Cond" panose="020B0506020202020204" pitchFamily="34" charset="0"/>
              </a:rPr>
              <a:t>Unit </a:t>
            </a:r>
            <a:r>
              <a:rPr lang="en-ID" dirty="0" err="1">
                <a:latin typeface="Arial Nova Cond" panose="020B0506020202020204" pitchFamily="34" charset="0"/>
              </a:rPr>
              <a:t>eselon</a:t>
            </a:r>
            <a:r>
              <a:rPr lang="en-ID" dirty="0">
                <a:latin typeface="Arial Nova Cond" panose="020B0506020202020204" pitchFamily="34" charset="0"/>
              </a:rPr>
              <a:t> I yang </a:t>
            </a:r>
            <a:r>
              <a:rPr lang="en-ID" dirty="0" err="1">
                <a:latin typeface="Arial Nova Cond" panose="020B0506020202020204" pitchFamily="34" charset="0"/>
              </a:rPr>
              <a:t>memiliki</a:t>
            </a:r>
            <a:r>
              <a:rPr lang="en-ID" dirty="0">
                <a:latin typeface="Arial Nova Cond" panose="020B0506020202020204" pitchFamily="34" charset="0"/>
              </a:rPr>
              <a:t> </a:t>
            </a:r>
            <a:r>
              <a:rPr lang="en-ID" dirty="0" err="1">
                <a:latin typeface="Arial Nova Cond" panose="020B0506020202020204" pitchFamily="34" charset="0"/>
              </a:rPr>
              <a:t>alokasi</a:t>
            </a:r>
            <a:r>
              <a:rPr lang="en-ID" dirty="0">
                <a:latin typeface="Arial Nova Cond" panose="020B0506020202020204" pitchFamily="34" charset="0"/>
              </a:rPr>
              <a:t> </a:t>
            </a:r>
            <a:r>
              <a:rPr lang="en-ID" dirty="0" err="1">
                <a:latin typeface="Arial Nova Cond" panose="020B0506020202020204" pitchFamily="34" charset="0"/>
              </a:rPr>
              <a:t>anggaran</a:t>
            </a:r>
            <a:r>
              <a:rPr lang="en-ID" dirty="0">
                <a:latin typeface="Arial Nova Cond" panose="020B0506020202020204" pitchFamily="34" charset="0"/>
              </a:rPr>
              <a:t>(</a:t>
            </a:r>
            <a:r>
              <a:rPr lang="en-ID" dirty="0" err="1">
                <a:latin typeface="Arial Nova Cond" panose="020B0506020202020204" pitchFamily="34" charset="0"/>
              </a:rPr>
              <a:t>portofolio</a:t>
            </a:r>
            <a:r>
              <a:rPr lang="en-ID" dirty="0">
                <a:latin typeface="Arial Nova Cond" panose="020B0506020202020204" pitchFamily="34" charset="0"/>
              </a:rPr>
              <a:t>) </a:t>
            </a:r>
            <a:r>
              <a:rPr lang="en-ID" dirty="0" err="1">
                <a:latin typeface="Arial Nova Cond" panose="020B0506020202020204" pitchFamily="34" charset="0"/>
              </a:rPr>
              <a:t>untuk</a:t>
            </a:r>
            <a:r>
              <a:rPr lang="en-ID" dirty="0">
                <a:latin typeface="Arial Nova Cond" panose="020B0506020202020204" pitchFamily="34" charset="0"/>
              </a:rPr>
              <a:t> </a:t>
            </a:r>
            <a:r>
              <a:rPr lang="en-ID" dirty="0" err="1">
                <a:latin typeface="Arial Nova Cond" panose="020B0506020202020204" pitchFamily="34" charset="0"/>
              </a:rPr>
              <a:t>dilakukan</a:t>
            </a:r>
            <a:r>
              <a:rPr lang="en-ID" dirty="0">
                <a:latin typeface="Arial Nova Cond" panose="020B0506020202020204" pitchFamily="34" charset="0"/>
              </a:rPr>
              <a:t> </a:t>
            </a:r>
            <a:r>
              <a:rPr lang="en-ID" dirty="0" err="1">
                <a:latin typeface="Arial Nova Cond" panose="020B0506020202020204" pitchFamily="34" charset="0"/>
              </a:rPr>
              <a:t>perbaikan</a:t>
            </a:r>
            <a:r>
              <a:rPr lang="en-ID" dirty="0">
                <a:latin typeface="Arial Nova Cond" panose="020B0506020202020204" pitchFamily="34" charset="0"/>
              </a:rPr>
              <a:t> </a:t>
            </a:r>
            <a:r>
              <a:rPr lang="en-ID" dirty="0" err="1">
                <a:latin typeface="Arial Nova Cond" panose="020B0506020202020204" pitchFamily="34" charset="0"/>
              </a:rPr>
              <a:t>atau</a:t>
            </a:r>
            <a:r>
              <a:rPr lang="en-ID" dirty="0">
                <a:latin typeface="Arial Nova Cond" panose="020B0506020202020204" pitchFamily="34" charset="0"/>
              </a:rPr>
              <a:t> </a:t>
            </a:r>
            <a:r>
              <a:rPr lang="en-ID" dirty="0" err="1">
                <a:latin typeface="Arial Nova Cond" panose="020B0506020202020204" pitchFamily="34" charset="0"/>
              </a:rPr>
              <a:t>penyesuaian</a:t>
            </a:r>
            <a:r>
              <a:rPr lang="en-ID" dirty="0">
                <a:latin typeface="Arial Nova Cond" panose="020B0506020202020204" pitchFamily="34" charset="0"/>
              </a:rPr>
              <a:t> </a:t>
            </a:r>
            <a:r>
              <a:rPr lang="en-ID" dirty="0" err="1">
                <a:latin typeface="Arial Nova Cond" panose="020B0506020202020204" pitchFamily="34" charset="0"/>
              </a:rPr>
              <a:t>apabila</a:t>
            </a:r>
            <a:r>
              <a:rPr lang="en-ID" dirty="0">
                <a:latin typeface="Arial Nova Cond" panose="020B0506020202020204" pitchFamily="34" charset="0"/>
              </a:rPr>
              <a:t> </a:t>
            </a:r>
            <a:r>
              <a:rPr lang="en-ID" dirty="0" err="1">
                <a:latin typeface="Arial Nova Cond" panose="020B0506020202020204" pitchFamily="34" charset="0"/>
              </a:rPr>
              <a:t>diperlukan</a:t>
            </a:r>
            <a:r>
              <a:rPr lang="en-ID" dirty="0">
                <a:latin typeface="Arial Nova Cond" panose="020B0506020202020204" pitchFamily="34" charset="0"/>
              </a:rPr>
              <a:t>.</a:t>
            </a:r>
          </a:p>
        </p:txBody>
      </p:sp>
      <p:sp>
        <p:nvSpPr>
          <p:cNvPr id="13" name="TextBox 12">
            <a:extLst>
              <a:ext uri="{FF2B5EF4-FFF2-40B4-BE49-F238E27FC236}">
                <a16:creationId xmlns:a16="http://schemas.microsoft.com/office/drawing/2014/main" id="{0A91588E-9E9A-ABA6-B071-D5310EF1B9F3}"/>
              </a:ext>
            </a:extLst>
          </p:cNvPr>
          <p:cNvSpPr txBox="1"/>
          <p:nvPr/>
        </p:nvSpPr>
        <p:spPr>
          <a:xfrm>
            <a:off x="868280" y="4782454"/>
            <a:ext cx="4806963" cy="646331"/>
          </a:xfrm>
          <a:prstGeom prst="rect">
            <a:avLst/>
          </a:prstGeom>
          <a:solidFill>
            <a:schemeClr val="accent3">
              <a:lumMod val="40000"/>
              <a:lumOff val="60000"/>
            </a:schemeClr>
          </a:solidFill>
        </p:spPr>
        <p:txBody>
          <a:bodyPr wrap="square">
            <a:spAutoFit/>
          </a:bodyPr>
          <a:lstStyle/>
          <a:p>
            <a:r>
              <a:rPr lang="en-ID" dirty="0" err="1">
                <a:latin typeface="Arial Nova Cond" panose="020B0506020202020204" pitchFamily="34" charset="0"/>
              </a:rPr>
              <a:t>Dapat</a:t>
            </a:r>
            <a:r>
              <a:rPr lang="en-ID" dirty="0">
                <a:latin typeface="Arial Nova Cond" panose="020B0506020202020204" pitchFamily="34" charset="0"/>
              </a:rPr>
              <a:t> </a:t>
            </a:r>
            <a:r>
              <a:rPr lang="en-ID" dirty="0" err="1">
                <a:latin typeface="Arial Nova Cond" panose="020B0506020202020204" pitchFamily="34" charset="0"/>
              </a:rPr>
              <a:t>dilakukan</a:t>
            </a:r>
            <a:r>
              <a:rPr lang="en-ID" dirty="0">
                <a:latin typeface="Arial Nova Cond" panose="020B0506020202020204" pitchFamily="34" charset="0"/>
              </a:rPr>
              <a:t> </a:t>
            </a:r>
            <a:r>
              <a:rPr lang="en-ID" dirty="0" err="1">
                <a:latin typeface="Arial Nova Cond" panose="020B0506020202020204" pitchFamily="34" charset="0"/>
              </a:rPr>
              <a:t>bersamaan</a:t>
            </a:r>
            <a:r>
              <a:rPr lang="en-ID" dirty="0">
                <a:latin typeface="Arial Nova Cond" panose="020B0506020202020204" pitchFamily="34" charset="0"/>
              </a:rPr>
              <a:t> </a:t>
            </a:r>
            <a:r>
              <a:rPr lang="en-ID" dirty="0" err="1">
                <a:latin typeface="Arial Nova Cond" panose="020B0506020202020204" pitchFamily="34" charset="0"/>
              </a:rPr>
              <a:t>dengan</a:t>
            </a:r>
            <a:r>
              <a:rPr lang="en-ID" dirty="0">
                <a:latin typeface="Arial Nova Cond" panose="020B0506020202020204" pitchFamily="34" charset="0"/>
              </a:rPr>
              <a:t> </a:t>
            </a:r>
            <a:r>
              <a:rPr lang="en-ID" dirty="0" err="1">
                <a:latin typeface="Arial Nova Cond" panose="020B0506020202020204" pitchFamily="34" charset="0"/>
              </a:rPr>
              <a:t>reviu</a:t>
            </a:r>
            <a:r>
              <a:rPr lang="en-ID" dirty="0">
                <a:latin typeface="Arial Nova Cond" panose="020B0506020202020204" pitchFamily="34" charset="0"/>
              </a:rPr>
              <a:t> RKA-K/L oleh APIP K/L</a:t>
            </a:r>
          </a:p>
        </p:txBody>
      </p:sp>
    </p:spTree>
    <p:extLst>
      <p:ext uri="{BB962C8B-B14F-4D97-AF65-F5344CB8AC3E}">
        <p14:creationId xmlns:p14="http://schemas.microsoft.com/office/powerpoint/2010/main" val="197352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01B1-C02B-90C4-FFD1-F1BDA08259D4}"/>
              </a:ext>
            </a:extLst>
          </p:cNvPr>
          <p:cNvSpPr>
            <a:spLocks noGrp="1"/>
          </p:cNvSpPr>
          <p:nvPr>
            <p:ph type="title"/>
          </p:nvPr>
        </p:nvSpPr>
        <p:spPr/>
        <p:txBody>
          <a:bodyPr/>
          <a:lstStyle/>
          <a:p>
            <a:r>
              <a:rPr lang="en-US" dirty="0" err="1"/>
              <a:t>Penelaahan</a:t>
            </a:r>
            <a:r>
              <a:rPr lang="en-US" dirty="0"/>
              <a:t> </a:t>
            </a:r>
            <a:r>
              <a:rPr lang="en-US" dirty="0" err="1"/>
              <a:t>rka</a:t>
            </a:r>
            <a:r>
              <a:rPr lang="en-US" dirty="0"/>
              <a:t>-k/l</a:t>
            </a:r>
            <a:endParaRPr lang="en-ID" dirty="0"/>
          </a:p>
        </p:txBody>
      </p:sp>
      <p:sp>
        <p:nvSpPr>
          <p:cNvPr id="4" name="Footer Placeholder 3">
            <a:extLst>
              <a:ext uri="{FF2B5EF4-FFF2-40B4-BE49-F238E27FC236}">
                <a16:creationId xmlns:a16="http://schemas.microsoft.com/office/drawing/2014/main" id="{D25E7098-0D30-4831-05D5-EFD06861E057}"/>
              </a:ext>
            </a:extLst>
          </p:cNvPr>
          <p:cNvSpPr>
            <a:spLocks noGrp="1"/>
          </p:cNvSpPr>
          <p:nvPr>
            <p:ph type="ftr" sz="quarter" idx="11"/>
          </p:nvPr>
        </p:nvSpPr>
        <p:spPr/>
        <p:txBody>
          <a:bodyPr/>
          <a:lstStyle/>
          <a:p>
            <a:r>
              <a:rPr lang="en-US" dirty="0" err="1"/>
              <a:t>Alokasi</a:t>
            </a:r>
            <a:r>
              <a:rPr lang="en-US" dirty="0"/>
              <a:t> &amp; </a:t>
            </a:r>
            <a:r>
              <a:rPr lang="en-US" dirty="0" err="1"/>
              <a:t>Revisi</a:t>
            </a:r>
            <a:r>
              <a:rPr lang="en-US" dirty="0"/>
              <a:t> </a:t>
            </a:r>
            <a:r>
              <a:rPr lang="en-US" dirty="0" err="1"/>
              <a:t>Anggaran</a:t>
            </a:r>
            <a:endParaRPr lang="en-US" dirty="0"/>
          </a:p>
        </p:txBody>
      </p:sp>
      <p:sp>
        <p:nvSpPr>
          <p:cNvPr id="5" name="Slide Number Placeholder 4">
            <a:extLst>
              <a:ext uri="{FF2B5EF4-FFF2-40B4-BE49-F238E27FC236}">
                <a16:creationId xmlns:a16="http://schemas.microsoft.com/office/drawing/2014/main" id="{ED5372BC-BE33-105E-CD72-8F08B6F82693}"/>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7" name="TextBox 6">
            <a:extLst>
              <a:ext uri="{FF2B5EF4-FFF2-40B4-BE49-F238E27FC236}">
                <a16:creationId xmlns:a16="http://schemas.microsoft.com/office/drawing/2014/main" id="{03755E49-7D74-3A54-29D9-602739A5C52C}"/>
              </a:ext>
            </a:extLst>
          </p:cNvPr>
          <p:cNvSpPr txBox="1"/>
          <p:nvPr/>
        </p:nvSpPr>
        <p:spPr>
          <a:xfrm>
            <a:off x="621792" y="2124101"/>
            <a:ext cx="5224405" cy="4524315"/>
          </a:xfrm>
          <a:prstGeom prst="rect">
            <a:avLst/>
          </a:prstGeom>
          <a:solidFill>
            <a:schemeClr val="accent4">
              <a:lumMod val="40000"/>
              <a:lumOff val="60000"/>
            </a:schemeClr>
          </a:solidFill>
        </p:spPr>
        <p:txBody>
          <a:bodyPr wrap="square">
            <a:spAutoFit/>
          </a:bodyPr>
          <a:lstStyle/>
          <a:p>
            <a:r>
              <a:rPr lang="en-ID" sz="1600" dirty="0">
                <a:latin typeface="Arial Nova Cond" panose="020B0506020202020204" pitchFamily="34" charset="0"/>
              </a:rPr>
              <a:t>PENELAAHAN PADA LEVEL DETIL </a:t>
            </a:r>
            <a:r>
              <a:rPr lang="en-ID" sz="1600" dirty="0" err="1">
                <a:latin typeface="Arial Nova Cond" panose="020B0506020202020204" pitchFamily="34" charset="0"/>
              </a:rPr>
              <a:t>untuk</a:t>
            </a:r>
            <a:r>
              <a:rPr lang="en-ID" sz="1600" dirty="0">
                <a:latin typeface="Arial Nova Cond" panose="020B0506020202020204" pitchFamily="34" charset="0"/>
              </a:rPr>
              <a:t> </a:t>
            </a:r>
            <a:r>
              <a:rPr lang="en-ID" sz="1600" dirty="0" err="1">
                <a:latin typeface="Arial Nova Cond" panose="020B0506020202020204" pitchFamily="34" charset="0"/>
              </a:rPr>
              <a:t>memberikan</a:t>
            </a:r>
            <a:r>
              <a:rPr lang="en-ID" sz="1600" dirty="0">
                <a:latin typeface="Arial Nova Cond" panose="020B0506020202020204" pitchFamily="34" charset="0"/>
              </a:rPr>
              <a:t> </a:t>
            </a:r>
            <a:r>
              <a:rPr lang="en-ID" sz="1600" dirty="0" err="1">
                <a:latin typeface="Arial Nova Cond" panose="020B0506020202020204" pitchFamily="34" charset="0"/>
              </a:rPr>
              <a:t>keyakinan</a:t>
            </a:r>
            <a:r>
              <a:rPr lang="en-ID" sz="1600" dirty="0">
                <a:latin typeface="Arial Nova Cond" panose="020B0506020202020204" pitchFamily="34" charset="0"/>
              </a:rPr>
              <a:t> </a:t>
            </a:r>
            <a:r>
              <a:rPr lang="en-ID" sz="1600" dirty="0" err="1">
                <a:latin typeface="Arial Nova Cond" panose="020B0506020202020204" pitchFamily="34" charset="0"/>
              </a:rPr>
              <a:t>terbatas</a:t>
            </a:r>
            <a:r>
              <a:rPr lang="en-ID" sz="1600" dirty="0">
                <a:latin typeface="Arial Nova Cond" panose="020B0506020202020204" pitchFamily="34" charset="0"/>
              </a:rPr>
              <a:t> </a:t>
            </a:r>
            <a:r>
              <a:rPr lang="en-ID" sz="1600" dirty="0" err="1">
                <a:latin typeface="Arial Nova Cond" panose="020B0506020202020204" pitchFamily="34" charset="0"/>
              </a:rPr>
              <a:t>bahwa</a:t>
            </a:r>
            <a:r>
              <a:rPr lang="en-ID" sz="1600" dirty="0">
                <a:latin typeface="Arial Nova Cond" panose="020B0506020202020204" pitchFamily="34" charset="0"/>
              </a:rPr>
              <a:t> RKA-K/L </a:t>
            </a:r>
            <a:r>
              <a:rPr lang="en-ID" sz="1600" dirty="0" err="1">
                <a:latin typeface="Arial Nova Cond" panose="020B0506020202020204" pitchFamily="34" charset="0"/>
              </a:rPr>
              <a:t>telah</a:t>
            </a:r>
            <a:r>
              <a:rPr lang="en-ID" sz="1600" dirty="0">
                <a:latin typeface="Arial Nova Cond" panose="020B0506020202020204" pitchFamily="34" charset="0"/>
              </a:rPr>
              <a:t> </a:t>
            </a:r>
            <a:r>
              <a:rPr lang="en-ID" sz="1600" dirty="0" err="1">
                <a:latin typeface="Arial Nova Cond" panose="020B0506020202020204" pitchFamily="34" charset="0"/>
              </a:rPr>
              <a:t>disusun</a:t>
            </a:r>
            <a:r>
              <a:rPr lang="en-ID" sz="1600" dirty="0">
                <a:latin typeface="Arial Nova Cond" panose="020B0506020202020204" pitchFamily="34" charset="0"/>
              </a:rPr>
              <a:t> </a:t>
            </a:r>
            <a:r>
              <a:rPr lang="en-ID" sz="1600" dirty="0" err="1">
                <a:latin typeface="Arial Nova Cond" panose="020B0506020202020204" pitchFamily="34" charset="0"/>
              </a:rPr>
              <a:t>berdasarkan</a:t>
            </a:r>
            <a:r>
              <a:rPr lang="en-ID" sz="1600" dirty="0">
                <a:latin typeface="Arial Nova Cond" panose="020B0506020202020204" pitchFamily="34" charset="0"/>
              </a:rPr>
              <a:t>:</a:t>
            </a:r>
          </a:p>
          <a:p>
            <a:pPr marL="342900" indent="-342900">
              <a:buFont typeface="+mj-lt"/>
              <a:buAutoNum type="arabicPeriod"/>
            </a:pPr>
            <a:r>
              <a:rPr lang="en-ID" sz="1600" dirty="0" err="1">
                <a:latin typeface="Arial Nova Cond" panose="020B0506020202020204" pitchFamily="34" charset="0"/>
              </a:rPr>
              <a:t>Pagu</a:t>
            </a:r>
            <a:r>
              <a:rPr lang="en-ID" sz="1600" dirty="0">
                <a:latin typeface="Arial Nova Cond" panose="020B0506020202020204" pitchFamily="34" charset="0"/>
              </a:rPr>
              <a:t> </a:t>
            </a:r>
            <a:r>
              <a:rPr lang="en-ID" sz="1600" dirty="0" err="1">
                <a:latin typeface="Arial Nova Cond" panose="020B0506020202020204" pitchFamily="34" charset="0"/>
              </a:rPr>
              <a:t>Anggaran</a:t>
            </a:r>
            <a:r>
              <a:rPr lang="en-ID" sz="1600" dirty="0">
                <a:latin typeface="Arial Nova Cond" panose="020B0506020202020204" pitchFamily="34" charset="0"/>
              </a:rPr>
              <a:t> K/L </a:t>
            </a:r>
            <a:r>
              <a:rPr lang="en-ID" sz="1600" dirty="0" err="1">
                <a:latin typeface="Arial Nova Cond" panose="020B0506020202020204" pitchFamily="34" charset="0"/>
              </a:rPr>
              <a:t>atau</a:t>
            </a:r>
            <a:r>
              <a:rPr lang="en-ID" sz="1600" dirty="0">
                <a:latin typeface="Arial Nova Cond" panose="020B0506020202020204" pitchFamily="34" charset="0"/>
              </a:rPr>
              <a:t> </a:t>
            </a:r>
            <a:r>
              <a:rPr lang="en-ID" sz="1600" dirty="0" err="1">
                <a:latin typeface="Arial Nova Cond" panose="020B0506020202020204" pitchFamily="34" charset="0"/>
              </a:rPr>
              <a:t>Alokasi</a:t>
            </a:r>
            <a:r>
              <a:rPr lang="en-ID" sz="1600" dirty="0">
                <a:latin typeface="Arial Nova Cond" panose="020B0506020202020204" pitchFamily="34" charset="0"/>
              </a:rPr>
              <a:t> </a:t>
            </a:r>
            <a:r>
              <a:rPr lang="en-ID" sz="1600" dirty="0" err="1">
                <a:latin typeface="Arial Nova Cond" panose="020B0506020202020204" pitchFamily="34" charset="0"/>
              </a:rPr>
              <a:t>Anggaran</a:t>
            </a:r>
            <a:r>
              <a:rPr lang="en-ID" sz="1600" dirty="0">
                <a:latin typeface="Arial Nova Cond" panose="020B0506020202020204" pitchFamily="34" charset="0"/>
              </a:rPr>
              <a:t> K/L yang </a:t>
            </a:r>
            <a:r>
              <a:rPr lang="en-ID" sz="1600" dirty="0" err="1">
                <a:latin typeface="Arial Nova Cond" panose="020B0506020202020204" pitchFamily="34" charset="0"/>
              </a:rPr>
              <a:t>ditetapkan</a:t>
            </a:r>
            <a:r>
              <a:rPr lang="en-ID" sz="1600" dirty="0">
                <a:latin typeface="Arial Nova Cond" panose="020B0506020202020204" pitchFamily="34" charset="0"/>
              </a:rPr>
              <a:t> oleh Menteri </a:t>
            </a:r>
            <a:r>
              <a:rPr lang="en-ID" sz="1600" dirty="0" err="1">
                <a:latin typeface="Arial Nova Cond" panose="020B0506020202020204" pitchFamily="34" charset="0"/>
              </a:rPr>
              <a:t>Keuangan</a:t>
            </a:r>
            <a:r>
              <a:rPr lang="en-ID" sz="1600" dirty="0">
                <a:latin typeface="Arial Nova Cond" panose="020B0506020202020204" pitchFamily="34" charset="0"/>
              </a:rPr>
              <a:t> dan Menteri PPN/</a:t>
            </a:r>
            <a:r>
              <a:rPr lang="en-ID" sz="1600" dirty="0" err="1">
                <a:latin typeface="Arial Nova Cond" panose="020B0506020202020204" pitchFamily="34" charset="0"/>
              </a:rPr>
              <a:t>Kepala</a:t>
            </a:r>
            <a:r>
              <a:rPr lang="en-ID" sz="1600" dirty="0">
                <a:latin typeface="Arial Nova Cond" panose="020B0506020202020204" pitchFamily="34" charset="0"/>
              </a:rPr>
              <a:t> </a:t>
            </a:r>
            <a:r>
              <a:rPr lang="en-ID" sz="1600" dirty="0" err="1">
                <a:latin typeface="Arial Nova Cond" panose="020B0506020202020204" pitchFamily="34" charset="0"/>
              </a:rPr>
              <a:t>Bappenas</a:t>
            </a:r>
            <a:r>
              <a:rPr lang="en-ID" sz="1600" dirty="0">
                <a:latin typeface="Arial Nova Cond" panose="020B0506020202020204" pitchFamily="34" charset="0"/>
              </a:rPr>
              <a:t>, </a:t>
            </a:r>
            <a:r>
              <a:rPr lang="en-ID" sz="1600" dirty="0" err="1">
                <a:latin typeface="Arial Nova Cond" panose="020B0506020202020204" pitchFamily="34" charset="0"/>
              </a:rPr>
              <a:t>Renja</a:t>
            </a:r>
            <a:r>
              <a:rPr lang="en-ID" sz="1600" dirty="0">
                <a:latin typeface="Arial Nova Cond" panose="020B0506020202020204" pitchFamily="34" charset="0"/>
              </a:rPr>
              <a:t> K/L yang </a:t>
            </a:r>
            <a:r>
              <a:rPr lang="en-ID" sz="1600" dirty="0" err="1">
                <a:latin typeface="Arial Nova Cond" panose="020B0506020202020204" pitchFamily="34" charset="0"/>
              </a:rPr>
              <a:t>telah</a:t>
            </a:r>
            <a:r>
              <a:rPr lang="en-ID" sz="1600" dirty="0">
                <a:latin typeface="Arial Nova Cond" panose="020B0506020202020204" pitchFamily="34" charset="0"/>
              </a:rPr>
              <a:t> </a:t>
            </a:r>
            <a:r>
              <a:rPr lang="en-ID" sz="1600" dirty="0" err="1">
                <a:latin typeface="Arial Nova Cond" panose="020B0506020202020204" pitchFamily="34" charset="0"/>
              </a:rPr>
              <a:t>disetujui</a:t>
            </a:r>
            <a:r>
              <a:rPr lang="en-ID" sz="1600" dirty="0">
                <a:latin typeface="Arial Nova Cond" panose="020B0506020202020204" pitchFamily="34" charset="0"/>
              </a:rPr>
              <a:t> oleh </a:t>
            </a:r>
            <a:r>
              <a:rPr lang="en-ID" sz="1600" dirty="0" err="1">
                <a:latin typeface="Arial Nova Cond" panose="020B0506020202020204" pitchFamily="34" charset="0"/>
              </a:rPr>
              <a:t>mitra</a:t>
            </a:r>
            <a:r>
              <a:rPr lang="en-ID" sz="1600" dirty="0">
                <a:latin typeface="Arial Nova Cond" panose="020B0506020202020204" pitchFamily="34" charset="0"/>
              </a:rPr>
              <a:t> K/L di Kementerian </a:t>
            </a:r>
            <a:r>
              <a:rPr lang="en-ID" sz="1600" dirty="0" err="1">
                <a:latin typeface="Arial Nova Cond" panose="020B0506020202020204" pitchFamily="34" charset="0"/>
              </a:rPr>
              <a:t>Keuangan</a:t>
            </a:r>
            <a:r>
              <a:rPr lang="en-ID" sz="1600" dirty="0">
                <a:latin typeface="Arial Nova Cond" panose="020B0506020202020204" pitchFamily="34" charset="0"/>
              </a:rPr>
              <a:t> dan Kementerian PPN/</a:t>
            </a:r>
            <a:r>
              <a:rPr lang="en-ID" sz="1600" dirty="0" err="1">
                <a:latin typeface="Arial Nova Cond" panose="020B0506020202020204" pitchFamily="34" charset="0"/>
              </a:rPr>
              <a:t>Bappenas</a:t>
            </a:r>
            <a:r>
              <a:rPr lang="en-ID" sz="1600" dirty="0">
                <a:latin typeface="Arial Nova Cond" panose="020B0506020202020204" pitchFamily="34" charset="0"/>
              </a:rPr>
              <a:t>;</a:t>
            </a:r>
          </a:p>
          <a:p>
            <a:pPr marL="342900" indent="-342900">
              <a:buFont typeface="+mj-lt"/>
              <a:buAutoNum type="arabicPeriod"/>
            </a:pPr>
            <a:r>
              <a:rPr lang="en-ID" sz="1600" dirty="0" err="1">
                <a:latin typeface="Arial Nova Cond" panose="020B0506020202020204" pitchFamily="34" charset="0"/>
              </a:rPr>
              <a:t>kesepakatan</a:t>
            </a:r>
            <a:r>
              <a:rPr lang="en-ID" sz="1600" dirty="0">
                <a:latin typeface="Arial Nova Cond" panose="020B0506020202020204" pitchFamily="34" charset="0"/>
              </a:rPr>
              <a:t> </a:t>
            </a:r>
            <a:r>
              <a:rPr lang="en-ID" sz="1600" dirty="0" err="1">
                <a:latin typeface="Arial Nova Cond" panose="020B0506020202020204" pitchFamily="34" charset="0"/>
              </a:rPr>
              <a:t>Pemerintah</a:t>
            </a:r>
            <a:r>
              <a:rPr lang="en-ID" sz="1600" dirty="0">
                <a:latin typeface="Arial Nova Cond" panose="020B0506020202020204" pitchFamily="34" charset="0"/>
              </a:rPr>
              <a:t> dan DPR </a:t>
            </a:r>
            <a:r>
              <a:rPr lang="en-ID" sz="1600" dirty="0" err="1">
                <a:latin typeface="Arial Nova Cond" panose="020B0506020202020204" pitchFamily="34" charset="0"/>
              </a:rPr>
              <a:t>dalam</a:t>
            </a:r>
            <a:r>
              <a:rPr lang="en-ID" sz="1600" dirty="0">
                <a:latin typeface="Arial Nova Cond" panose="020B0506020202020204" pitchFamily="34" charset="0"/>
              </a:rPr>
              <a:t> </a:t>
            </a:r>
            <a:r>
              <a:rPr lang="en-ID" sz="1600" dirty="0" err="1">
                <a:latin typeface="Arial Nova Cond" panose="020B0506020202020204" pitchFamily="34" charset="0"/>
              </a:rPr>
              <a:t>pembicaraan</a:t>
            </a:r>
            <a:r>
              <a:rPr lang="en-ID" sz="1600" dirty="0">
                <a:latin typeface="Arial Nova Cond" panose="020B0506020202020204" pitchFamily="34" charset="0"/>
              </a:rPr>
              <a:t> </a:t>
            </a:r>
            <a:r>
              <a:rPr lang="en-ID" sz="1600" dirty="0" err="1">
                <a:latin typeface="Arial Nova Cond" panose="020B0506020202020204" pitchFamily="34" charset="0"/>
              </a:rPr>
              <a:t>pendahuluan</a:t>
            </a:r>
            <a:r>
              <a:rPr lang="en-ID" sz="1600" dirty="0">
                <a:latin typeface="Arial Nova Cond" panose="020B0506020202020204" pitchFamily="34" charset="0"/>
              </a:rPr>
              <a:t> </a:t>
            </a:r>
            <a:r>
              <a:rPr lang="en-ID" sz="1600" dirty="0" err="1">
                <a:latin typeface="Arial Nova Cond" panose="020B0506020202020204" pitchFamily="34" charset="0"/>
              </a:rPr>
              <a:t>mengenai</a:t>
            </a:r>
            <a:r>
              <a:rPr lang="en-ID" sz="1600" dirty="0">
                <a:latin typeface="Arial Nova Cond" panose="020B0506020202020204" pitchFamily="34" charset="0"/>
              </a:rPr>
              <a:t> RKP dan </a:t>
            </a:r>
            <a:r>
              <a:rPr lang="en-ID" sz="1600" dirty="0" err="1">
                <a:latin typeface="Arial Nova Cond" panose="020B0506020202020204" pitchFamily="34" charset="0"/>
              </a:rPr>
              <a:t>Pokok-pokok</a:t>
            </a:r>
            <a:r>
              <a:rPr lang="en-ID" sz="1600" dirty="0">
                <a:latin typeface="Arial Nova Cond" panose="020B0506020202020204" pitchFamily="34" charset="0"/>
              </a:rPr>
              <a:t> </a:t>
            </a:r>
            <a:r>
              <a:rPr lang="en-ID" sz="1600" dirty="0" err="1">
                <a:latin typeface="Arial Nova Cond" panose="020B0506020202020204" pitchFamily="34" charset="0"/>
              </a:rPr>
              <a:t>Kebijakan</a:t>
            </a:r>
            <a:r>
              <a:rPr lang="en-ID" sz="1600" dirty="0">
                <a:latin typeface="Arial Nova Cond" panose="020B0506020202020204" pitchFamily="34" charset="0"/>
              </a:rPr>
              <a:t> </a:t>
            </a:r>
            <a:r>
              <a:rPr lang="en-ID" sz="1600" dirty="0" err="1">
                <a:latin typeface="Arial Nova Cond" panose="020B0506020202020204" pitchFamily="34" charset="0"/>
              </a:rPr>
              <a:t>Fiskal</a:t>
            </a:r>
            <a:r>
              <a:rPr lang="en-ID" sz="1600" dirty="0">
                <a:latin typeface="Arial Nova Cond" panose="020B0506020202020204" pitchFamily="34" charset="0"/>
              </a:rPr>
              <a:t>;</a:t>
            </a:r>
          </a:p>
          <a:p>
            <a:pPr marL="342900" indent="-342900">
              <a:buFont typeface="+mj-lt"/>
              <a:buAutoNum type="arabicPeriod"/>
            </a:pPr>
            <a:r>
              <a:rPr lang="en-ID" sz="1600" dirty="0" err="1">
                <a:latin typeface="Arial Nova Cond" panose="020B0506020202020204" pitchFamily="34" charset="0"/>
              </a:rPr>
              <a:t>hasil</a:t>
            </a:r>
            <a:r>
              <a:rPr lang="en-ID" sz="1600" dirty="0">
                <a:latin typeface="Arial Nova Cond" panose="020B0506020202020204" pitchFamily="34" charset="0"/>
              </a:rPr>
              <a:t> </a:t>
            </a:r>
            <a:r>
              <a:rPr lang="en-ID" sz="1600" dirty="0" err="1">
                <a:latin typeface="Arial Nova Cond" panose="020B0506020202020204" pitchFamily="34" charset="0"/>
              </a:rPr>
              <a:t>kesepakatan</a:t>
            </a:r>
            <a:r>
              <a:rPr lang="en-ID" sz="1600" dirty="0">
                <a:latin typeface="Arial Nova Cond" panose="020B0506020202020204" pitchFamily="34" charset="0"/>
              </a:rPr>
              <a:t> </a:t>
            </a:r>
            <a:r>
              <a:rPr lang="en-ID" sz="1600" dirty="0" err="1">
                <a:latin typeface="Arial Nova Cond" panose="020B0506020202020204" pitchFamily="34" charset="0"/>
              </a:rPr>
              <a:t>Pemerintah</a:t>
            </a:r>
            <a:r>
              <a:rPr lang="en-ID" sz="1600" dirty="0">
                <a:latin typeface="Arial Nova Cond" panose="020B0506020202020204" pitchFamily="34" charset="0"/>
              </a:rPr>
              <a:t> dan DPR </a:t>
            </a:r>
            <a:r>
              <a:rPr lang="en-ID" sz="1600" dirty="0" err="1">
                <a:latin typeface="Arial Nova Cond" panose="020B0506020202020204" pitchFamily="34" charset="0"/>
              </a:rPr>
              <a:t>dalam</a:t>
            </a:r>
            <a:r>
              <a:rPr lang="en-ID" sz="1600" dirty="0">
                <a:latin typeface="Arial Nova Cond" panose="020B0506020202020204" pitchFamily="34" charset="0"/>
              </a:rPr>
              <a:t> </a:t>
            </a:r>
            <a:r>
              <a:rPr lang="en-ID" sz="1600" dirty="0" err="1">
                <a:latin typeface="Arial Nova Cond" panose="020B0506020202020204" pitchFamily="34" charset="0"/>
              </a:rPr>
              <a:t>pembahasan</a:t>
            </a:r>
            <a:r>
              <a:rPr lang="en-ID" sz="1600" dirty="0">
                <a:latin typeface="Arial Nova Cond" panose="020B0506020202020204" pitchFamily="34" charset="0"/>
              </a:rPr>
              <a:t> RUU APBN </a:t>
            </a:r>
            <a:r>
              <a:rPr lang="en-ID" sz="1600" dirty="0" err="1">
                <a:latin typeface="Arial Nova Cond" panose="020B0506020202020204" pitchFamily="34" charset="0"/>
              </a:rPr>
              <a:t>beserta</a:t>
            </a:r>
            <a:r>
              <a:rPr lang="en-ID" sz="1600" dirty="0">
                <a:latin typeface="Arial Nova Cond" panose="020B0506020202020204" pitchFamily="34" charset="0"/>
              </a:rPr>
              <a:t> nota </a:t>
            </a:r>
            <a:r>
              <a:rPr lang="en-ID" sz="1600" dirty="0" err="1">
                <a:latin typeface="Arial Nova Cond" panose="020B0506020202020204" pitchFamily="34" charset="0"/>
              </a:rPr>
              <a:t>keuangannya</a:t>
            </a:r>
            <a:r>
              <a:rPr lang="en-ID" sz="1600" dirty="0">
                <a:latin typeface="Arial Nova Cond" panose="020B0506020202020204" pitchFamily="34" charset="0"/>
              </a:rPr>
              <a:t>;</a:t>
            </a:r>
          </a:p>
          <a:p>
            <a:pPr marL="342900" indent="-342900">
              <a:buFont typeface="+mj-lt"/>
              <a:buAutoNum type="arabicPeriod"/>
            </a:pPr>
            <a:r>
              <a:rPr lang="en-ID" sz="1600" dirty="0" err="1">
                <a:latin typeface="Arial Nova Cond" panose="020B0506020202020204" pitchFamily="34" charset="0"/>
              </a:rPr>
              <a:t>kebijakan</a:t>
            </a:r>
            <a:r>
              <a:rPr lang="en-ID" sz="1600" dirty="0">
                <a:latin typeface="Arial Nova Cond" panose="020B0506020202020204" pitchFamily="34" charset="0"/>
              </a:rPr>
              <a:t> </a:t>
            </a:r>
            <a:r>
              <a:rPr lang="en-ID" sz="1600" dirty="0" err="1">
                <a:latin typeface="Arial Nova Cond" panose="020B0506020202020204" pitchFamily="34" charset="0"/>
              </a:rPr>
              <a:t>Pemerintah</a:t>
            </a:r>
            <a:r>
              <a:rPr lang="en-ID" sz="1600" dirty="0">
                <a:latin typeface="Arial Nova Cond" panose="020B0506020202020204" pitchFamily="34" charset="0"/>
              </a:rPr>
              <a:t> </a:t>
            </a:r>
            <a:r>
              <a:rPr lang="en-ID" sz="1600" dirty="0" err="1">
                <a:latin typeface="Arial Nova Cond" panose="020B0506020202020204" pitchFamily="34" charset="0"/>
              </a:rPr>
              <a:t>lainnya</a:t>
            </a:r>
            <a:r>
              <a:rPr lang="en-ID" sz="1600" dirty="0">
                <a:latin typeface="Arial Nova Cond" panose="020B0506020202020204" pitchFamily="34" charset="0"/>
              </a:rPr>
              <a:t>;</a:t>
            </a:r>
          </a:p>
          <a:p>
            <a:pPr marL="342900" indent="-342900">
              <a:buFont typeface="+mj-lt"/>
              <a:buAutoNum type="arabicPeriod"/>
            </a:pPr>
            <a:r>
              <a:rPr lang="en-ID" sz="1600" dirty="0" err="1">
                <a:latin typeface="Arial Nova Cond" panose="020B0506020202020204" pitchFamily="34" charset="0"/>
              </a:rPr>
              <a:t>standar</a:t>
            </a:r>
            <a:r>
              <a:rPr lang="en-ID" sz="1600" dirty="0">
                <a:latin typeface="Arial Nova Cond" panose="020B0506020202020204" pitchFamily="34" charset="0"/>
              </a:rPr>
              <a:t> </a:t>
            </a:r>
            <a:r>
              <a:rPr lang="en-ID" sz="1600" dirty="0" err="1">
                <a:latin typeface="Arial Nova Cond" panose="020B0506020202020204" pitchFamily="34" charset="0"/>
              </a:rPr>
              <a:t>biaya</a:t>
            </a:r>
            <a:r>
              <a:rPr lang="en-ID" sz="1600" dirty="0">
                <a:latin typeface="Arial Nova Cond" panose="020B0506020202020204" pitchFamily="34" charset="0"/>
              </a:rPr>
              <a:t>;</a:t>
            </a:r>
          </a:p>
          <a:p>
            <a:pPr marL="342900" indent="-342900">
              <a:buFont typeface="+mj-lt"/>
              <a:buAutoNum type="arabicPeriod"/>
            </a:pPr>
            <a:r>
              <a:rPr lang="en-ID" sz="1600" dirty="0" err="1">
                <a:latin typeface="Arial Nova Cond" panose="020B0506020202020204" pitchFamily="34" charset="0"/>
              </a:rPr>
              <a:t>sistem</a:t>
            </a:r>
            <a:r>
              <a:rPr lang="en-ID" sz="1600" dirty="0">
                <a:latin typeface="Arial Nova Cond" panose="020B0506020202020204" pitchFamily="34" charset="0"/>
              </a:rPr>
              <a:t> </a:t>
            </a:r>
            <a:r>
              <a:rPr lang="en-ID" sz="1600" dirty="0" err="1">
                <a:latin typeface="Arial Nova Cond" panose="020B0506020202020204" pitchFamily="34" charset="0"/>
              </a:rPr>
              <a:t>akuntansi</a:t>
            </a:r>
            <a:r>
              <a:rPr lang="en-ID" sz="1600" dirty="0">
                <a:latin typeface="Arial Nova Cond" panose="020B0506020202020204" pitchFamily="34" charset="0"/>
              </a:rPr>
              <a:t> </a:t>
            </a:r>
            <a:r>
              <a:rPr lang="en-ID" sz="1600" dirty="0" err="1">
                <a:latin typeface="Arial Nova Cond" panose="020B0506020202020204" pitchFamily="34" charset="0"/>
              </a:rPr>
              <a:t>pemerintah</a:t>
            </a:r>
            <a:r>
              <a:rPr lang="en-ID" sz="1600" dirty="0">
                <a:latin typeface="Arial Nova Cond" panose="020B0506020202020204" pitchFamily="34" charset="0"/>
              </a:rPr>
              <a:t>; dan</a:t>
            </a:r>
          </a:p>
          <a:p>
            <a:pPr marL="342900" indent="-342900">
              <a:buFont typeface="+mj-lt"/>
              <a:buAutoNum type="arabicPeriod"/>
            </a:pPr>
            <a:r>
              <a:rPr lang="en-ID" sz="1600" dirty="0" err="1">
                <a:latin typeface="Arial Nova Cond" panose="020B0506020202020204" pitchFamily="34" charset="0"/>
              </a:rPr>
              <a:t>kaidah</a:t>
            </a:r>
            <a:r>
              <a:rPr lang="en-ID" sz="1600" dirty="0">
                <a:latin typeface="Arial Nova Cond" panose="020B0506020202020204" pitchFamily="34" charset="0"/>
              </a:rPr>
              <a:t> </a:t>
            </a:r>
            <a:r>
              <a:rPr lang="en-ID" sz="1600" dirty="0" err="1">
                <a:latin typeface="Arial Nova Cond" panose="020B0506020202020204" pitchFamily="34" charset="0"/>
              </a:rPr>
              <a:t>perencanaan</a:t>
            </a:r>
            <a:r>
              <a:rPr lang="en-ID" sz="1600" dirty="0">
                <a:latin typeface="Arial Nova Cond" panose="020B0506020202020204" pitchFamily="34" charset="0"/>
              </a:rPr>
              <a:t> </a:t>
            </a:r>
            <a:r>
              <a:rPr lang="en-ID" sz="1600" dirty="0" err="1">
                <a:latin typeface="Arial Nova Cond" panose="020B0506020202020204" pitchFamily="34" charset="0"/>
              </a:rPr>
              <a:t>penganggaran</a:t>
            </a:r>
            <a:r>
              <a:rPr lang="en-ID" sz="1600" dirty="0">
                <a:latin typeface="Arial Nova Cond" panose="020B0506020202020204" pitchFamily="34" charset="0"/>
              </a:rPr>
              <a:t> yang </a:t>
            </a:r>
            <a:r>
              <a:rPr lang="en-ID" sz="1600" dirty="0" err="1">
                <a:latin typeface="Arial Nova Cond" panose="020B0506020202020204" pitchFamily="34" charset="0"/>
              </a:rPr>
              <a:t>berlaku</a:t>
            </a:r>
            <a:r>
              <a:rPr lang="en-ID" sz="1600" dirty="0">
                <a:latin typeface="Arial Nova Cond" panose="020B0506020202020204" pitchFamily="34" charset="0"/>
              </a:rPr>
              <a:t> </a:t>
            </a:r>
            <a:r>
              <a:rPr lang="en-ID" sz="1600" dirty="0" err="1">
                <a:latin typeface="Arial Nova Cond" panose="020B0506020202020204" pitchFamily="34" charset="0"/>
              </a:rPr>
              <a:t>hinggal</a:t>
            </a:r>
            <a:r>
              <a:rPr lang="en-ID" sz="1600" dirty="0">
                <a:latin typeface="Arial Nova Cond" panose="020B0506020202020204" pitchFamily="34" charset="0"/>
              </a:rPr>
              <a:t> level </a:t>
            </a:r>
            <a:r>
              <a:rPr lang="en-ID" sz="1600" dirty="0" err="1">
                <a:latin typeface="Arial Nova Cond" panose="020B0506020202020204" pitchFamily="34" charset="0"/>
              </a:rPr>
              <a:t>detil</a:t>
            </a:r>
            <a:r>
              <a:rPr lang="en-ID" sz="1600" dirty="0">
                <a:latin typeface="Arial Nova Cond" panose="020B0506020202020204" pitchFamily="34" charset="0"/>
              </a:rPr>
              <a:t>, </a:t>
            </a:r>
            <a:r>
              <a:rPr lang="en-ID" sz="1600" dirty="0" err="1">
                <a:latin typeface="Arial Nova Cond" panose="020B0506020202020204" pitchFamily="34" charset="0"/>
              </a:rPr>
              <a:t>untuk</a:t>
            </a:r>
            <a:r>
              <a:rPr lang="en-ID" sz="1600" dirty="0">
                <a:latin typeface="Arial Nova Cond" panose="020B0506020202020204" pitchFamily="34" charset="0"/>
              </a:rPr>
              <a:t> </a:t>
            </a:r>
            <a:r>
              <a:rPr lang="en-ID" sz="1600" dirty="0" err="1">
                <a:latin typeface="Arial Nova Cond" panose="020B0506020202020204" pitchFamily="34" charset="0"/>
              </a:rPr>
              <a:t>menghasilkan</a:t>
            </a:r>
            <a:r>
              <a:rPr lang="en-ID" sz="1600" dirty="0">
                <a:latin typeface="Arial Nova Cond" panose="020B0506020202020204" pitchFamily="34" charset="0"/>
              </a:rPr>
              <a:t> RKA-K/L dan DIPA yang </a:t>
            </a:r>
            <a:r>
              <a:rPr lang="en-ID" sz="1600" dirty="0" err="1">
                <a:latin typeface="Arial Nova Cond" panose="020B0506020202020204" pitchFamily="34" charset="0"/>
              </a:rPr>
              <a:t>berkualitas</a:t>
            </a:r>
            <a:r>
              <a:rPr lang="en-ID" sz="1600" dirty="0">
                <a:latin typeface="Arial Nova Cond" panose="020B0506020202020204" pitchFamily="34" charset="0"/>
              </a:rPr>
              <a:t>.</a:t>
            </a:r>
          </a:p>
        </p:txBody>
      </p:sp>
      <p:sp>
        <p:nvSpPr>
          <p:cNvPr id="9" name="TextBox 8">
            <a:extLst>
              <a:ext uri="{FF2B5EF4-FFF2-40B4-BE49-F238E27FC236}">
                <a16:creationId xmlns:a16="http://schemas.microsoft.com/office/drawing/2014/main" id="{55B9B146-8757-6DFA-4215-314554AC4449}"/>
              </a:ext>
            </a:extLst>
          </p:cNvPr>
          <p:cNvSpPr txBox="1"/>
          <p:nvPr/>
        </p:nvSpPr>
        <p:spPr>
          <a:xfrm>
            <a:off x="6345805" y="2185655"/>
            <a:ext cx="5392308" cy="2369880"/>
          </a:xfrm>
          <a:prstGeom prst="rect">
            <a:avLst/>
          </a:prstGeom>
          <a:solidFill>
            <a:schemeClr val="accent3">
              <a:lumMod val="40000"/>
              <a:lumOff val="60000"/>
            </a:schemeClr>
          </a:solidFill>
        </p:spPr>
        <p:txBody>
          <a:bodyPr wrap="square">
            <a:spAutoFit/>
          </a:bodyPr>
          <a:lstStyle/>
          <a:p>
            <a:pPr marL="285750" indent="-285750">
              <a:buFont typeface="Wingdings" panose="05000000000000000000" pitchFamily="2" charset="2"/>
              <a:buChar char="§"/>
            </a:pPr>
            <a:r>
              <a:rPr lang="en-ID" sz="1600" dirty="0" err="1">
                <a:latin typeface="Arial Nova Cond" panose="020B0506020202020204" pitchFamily="34" charset="0"/>
              </a:rPr>
              <a:t>Penelaahan</a:t>
            </a:r>
            <a:r>
              <a:rPr lang="en-ID" sz="1600" dirty="0">
                <a:latin typeface="Arial Nova Cond" panose="020B0506020202020204" pitchFamily="34" charset="0"/>
              </a:rPr>
              <a:t> RKA-K/L </a:t>
            </a:r>
            <a:r>
              <a:rPr lang="en-ID" sz="1600" dirty="0" err="1">
                <a:latin typeface="Arial Nova Cond" panose="020B0506020202020204" pitchFamily="34" charset="0"/>
              </a:rPr>
              <a:t>merupakan</a:t>
            </a:r>
            <a:r>
              <a:rPr lang="en-ID" sz="1600" dirty="0">
                <a:latin typeface="Arial Nova Cond" panose="020B0506020202020204" pitchFamily="34" charset="0"/>
              </a:rPr>
              <a:t> forum </a:t>
            </a:r>
            <a:r>
              <a:rPr lang="en-ID" sz="1600" dirty="0" err="1">
                <a:latin typeface="Arial Nova Cond" panose="020B0506020202020204" pitchFamily="34" charset="0"/>
              </a:rPr>
              <a:t>penelaahan</a:t>
            </a:r>
            <a:r>
              <a:rPr lang="en-ID" sz="1600" dirty="0">
                <a:latin typeface="Arial Nova Cond" panose="020B0506020202020204" pitchFamily="34" charset="0"/>
              </a:rPr>
              <a:t> RKA-K/L </a:t>
            </a:r>
            <a:r>
              <a:rPr lang="en-ID" sz="1600" dirty="0" err="1">
                <a:latin typeface="Arial Nova Cond" panose="020B0506020202020204" pitchFamily="34" charset="0"/>
              </a:rPr>
              <a:t>antara</a:t>
            </a:r>
            <a:r>
              <a:rPr lang="en-ID" sz="1600" dirty="0">
                <a:latin typeface="Arial Nova Cond" panose="020B0506020202020204" pitchFamily="34" charset="0"/>
              </a:rPr>
              <a:t> K/L </a:t>
            </a:r>
            <a:r>
              <a:rPr lang="en-ID" sz="1600" dirty="0" err="1">
                <a:latin typeface="Arial Nova Cond" panose="020B0506020202020204" pitchFamily="34" charset="0"/>
              </a:rPr>
              <a:t>dengan</a:t>
            </a:r>
            <a:r>
              <a:rPr lang="en-ID" sz="1600" dirty="0">
                <a:latin typeface="Arial Nova Cond" panose="020B0506020202020204" pitchFamily="34" charset="0"/>
              </a:rPr>
              <a:t> Kementerian </a:t>
            </a:r>
            <a:r>
              <a:rPr lang="en-ID" sz="1600" dirty="0" err="1">
                <a:latin typeface="Arial Nova Cond" panose="020B0506020202020204" pitchFamily="34" charset="0"/>
              </a:rPr>
              <a:t>Keuangan</a:t>
            </a:r>
            <a:r>
              <a:rPr lang="en-ID" sz="1600" dirty="0">
                <a:latin typeface="Arial Nova Cond" panose="020B0506020202020204" pitchFamily="34" charset="0"/>
              </a:rPr>
              <a:t> dan </a:t>
            </a:r>
            <a:r>
              <a:rPr lang="en-ID" sz="1600" dirty="0" err="1">
                <a:latin typeface="Arial Nova Cond" panose="020B0506020202020204" pitchFamily="34" charset="0"/>
              </a:rPr>
              <a:t>Bappenas</a:t>
            </a:r>
            <a:r>
              <a:rPr lang="en-ID" sz="1600" dirty="0">
                <a:latin typeface="Arial Nova Cond" panose="020B0506020202020204" pitchFamily="34" charset="0"/>
              </a:rPr>
              <a:t>. </a:t>
            </a:r>
          </a:p>
          <a:p>
            <a:pPr marL="285750" indent="-285750">
              <a:buFont typeface="Wingdings" panose="05000000000000000000" pitchFamily="2" charset="2"/>
              <a:buChar char="§"/>
            </a:pPr>
            <a:r>
              <a:rPr lang="en-ID" sz="1600" dirty="0" err="1">
                <a:latin typeface="Arial Nova Cond" panose="020B0506020202020204" pitchFamily="34" charset="0"/>
              </a:rPr>
              <a:t>Dokumen</a:t>
            </a:r>
            <a:r>
              <a:rPr lang="en-ID" sz="1600" dirty="0">
                <a:latin typeface="Arial Nova Cond" panose="020B0506020202020204" pitchFamily="34" charset="0"/>
              </a:rPr>
              <a:t> yang </a:t>
            </a:r>
            <a:r>
              <a:rPr lang="en-ID" sz="1600" dirty="0" err="1">
                <a:latin typeface="Arial Nova Cond" panose="020B0506020202020204" pitchFamily="34" charset="0"/>
              </a:rPr>
              <a:t>ditelaah</a:t>
            </a:r>
            <a:r>
              <a:rPr lang="en-ID" sz="1600" dirty="0">
                <a:latin typeface="Arial Nova Cond" panose="020B0506020202020204" pitchFamily="34" charset="0"/>
              </a:rPr>
              <a:t>: </a:t>
            </a:r>
            <a:r>
              <a:rPr lang="en-ID" sz="1600" dirty="0" err="1">
                <a:latin typeface="Arial Nova Cond" panose="020B0506020202020204" pitchFamily="34" charset="0"/>
              </a:rPr>
              <a:t>dokumen</a:t>
            </a:r>
            <a:r>
              <a:rPr lang="en-ID" sz="1600" dirty="0">
                <a:latin typeface="Arial Nova Cond" panose="020B0506020202020204" pitchFamily="34" charset="0"/>
              </a:rPr>
              <a:t> </a:t>
            </a:r>
            <a:r>
              <a:rPr lang="en-ID" sz="1600" dirty="0" err="1">
                <a:latin typeface="Arial Nova Cond" panose="020B0506020202020204" pitchFamily="34" charset="0"/>
              </a:rPr>
              <a:t>perencanaan</a:t>
            </a:r>
            <a:r>
              <a:rPr lang="en-ID" sz="1600" dirty="0">
                <a:latin typeface="Arial Nova Cond" panose="020B0506020202020204" pitchFamily="34" charset="0"/>
              </a:rPr>
              <a:t> dan </a:t>
            </a:r>
            <a:r>
              <a:rPr lang="en-ID" sz="1600" dirty="0" err="1">
                <a:latin typeface="Arial Nova Cond" panose="020B0506020202020204" pitchFamily="34" charset="0"/>
              </a:rPr>
              <a:t>penganggaran</a:t>
            </a:r>
            <a:r>
              <a:rPr lang="en-ID" sz="1600" dirty="0">
                <a:latin typeface="Arial Nova Cond" panose="020B0506020202020204" pitchFamily="34" charset="0"/>
              </a:rPr>
              <a:t> yang </a:t>
            </a:r>
            <a:r>
              <a:rPr lang="en-ID" sz="1600" dirty="0" err="1">
                <a:latin typeface="Arial Nova Cond" panose="020B0506020202020204" pitchFamily="34" charset="0"/>
              </a:rPr>
              <a:t>berisi</a:t>
            </a:r>
            <a:r>
              <a:rPr lang="en-ID" sz="1600" dirty="0">
                <a:latin typeface="Arial Nova Cond" panose="020B0506020202020204" pitchFamily="34" charset="0"/>
              </a:rPr>
              <a:t>: </a:t>
            </a:r>
          </a:p>
          <a:p>
            <a:pPr marL="742950" lvl="1" indent="-285750">
              <a:buFont typeface="Wingdings" panose="05000000000000000000" pitchFamily="2" charset="2"/>
              <a:buChar char="ü"/>
            </a:pPr>
            <a:r>
              <a:rPr lang="en-ID" sz="1400" dirty="0" err="1">
                <a:latin typeface="Arial Nova Cond" panose="020B0506020202020204" pitchFamily="34" charset="0"/>
              </a:rPr>
              <a:t>sasaran</a:t>
            </a:r>
            <a:r>
              <a:rPr lang="en-ID" sz="1400" dirty="0">
                <a:latin typeface="Arial Nova Cond" panose="020B0506020202020204" pitchFamily="34" charset="0"/>
              </a:rPr>
              <a:t> </a:t>
            </a:r>
            <a:r>
              <a:rPr lang="en-ID" sz="1400" dirty="0" err="1">
                <a:latin typeface="Arial Nova Cond" panose="020B0506020202020204" pitchFamily="34" charset="0"/>
              </a:rPr>
              <a:t>strategis</a:t>
            </a:r>
            <a:r>
              <a:rPr lang="en-ID" sz="1400" dirty="0">
                <a:latin typeface="Arial Nova Cond" panose="020B0506020202020204" pitchFamily="34" charset="0"/>
              </a:rPr>
              <a:t> dan </a:t>
            </a:r>
            <a:r>
              <a:rPr lang="en-ID" sz="1400" dirty="0" err="1">
                <a:latin typeface="Arial Nova Cond" panose="020B0506020202020204" pitchFamily="34" charset="0"/>
              </a:rPr>
              <a:t>indikatornya</a:t>
            </a:r>
            <a:r>
              <a:rPr lang="en-ID" sz="1400" dirty="0">
                <a:latin typeface="Arial Nova Cond" panose="020B0506020202020204" pitchFamily="34" charset="0"/>
              </a:rPr>
              <a:t>, </a:t>
            </a:r>
          </a:p>
          <a:p>
            <a:pPr marL="742950" lvl="1" indent="-285750">
              <a:buFont typeface="Wingdings" panose="05000000000000000000" pitchFamily="2" charset="2"/>
              <a:buChar char="ü"/>
            </a:pPr>
            <a:r>
              <a:rPr lang="en-ID" sz="1400" dirty="0">
                <a:latin typeface="Arial Nova Cond" panose="020B0506020202020204" pitchFamily="34" charset="0"/>
              </a:rPr>
              <a:t>Program dan </a:t>
            </a:r>
            <a:r>
              <a:rPr lang="en-ID" sz="1400" dirty="0" err="1">
                <a:latin typeface="Arial Nova Cond" panose="020B0506020202020204" pitchFamily="34" charset="0"/>
              </a:rPr>
              <a:t>sasaran</a:t>
            </a:r>
            <a:r>
              <a:rPr lang="en-ID" sz="1400" dirty="0">
                <a:latin typeface="Arial Nova Cond" panose="020B0506020202020204" pitchFamily="34" charset="0"/>
              </a:rPr>
              <a:t> Program </a:t>
            </a:r>
            <a:r>
              <a:rPr lang="en-ID" sz="1400" dirty="0" err="1">
                <a:latin typeface="Arial Nova Cond" panose="020B0506020202020204" pitchFamily="34" charset="0"/>
              </a:rPr>
              <a:t>beserta</a:t>
            </a:r>
            <a:r>
              <a:rPr lang="en-ID" sz="1400" dirty="0">
                <a:latin typeface="Arial Nova Cond" panose="020B0506020202020204" pitchFamily="34" charset="0"/>
              </a:rPr>
              <a:t> </a:t>
            </a:r>
            <a:r>
              <a:rPr lang="en-ID" sz="1400" dirty="0" err="1">
                <a:latin typeface="Arial Nova Cond" panose="020B0506020202020204" pitchFamily="34" charset="0"/>
              </a:rPr>
              <a:t>indikatornya</a:t>
            </a:r>
            <a:r>
              <a:rPr lang="en-ID" sz="1400" dirty="0">
                <a:latin typeface="Arial Nova Cond" panose="020B0506020202020204" pitchFamily="34" charset="0"/>
              </a:rPr>
              <a:t>, </a:t>
            </a:r>
          </a:p>
          <a:p>
            <a:pPr marL="742950" lvl="1" indent="-285750">
              <a:buFont typeface="Wingdings" panose="05000000000000000000" pitchFamily="2" charset="2"/>
              <a:buChar char="ü"/>
            </a:pPr>
            <a:r>
              <a:rPr lang="en-ID" sz="1400" dirty="0" err="1">
                <a:latin typeface="Arial Nova Cond" panose="020B0506020202020204" pitchFamily="34" charset="0"/>
              </a:rPr>
              <a:t>Kegiatan</a:t>
            </a:r>
            <a:r>
              <a:rPr lang="en-ID" sz="1400" dirty="0">
                <a:latin typeface="Arial Nova Cond" panose="020B0506020202020204" pitchFamily="34" charset="0"/>
              </a:rPr>
              <a:t> dan </a:t>
            </a:r>
            <a:r>
              <a:rPr lang="en-ID" sz="1400" dirty="0" err="1">
                <a:latin typeface="Arial Nova Cond" panose="020B0506020202020204" pitchFamily="34" charset="0"/>
              </a:rPr>
              <a:t>sasaran</a:t>
            </a:r>
            <a:r>
              <a:rPr lang="en-ID" sz="1400" dirty="0">
                <a:latin typeface="Arial Nova Cond" panose="020B0506020202020204" pitchFamily="34" charset="0"/>
              </a:rPr>
              <a:t> </a:t>
            </a:r>
            <a:r>
              <a:rPr lang="en-ID" sz="1400" dirty="0" err="1">
                <a:latin typeface="Arial Nova Cond" panose="020B0506020202020204" pitchFamily="34" charset="0"/>
              </a:rPr>
              <a:t>Kegiatan</a:t>
            </a:r>
            <a:r>
              <a:rPr lang="en-ID" sz="1400" dirty="0">
                <a:latin typeface="Arial Nova Cond" panose="020B0506020202020204" pitchFamily="34" charset="0"/>
              </a:rPr>
              <a:t> </a:t>
            </a:r>
            <a:r>
              <a:rPr lang="en-ID" sz="1400" dirty="0" err="1">
                <a:latin typeface="Arial Nova Cond" panose="020B0506020202020204" pitchFamily="34" charset="0"/>
              </a:rPr>
              <a:t>beserta</a:t>
            </a:r>
            <a:r>
              <a:rPr lang="en-ID" sz="1400" dirty="0">
                <a:latin typeface="Arial Nova Cond" panose="020B0506020202020204" pitchFamily="34" charset="0"/>
              </a:rPr>
              <a:t> </a:t>
            </a:r>
            <a:r>
              <a:rPr lang="en-ID" sz="1400" dirty="0" err="1">
                <a:latin typeface="Arial Nova Cond" panose="020B0506020202020204" pitchFamily="34" charset="0"/>
              </a:rPr>
              <a:t>indikatornya</a:t>
            </a:r>
            <a:r>
              <a:rPr lang="en-ID" sz="1400" dirty="0">
                <a:latin typeface="Arial Nova Cond" panose="020B0506020202020204" pitchFamily="34" charset="0"/>
              </a:rPr>
              <a:t>, dan</a:t>
            </a:r>
          </a:p>
          <a:p>
            <a:pPr marL="742950" lvl="1" indent="-285750">
              <a:buFont typeface="Wingdings" panose="05000000000000000000" pitchFamily="2" charset="2"/>
              <a:buChar char="ü"/>
            </a:pPr>
            <a:r>
              <a:rPr lang="en-ID" sz="1400" dirty="0" err="1">
                <a:latin typeface="Arial Nova Cond" panose="020B0506020202020204" pitchFamily="34" charset="0"/>
              </a:rPr>
              <a:t>keluaran</a:t>
            </a:r>
            <a:r>
              <a:rPr lang="en-ID" sz="1400" dirty="0">
                <a:latin typeface="Arial Nova Cond" panose="020B0506020202020204" pitchFamily="34" charset="0"/>
              </a:rPr>
              <a:t> (output) (</a:t>
            </a:r>
            <a:r>
              <a:rPr lang="en-ID" sz="1400" dirty="0" err="1">
                <a:latin typeface="Arial Nova Cond" panose="020B0506020202020204" pitchFamily="34" charset="0"/>
              </a:rPr>
              <a:t>berupa</a:t>
            </a:r>
            <a:r>
              <a:rPr lang="en-ID" sz="1400" dirty="0">
                <a:latin typeface="Arial Nova Cond" panose="020B0506020202020204" pitchFamily="34" charset="0"/>
              </a:rPr>
              <a:t> </a:t>
            </a:r>
            <a:r>
              <a:rPr lang="en-ID" sz="1400" dirty="0" err="1">
                <a:latin typeface="Arial Nova Cond" panose="020B0506020202020204" pitchFamily="34" charset="0"/>
              </a:rPr>
              <a:t>Klasifikasi</a:t>
            </a:r>
            <a:r>
              <a:rPr lang="en-ID" sz="1400" dirty="0">
                <a:latin typeface="Arial Nova Cond" panose="020B0506020202020204" pitchFamily="34" charset="0"/>
              </a:rPr>
              <a:t> </a:t>
            </a:r>
            <a:r>
              <a:rPr lang="en-ID" sz="1400" dirty="0" err="1">
                <a:latin typeface="Arial Nova Cond" panose="020B0506020202020204" pitchFamily="34" charset="0"/>
              </a:rPr>
              <a:t>Rincian</a:t>
            </a:r>
            <a:r>
              <a:rPr lang="en-ID" sz="1400" dirty="0">
                <a:latin typeface="Arial Nova Cond" panose="020B0506020202020204" pitchFamily="34" charset="0"/>
              </a:rPr>
              <a:t> Output dan </a:t>
            </a:r>
            <a:r>
              <a:rPr lang="en-ID" sz="1400" dirty="0" err="1">
                <a:latin typeface="Arial Nova Cond" panose="020B0506020202020204" pitchFamily="34" charset="0"/>
              </a:rPr>
              <a:t>Rincian</a:t>
            </a:r>
            <a:r>
              <a:rPr lang="en-ID" sz="1400" dirty="0">
                <a:latin typeface="Arial Nova Cond" panose="020B0506020202020204" pitchFamily="34" charset="0"/>
              </a:rPr>
              <a:t> Output) </a:t>
            </a:r>
            <a:r>
              <a:rPr lang="en-ID" sz="1400" dirty="0" err="1">
                <a:latin typeface="Arial Nova Cond" panose="020B0506020202020204" pitchFamily="34" charset="0"/>
              </a:rPr>
              <a:t>beserta</a:t>
            </a:r>
            <a:r>
              <a:rPr lang="en-ID" sz="1400" dirty="0">
                <a:latin typeface="Arial Nova Cond" panose="020B0506020202020204" pitchFamily="34" charset="0"/>
              </a:rPr>
              <a:t> </a:t>
            </a:r>
            <a:r>
              <a:rPr lang="en-ID" sz="1400" dirty="0" err="1">
                <a:latin typeface="Arial Nova Cond" panose="020B0506020202020204" pitchFamily="34" charset="0"/>
              </a:rPr>
              <a:t>indikatornya</a:t>
            </a:r>
            <a:r>
              <a:rPr lang="en-ID" sz="1400" dirty="0">
                <a:latin typeface="Arial Nova Cond" panose="020B0506020202020204" pitchFamily="34" charset="0"/>
              </a:rPr>
              <a:t> </a:t>
            </a:r>
            <a:r>
              <a:rPr lang="en-ID" sz="1400" dirty="0" err="1">
                <a:latin typeface="Arial Nova Cond" panose="020B0506020202020204" pitchFamily="34" charset="0"/>
              </a:rPr>
              <a:t>beserta</a:t>
            </a:r>
            <a:r>
              <a:rPr lang="en-ID" sz="1400" dirty="0">
                <a:latin typeface="Arial Nova Cond" panose="020B0506020202020204" pitchFamily="34" charset="0"/>
              </a:rPr>
              <a:t> </a:t>
            </a:r>
            <a:r>
              <a:rPr lang="en-ID" sz="1400" dirty="0" err="1">
                <a:latin typeface="Arial Nova Cond" panose="020B0506020202020204" pitchFamily="34" charset="0"/>
              </a:rPr>
              <a:t>dengan</a:t>
            </a:r>
            <a:r>
              <a:rPr lang="en-ID" sz="1400" dirty="0">
                <a:latin typeface="Arial Nova Cond" panose="020B0506020202020204" pitchFamily="34" charset="0"/>
              </a:rPr>
              <a:t> </a:t>
            </a:r>
            <a:r>
              <a:rPr lang="en-ID" sz="1400" dirty="0" err="1">
                <a:latin typeface="Arial Nova Cond" panose="020B0506020202020204" pitchFamily="34" charset="0"/>
              </a:rPr>
              <a:t>anggarannya</a:t>
            </a:r>
            <a:r>
              <a:rPr lang="en-ID" sz="1400" dirty="0">
                <a:latin typeface="Arial Nova Cond" panose="020B0506020202020204" pitchFamily="34" charset="0"/>
              </a:rPr>
              <a:t>.</a:t>
            </a:r>
          </a:p>
        </p:txBody>
      </p:sp>
      <p:sp>
        <p:nvSpPr>
          <p:cNvPr id="11" name="TextBox 10">
            <a:extLst>
              <a:ext uri="{FF2B5EF4-FFF2-40B4-BE49-F238E27FC236}">
                <a16:creationId xmlns:a16="http://schemas.microsoft.com/office/drawing/2014/main" id="{CC41A5F7-DBF0-0D91-04E2-37981BB2149A}"/>
              </a:ext>
            </a:extLst>
          </p:cNvPr>
          <p:cNvSpPr txBox="1"/>
          <p:nvPr/>
        </p:nvSpPr>
        <p:spPr>
          <a:xfrm>
            <a:off x="6345805" y="4873753"/>
            <a:ext cx="5392308" cy="584775"/>
          </a:xfrm>
          <a:prstGeom prst="rect">
            <a:avLst/>
          </a:prstGeom>
          <a:solidFill>
            <a:schemeClr val="accent1"/>
          </a:solidFill>
        </p:spPr>
        <p:txBody>
          <a:bodyPr wrap="square">
            <a:spAutoFit/>
          </a:bodyPr>
          <a:lstStyle/>
          <a:p>
            <a:r>
              <a:rPr lang="en-ID" sz="1600" dirty="0" err="1">
                <a:latin typeface="Arial Nova Cond" panose="020B0506020202020204" pitchFamily="34" charset="0"/>
              </a:rPr>
              <a:t>Substansi</a:t>
            </a:r>
            <a:r>
              <a:rPr lang="en-ID" sz="1600" dirty="0">
                <a:latin typeface="Arial Nova Cond" panose="020B0506020202020204" pitchFamily="34" charset="0"/>
              </a:rPr>
              <a:t> </a:t>
            </a:r>
            <a:r>
              <a:rPr lang="en-ID" sz="1600" dirty="0" err="1">
                <a:latin typeface="Arial Nova Cond" panose="020B0506020202020204" pitchFamily="34" charset="0"/>
              </a:rPr>
              <a:t>penelaahan</a:t>
            </a:r>
            <a:r>
              <a:rPr lang="en-ID" sz="1600" dirty="0">
                <a:latin typeface="Arial Nova Cond" panose="020B0506020202020204" pitchFamily="34" charset="0"/>
              </a:rPr>
              <a:t> RKA-K/L pada </a:t>
            </a:r>
            <a:r>
              <a:rPr lang="en-ID" sz="1600" dirty="0" err="1">
                <a:latin typeface="Arial Nova Cond" panose="020B0506020202020204" pitchFamily="34" charset="0"/>
              </a:rPr>
              <a:t>dasarnya</a:t>
            </a:r>
            <a:r>
              <a:rPr lang="en-ID" sz="1600" dirty="0">
                <a:latin typeface="Arial Nova Cond" panose="020B0506020202020204" pitchFamily="34" charset="0"/>
              </a:rPr>
              <a:t> </a:t>
            </a:r>
            <a:r>
              <a:rPr lang="en-ID" sz="1600" dirty="0" err="1">
                <a:latin typeface="Arial Nova Cond" panose="020B0506020202020204" pitchFamily="34" charset="0"/>
              </a:rPr>
              <a:t>sama</a:t>
            </a:r>
            <a:r>
              <a:rPr lang="en-ID" sz="1600" dirty="0">
                <a:latin typeface="Arial Nova Cond" panose="020B0506020202020204" pitchFamily="34" charset="0"/>
              </a:rPr>
              <a:t> </a:t>
            </a:r>
            <a:r>
              <a:rPr lang="en-ID" sz="1600" dirty="0" err="1">
                <a:latin typeface="Arial Nova Cond" panose="020B0506020202020204" pitchFamily="34" charset="0"/>
              </a:rPr>
              <a:t>dengan</a:t>
            </a:r>
            <a:r>
              <a:rPr lang="en-ID" sz="1600" dirty="0">
                <a:latin typeface="Arial Nova Cond" panose="020B0506020202020204" pitchFamily="34" charset="0"/>
              </a:rPr>
              <a:t> </a:t>
            </a:r>
            <a:r>
              <a:rPr lang="en-ID" sz="1600" dirty="0" err="1">
                <a:latin typeface="Arial Nova Cond" panose="020B0506020202020204" pitchFamily="34" charset="0"/>
              </a:rPr>
              <a:t>substansi</a:t>
            </a:r>
            <a:r>
              <a:rPr lang="en-ID" sz="1600" dirty="0">
                <a:latin typeface="Arial Nova Cond" panose="020B0506020202020204" pitchFamily="34" charset="0"/>
              </a:rPr>
              <a:t> </a:t>
            </a:r>
            <a:r>
              <a:rPr lang="en-ID" sz="1600" dirty="0" err="1">
                <a:latin typeface="Arial Nova Cond" panose="020B0506020202020204" pitchFamily="34" charset="0"/>
              </a:rPr>
              <a:t>penelaahan</a:t>
            </a:r>
            <a:r>
              <a:rPr lang="en-ID" sz="1600" dirty="0">
                <a:latin typeface="Arial Nova Cond" panose="020B0506020202020204" pitchFamily="34" charset="0"/>
              </a:rPr>
              <a:t> </a:t>
            </a:r>
            <a:r>
              <a:rPr lang="en-ID" sz="1600" dirty="0" err="1">
                <a:latin typeface="Arial Nova Cond" panose="020B0506020202020204" pitchFamily="34" charset="0"/>
              </a:rPr>
              <a:t>Renja</a:t>
            </a:r>
            <a:r>
              <a:rPr lang="en-ID" sz="1600" dirty="0">
                <a:latin typeface="Arial Nova Cond" panose="020B0506020202020204" pitchFamily="34" charset="0"/>
              </a:rPr>
              <a:t> K/L </a:t>
            </a:r>
            <a:r>
              <a:rPr lang="en-ID" sz="1600" dirty="0" err="1">
                <a:latin typeface="Arial Nova Cond" panose="020B0506020202020204" pitchFamily="34" charset="0"/>
              </a:rPr>
              <a:t>namun</a:t>
            </a:r>
            <a:r>
              <a:rPr lang="en-ID" sz="1600" dirty="0">
                <a:latin typeface="Arial Nova Cond" panose="020B0506020202020204" pitchFamily="34" charset="0"/>
              </a:rPr>
              <a:t> pada level yang </a:t>
            </a:r>
            <a:r>
              <a:rPr lang="en-ID" sz="1600" dirty="0" err="1">
                <a:latin typeface="Arial Nova Cond" panose="020B0506020202020204" pitchFamily="34" charset="0"/>
              </a:rPr>
              <a:t>berbeda</a:t>
            </a:r>
            <a:endParaRPr lang="en-ID" sz="1600" dirty="0">
              <a:latin typeface="Arial Nova Cond" panose="020B0506020202020204" pitchFamily="34" charset="0"/>
            </a:endParaRPr>
          </a:p>
        </p:txBody>
      </p:sp>
    </p:spTree>
    <p:extLst>
      <p:ext uri="{BB962C8B-B14F-4D97-AF65-F5344CB8AC3E}">
        <p14:creationId xmlns:p14="http://schemas.microsoft.com/office/powerpoint/2010/main" val="12885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09A2CD-D50C-31F1-FF86-402D99BB8C1A}"/>
              </a:ext>
            </a:extLst>
          </p:cNvPr>
          <p:cNvSpPr>
            <a:spLocks noGrp="1"/>
          </p:cNvSpPr>
          <p:nvPr>
            <p:ph type="title"/>
          </p:nvPr>
        </p:nvSpPr>
        <p:spPr>
          <a:xfrm>
            <a:off x="1600200" y="3250095"/>
            <a:ext cx="10267122" cy="1115568"/>
          </a:xfrm>
        </p:spPr>
        <p:txBody>
          <a:bodyPr/>
          <a:lstStyle/>
          <a:p>
            <a:r>
              <a:rPr lang="en-ID" sz="3600" dirty="0" err="1"/>
              <a:t>REVIu</a:t>
            </a:r>
            <a:r>
              <a:rPr lang="en-ID" sz="3600" dirty="0"/>
              <a:t> </a:t>
            </a:r>
            <a:r>
              <a:rPr lang="en-ID" sz="3200" dirty="0"/>
              <a:t>ANGGARAN</a:t>
            </a:r>
            <a:br>
              <a:rPr lang="en-ID" dirty="0"/>
            </a:br>
            <a:endParaRPr lang="en-ID" dirty="0"/>
          </a:p>
        </p:txBody>
      </p:sp>
      <p:sp>
        <p:nvSpPr>
          <p:cNvPr id="7" name="Text Placeholder 6">
            <a:extLst>
              <a:ext uri="{FF2B5EF4-FFF2-40B4-BE49-F238E27FC236}">
                <a16:creationId xmlns:a16="http://schemas.microsoft.com/office/drawing/2014/main" id="{BE99C9E0-BD48-8B62-A706-3184923C90F3}"/>
              </a:ext>
            </a:extLst>
          </p:cNvPr>
          <p:cNvSpPr>
            <a:spLocks noGrp="1"/>
          </p:cNvSpPr>
          <p:nvPr>
            <p:ph type="body" idx="1"/>
          </p:nvPr>
        </p:nvSpPr>
        <p:spPr/>
        <p:txBody>
          <a:bodyPr/>
          <a:lstStyle/>
          <a:p>
            <a:r>
              <a:rPr lang="en-ID" sz="1400" dirty="0"/>
              <a:t>PERATURAN DIREKTUR JENDERAL ANGGARAN</a:t>
            </a:r>
          </a:p>
          <a:p>
            <a:r>
              <a:rPr lang="en-ID" sz="1400" dirty="0"/>
              <a:t>NOMOR PER- 4 /AG/2022</a:t>
            </a:r>
          </a:p>
        </p:txBody>
      </p:sp>
      <p:sp>
        <p:nvSpPr>
          <p:cNvPr id="4" name="Slide Number Placeholder 3">
            <a:extLst>
              <a:ext uri="{FF2B5EF4-FFF2-40B4-BE49-F238E27FC236}">
                <a16:creationId xmlns:a16="http://schemas.microsoft.com/office/drawing/2014/main" id="{551222C0-4A05-17E0-F16B-18693BA4AE30}"/>
              </a:ext>
            </a:extLst>
          </p:cNvPr>
          <p:cNvSpPr>
            <a:spLocks noGrp="1"/>
          </p:cNvSpPr>
          <p:nvPr>
            <p:ph type="sldNum" sz="quarter" idx="4294967295"/>
          </p:nvPr>
        </p:nvSpPr>
        <p:spPr>
          <a:xfrm>
            <a:off x="11204575" y="457200"/>
            <a:ext cx="987425"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350E859C-A4B2-7C79-276A-6F08ABEBADBE}"/>
              </a:ext>
            </a:extLst>
          </p:cNvPr>
          <p:cNvSpPr>
            <a:spLocks noGrp="1"/>
          </p:cNvSpPr>
          <p:nvPr>
            <p:ph type="ftr" sz="quarter" idx="4294967295"/>
          </p:nvPr>
        </p:nvSpPr>
        <p:spPr>
          <a:xfrm>
            <a:off x="0" y="457200"/>
            <a:ext cx="3200400" cy="2746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Alokasi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&amp;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Revisi</a:t>
            </a:r>
            <a:r>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srgbClr val="1F2C8F"/>
                </a:solidFill>
                <a:effectLst/>
                <a:uLnTx/>
                <a:uFillTx/>
                <a:latin typeface="Arial" panose="020B0604020202020204" pitchFamily="34" charset="0"/>
                <a:ea typeface="+mn-ea"/>
                <a:cs typeface="Arial" panose="020B0604020202020204" pitchFamily="34" charset="0"/>
              </a:rPr>
              <a:t>Anggaran</a:t>
            </a:r>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049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D3C6-AF61-29C5-371E-42D4873C27DF}"/>
              </a:ext>
            </a:extLst>
          </p:cNvPr>
          <p:cNvSpPr>
            <a:spLocks noGrp="1"/>
          </p:cNvSpPr>
          <p:nvPr>
            <p:ph type="title"/>
          </p:nvPr>
        </p:nvSpPr>
        <p:spPr>
          <a:xfrm>
            <a:off x="621792" y="921832"/>
            <a:ext cx="10671048" cy="768096"/>
          </a:xfrm>
        </p:spPr>
        <p:txBody>
          <a:bodyPr/>
          <a:lstStyle/>
          <a:p>
            <a:r>
              <a:rPr lang="nn-NO" dirty="0"/>
              <a:t>REVIU RKA-K/L</a:t>
            </a:r>
            <a:endParaRPr lang="en-ID" dirty="0"/>
          </a:p>
        </p:txBody>
      </p:sp>
      <p:sp>
        <p:nvSpPr>
          <p:cNvPr id="4" name="Footer Placeholder 3">
            <a:extLst>
              <a:ext uri="{FF2B5EF4-FFF2-40B4-BE49-F238E27FC236}">
                <a16:creationId xmlns:a16="http://schemas.microsoft.com/office/drawing/2014/main" id="{D9AB372E-36E9-C5AA-A282-5E69996E07A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C8F"/>
                </a:solidFill>
                <a:effectLst/>
                <a:uLnTx/>
                <a:uFillTx/>
                <a:latin typeface="Arial" panose="020B0604020202020204" pitchFamily="34" charset="0"/>
                <a:ea typeface="+mn-ea"/>
                <a:cs typeface="Arial" panose="020B0604020202020204" pitchFamily="34" charset="0"/>
              </a:rPr>
              <a:t>Presentation title</a:t>
            </a:r>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AFF9FE86-093C-AAF9-905E-DB0B11C3364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9046E4D-97A8-0B2D-CD84-8503F014C0A2}"/>
              </a:ext>
            </a:extLst>
          </p:cNvPr>
          <p:cNvSpPr txBox="1"/>
          <p:nvPr/>
        </p:nvSpPr>
        <p:spPr>
          <a:xfrm>
            <a:off x="621792" y="1880240"/>
            <a:ext cx="5711422" cy="4524315"/>
          </a:xfrm>
          <a:prstGeom prst="rect">
            <a:avLst/>
          </a:prstGeom>
          <a:solidFill>
            <a:schemeClr val="accent4">
              <a:lumMod val="60000"/>
              <a:lumOff val="4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Tujuan</a:t>
            </a:r>
            <a:endPar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memberikan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keyakinan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terbatas</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(limited assurance)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bahwa</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Informasi</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dalam</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RKA-K/L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telah</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disusun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berdasarkan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a:t>
            </a:r>
          </a:p>
          <a:p>
            <a:pPr marL="800100" lvl="1" indent="-342900">
              <a:buFont typeface="Wingdings" panose="05000000000000000000" pitchFamily="2" charset="2"/>
              <a:buChar char="§"/>
            </a:pP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Pagu</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Anggaran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K/L dan/</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atau</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Alokasi</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Anggaran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K/L yang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ditetapkan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oleh Menteri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Keuangan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dan Menteri PPN/</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Kepala</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Bappenas</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p>
          <a:p>
            <a:pPr marL="800100" lvl="1" indent="-342900">
              <a:buFont typeface="Wingdings" panose="05000000000000000000" pitchFamily="2" charset="2"/>
              <a:buChar char="§"/>
            </a:pP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Renja</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K/L, </a:t>
            </a:r>
          </a:p>
          <a:p>
            <a:pPr marL="800100" lvl="1" indent="-342900">
              <a:buFont typeface="Wingdings" panose="05000000000000000000" pitchFamily="2" charset="2"/>
              <a:buChar char="§"/>
            </a:pP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RKP, </a:t>
            </a:r>
          </a:p>
          <a:p>
            <a:pPr marL="800100" lvl="1" indent="-342900">
              <a:buFont typeface="Wingdings" panose="05000000000000000000" pitchFamily="2" charset="2"/>
              <a:buChar char="§"/>
            </a:pP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Standar</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biaya</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p>
          <a:p>
            <a:pPr marL="800100" lvl="1" indent="-342900">
              <a:buFont typeface="Wingdings" panose="05000000000000000000" pitchFamily="2" charset="2"/>
              <a:buChar char="§"/>
            </a:pP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kebijakan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redesain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sistem</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perencanaan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dan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penganggaran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dan</a:t>
            </a:r>
          </a:p>
          <a:p>
            <a:pPr marL="800100" lvl="1" indent="-342900">
              <a:buFont typeface="Wingdings" panose="05000000000000000000" pitchFamily="2" charset="2"/>
              <a:buChar char="§"/>
            </a:pP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kebijakan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ekonomis</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efisiensi</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efektivitas</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anggaran</a:t>
            </a:r>
            <a:r>
              <a:rPr kumimoji="0" lang="en-ID"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(value for money).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memastikan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kepatuhan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penerapan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kaidah-kaidah</a:t>
            </a:r>
            <a:r>
              <a:rPr lang="en-ID" dirty="0">
                <a:solidFill>
                  <a:srgbClr val="000000"/>
                </a:solidFill>
                <a:latin typeface="Arial Nova Cond" panose="020B0506020202020204" pitchFamily="34" charset="0"/>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perencanaan</a:t>
            </a:r>
            <a:r>
              <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8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penganggaran</a:t>
            </a:r>
            <a:endParaRPr kumimoji="0" lang="en-ID" sz="18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endParaRPr>
          </a:p>
        </p:txBody>
      </p:sp>
      <p:sp>
        <p:nvSpPr>
          <p:cNvPr id="6" name="TextBox 5">
            <a:extLst>
              <a:ext uri="{FF2B5EF4-FFF2-40B4-BE49-F238E27FC236}">
                <a16:creationId xmlns:a16="http://schemas.microsoft.com/office/drawing/2014/main" id="{827DA4E5-D595-31E9-3628-CECEDD49B6EF}"/>
              </a:ext>
            </a:extLst>
          </p:cNvPr>
          <p:cNvSpPr txBox="1"/>
          <p:nvPr/>
        </p:nvSpPr>
        <p:spPr>
          <a:xfrm>
            <a:off x="6893781" y="1880240"/>
            <a:ext cx="4959626" cy="2031325"/>
          </a:xfrm>
          <a:prstGeom prst="rect">
            <a:avLst/>
          </a:prstGeom>
          <a:solidFill>
            <a:schemeClr val="tx2">
              <a:lumMod val="20000"/>
              <a:lumOff val="80000"/>
            </a:schemeClr>
          </a:solidFill>
        </p:spPr>
        <p:txBody>
          <a:bodyPr wrap="square">
            <a:spAutoFit/>
          </a:bodyPr>
          <a:lstStyle/>
          <a:p>
            <a:r>
              <a:rPr lang="en-ID" dirty="0">
                <a:latin typeface="Arial Nova Cond" panose="020B0506020202020204" pitchFamily="34" charset="0"/>
              </a:rPr>
              <a:t>Hasil </a:t>
            </a:r>
            <a:r>
              <a:rPr lang="en-ID" dirty="0" err="1">
                <a:latin typeface="Arial Nova Cond" panose="020B0506020202020204" pitchFamily="34" charset="0"/>
              </a:rPr>
              <a:t>reviu</a:t>
            </a:r>
            <a:r>
              <a:rPr lang="en-ID" dirty="0">
                <a:latin typeface="Arial Nova Cond" panose="020B0506020202020204" pitchFamily="34" charset="0"/>
              </a:rPr>
              <a:t> RKA-K/L </a:t>
            </a:r>
            <a:r>
              <a:rPr lang="en-ID" dirty="0" err="1">
                <a:latin typeface="Arial Nova Cond" panose="020B0506020202020204" pitchFamily="34" charset="0"/>
              </a:rPr>
              <a:t>disampaikan</a:t>
            </a:r>
            <a:r>
              <a:rPr lang="en-ID" dirty="0">
                <a:latin typeface="Arial Nova Cond" panose="020B0506020202020204" pitchFamily="34" charset="0"/>
              </a:rPr>
              <a:t> </a:t>
            </a:r>
            <a:r>
              <a:rPr lang="en-ID" dirty="0" err="1">
                <a:latin typeface="Arial Nova Cond" panose="020B0506020202020204" pitchFamily="34" charset="0"/>
              </a:rPr>
              <a:t>kepada</a:t>
            </a:r>
            <a:r>
              <a:rPr lang="en-ID" dirty="0">
                <a:latin typeface="Arial Nova Cond" panose="020B0506020202020204" pitchFamily="34" charset="0"/>
              </a:rPr>
              <a:t>:</a:t>
            </a:r>
          </a:p>
          <a:p>
            <a:pPr marL="342900" indent="-342900">
              <a:buFont typeface="+mj-lt"/>
              <a:buAutoNum type="arabicPeriod"/>
            </a:pPr>
            <a:r>
              <a:rPr lang="en-ID" dirty="0">
                <a:latin typeface="Arial Nova Cond" panose="020B0506020202020204" pitchFamily="34" charset="0"/>
              </a:rPr>
              <a:t>Unit </a:t>
            </a:r>
            <a:r>
              <a:rPr lang="en-ID" dirty="0" err="1">
                <a:latin typeface="Arial Nova Cond" panose="020B0506020202020204" pitchFamily="34" charset="0"/>
              </a:rPr>
              <a:t>eselon</a:t>
            </a:r>
            <a:r>
              <a:rPr lang="en-ID" dirty="0">
                <a:latin typeface="Arial Nova Cond" panose="020B0506020202020204" pitchFamily="34" charset="0"/>
              </a:rPr>
              <a:t> I yang </a:t>
            </a:r>
            <a:r>
              <a:rPr lang="en-ID" dirty="0" err="1">
                <a:latin typeface="Arial Nova Cond" panose="020B0506020202020204" pitchFamily="34" charset="0"/>
              </a:rPr>
              <a:t>memiliki</a:t>
            </a:r>
            <a:r>
              <a:rPr lang="en-ID" dirty="0">
                <a:latin typeface="Arial Nova Cond" panose="020B0506020202020204" pitchFamily="34" charset="0"/>
              </a:rPr>
              <a:t> </a:t>
            </a:r>
            <a:r>
              <a:rPr lang="en-ID" dirty="0" err="1">
                <a:latin typeface="Arial Nova Cond" panose="020B0506020202020204" pitchFamily="34" charset="0"/>
              </a:rPr>
              <a:t>alokasi</a:t>
            </a:r>
            <a:r>
              <a:rPr lang="en-ID" dirty="0">
                <a:latin typeface="Arial Nova Cond" panose="020B0506020202020204" pitchFamily="34" charset="0"/>
              </a:rPr>
              <a:t> </a:t>
            </a:r>
            <a:r>
              <a:rPr lang="en-ID" dirty="0" err="1">
                <a:latin typeface="Arial Nova Cond" panose="020B0506020202020204" pitchFamily="34" charset="0"/>
              </a:rPr>
              <a:t>anggaran</a:t>
            </a:r>
            <a:r>
              <a:rPr lang="en-ID" dirty="0">
                <a:latin typeface="Arial Nova Cond" panose="020B0506020202020204" pitchFamily="34" charset="0"/>
              </a:rPr>
              <a:t> (</a:t>
            </a:r>
            <a:r>
              <a:rPr lang="en-ID" dirty="0" err="1">
                <a:latin typeface="Arial Nova Cond" panose="020B0506020202020204" pitchFamily="34" charset="0"/>
              </a:rPr>
              <a:t>portofolio</a:t>
            </a:r>
            <a:r>
              <a:rPr lang="en-ID" dirty="0">
                <a:latin typeface="Arial Nova Cond" panose="020B0506020202020204" pitchFamily="34" charset="0"/>
              </a:rPr>
              <a:t>) </a:t>
            </a:r>
            <a:r>
              <a:rPr lang="en-ID" dirty="0" err="1">
                <a:latin typeface="Arial Nova Cond" panose="020B0506020202020204" pitchFamily="34" charset="0"/>
              </a:rPr>
              <a:t>untuk</a:t>
            </a:r>
            <a:r>
              <a:rPr lang="en-ID" dirty="0">
                <a:latin typeface="Arial Nova Cond" panose="020B0506020202020204" pitchFamily="34" charset="0"/>
              </a:rPr>
              <a:t> </a:t>
            </a:r>
            <a:r>
              <a:rPr lang="en-ID" dirty="0" err="1">
                <a:latin typeface="Arial Nova Cond" panose="020B0506020202020204" pitchFamily="34" charset="0"/>
              </a:rPr>
              <a:t>dilakukan</a:t>
            </a:r>
            <a:r>
              <a:rPr lang="en-ID" dirty="0">
                <a:latin typeface="Arial Nova Cond" panose="020B0506020202020204" pitchFamily="34" charset="0"/>
              </a:rPr>
              <a:t> </a:t>
            </a:r>
            <a:r>
              <a:rPr lang="en-ID" dirty="0" err="1">
                <a:latin typeface="Arial Nova Cond" panose="020B0506020202020204" pitchFamily="34" charset="0"/>
              </a:rPr>
              <a:t>perbaikan</a:t>
            </a:r>
            <a:r>
              <a:rPr lang="en-ID" dirty="0">
                <a:latin typeface="Arial Nova Cond" panose="020B0506020202020204" pitchFamily="34" charset="0"/>
              </a:rPr>
              <a:t> </a:t>
            </a:r>
            <a:r>
              <a:rPr lang="en-ID" dirty="0" err="1">
                <a:latin typeface="Arial Nova Cond" panose="020B0506020202020204" pitchFamily="34" charset="0"/>
              </a:rPr>
              <a:t>atau</a:t>
            </a:r>
            <a:r>
              <a:rPr lang="en-ID" dirty="0">
                <a:latin typeface="Arial Nova Cond" panose="020B0506020202020204" pitchFamily="34" charset="0"/>
              </a:rPr>
              <a:t> </a:t>
            </a:r>
            <a:r>
              <a:rPr lang="en-ID" dirty="0" err="1">
                <a:latin typeface="Arial Nova Cond" panose="020B0506020202020204" pitchFamily="34" charset="0"/>
              </a:rPr>
              <a:t>penyesuaian</a:t>
            </a:r>
            <a:r>
              <a:rPr lang="en-ID" dirty="0">
                <a:latin typeface="Arial Nova Cond" panose="020B0506020202020204" pitchFamily="34" charset="0"/>
              </a:rPr>
              <a:t> </a:t>
            </a:r>
            <a:r>
              <a:rPr lang="en-ID" dirty="0" err="1">
                <a:latin typeface="Arial Nova Cond" panose="020B0506020202020204" pitchFamily="34" charset="0"/>
              </a:rPr>
              <a:t>apabila</a:t>
            </a:r>
            <a:r>
              <a:rPr lang="en-ID" dirty="0">
                <a:latin typeface="Arial Nova Cond" panose="020B0506020202020204" pitchFamily="34" charset="0"/>
              </a:rPr>
              <a:t> </a:t>
            </a:r>
            <a:r>
              <a:rPr lang="en-ID" dirty="0" err="1">
                <a:latin typeface="Arial Nova Cond" panose="020B0506020202020204" pitchFamily="34" charset="0"/>
              </a:rPr>
              <a:t>diperlukan</a:t>
            </a:r>
            <a:r>
              <a:rPr lang="en-ID" dirty="0">
                <a:latin typeface="Arial Nova Cond" panose="020B0506020202020204" pitchFamily="34" charset="0"/>
              </a:rPr>
              <a:t>; dan</a:t>
            </a:r>
          </a:p>
          <a:p>
            <a:pPr marL="342900" indent="-342900">
              <a:buFont typeface="+mj-lt"/>
              <a:buAutoNum type="arabicPeriod"/>
            </a:pPr>
            <a:r>
              <a:rPr lang="en-ID" dirty="0" err="1">
                <a:latin typeface="Arial Nova Cond" panose="020B0506020202020204" pitchFamily="34" charset="0"/>
              </a:rPr>
              <a:t>Sekretariat</a:t>
            </a:r>
            <a:r>
              <a:rPr lang="en-ID" dirty="0">
                <a:latin typeface="Arial Nova Cond" panose="020B0506020202020204" pitchFamily="34" charset="0"/>
              </a:rPr>
              <a:t> </a:t>
            </a:r>
            <a:r>
              <a:rPr lang="en-ID" dirty="0" err="1">
                <a:latin typeface="Arial Nova Cond" panose="020B0506020202020204" pitchFamily="34" charset="0"/>
              </a:rPr>
              <a:t>Jenderal</a:t>
            </a:r>
            <a:r>
              <a:rPr lang="en-ID" dirty="0">
                <a:latin typeface="Arial Nova Cond" panose="020B0506020202020204" pitchFamily="34" charset="0"/>
              </a:rPr>
              <a:t>/</a:t>
            </a:r>
            <a:r>
              <a:rPr lang="en-ID" dirty="0" err="1">
                <a:latin typeface="Arial Nova Cond" panose="020B0506020202020204" pitchFamily="34" charset="0"/>
              </a:rPr>
              <a:t>Sekretariat</a:t>
            </a:r>
            <a:r>
              <a:rPr lang="en-ID" dirty="0">
                <a:latin typeface="Arial Nova Cond" panose="020B0506020202020204" pitchFamily="34" charset="0"/>
              </a:rPr>
              <a:t> Utama/ </a:t>
            </a:r>
            <a:r>
              <a:rPr lang="en-ID" dirty="0" err="1">
                <a:latin typeface="Arial Nova Cond" panose="020B0506020202020204" pitchFamily="34" charset="0"/>
              </a:rPr>
              <a:t>Sekretariat</a:t>
            </a:r>
            <a:r>
              <a:rPr lang="en-ID" dirty="0">
                <a:latin typeface="Arial Nova Cond" panose="020B0506020202020204" pitchFamily="34" charset="0"/>
              </a:rPr>
              <a:t> </a:t>
            </a:r>
            <a:r>
              <a:rPr lang="en-ID" dirty="0" err="1">
                <a:latin typeface="Arial Nova Cond" panose="020B0506020202020204" pitchFamily="34" charset="0"/>
              </a:rPr>
              <a:t>c.q</a:t>
            </a:r>
            <a:r>
              <a:rPr lang="en-ID" dirty="0">
                <a:latin typeface="Arial Nova Cond" panose="020B0506020202020204" pitchFamily="34" charset="0"/>
              </a:rPr>
              <a:t>. Biro </a:t>
            </a:r>
            <a:r>
              <a:rPr lang="en-ID" dirty="0" err="1">
                <a:latin typeface="Arial Nova Cond" panose="020B0506020202020204" pitchFamily="34" charset="0"/>
              </a:rPr>
              <a:t>Perencanaan</a:t>
            </a:r>
            <a:r>
              <a:rPr lang="en-ID" dirty="0">
                <a:latin typeface="Arial Nova Cond" panose="020B0506020202020204" pitchFamily="34" charset="0"/>
              </a:rPr>
              <a:t>/Unit </a:t>
            </a:r>
            <a:r>
              <a:rPr lang="en-ID" dirty="0" err="1">
                <a:latin typeface="Arial Nova Cond" panose="020B0506020202020204" pitchFamily="34" charset="0"/>
              </a:rPr>
              <a:t>Perencanaan</a:t>
            </a:r>
            <a:r>
              <a:rPr lang="en-ID" dirty="0">
                <a:latin typeface="Arial Nova Cond" panose="020B0506020202020204" pitchFamily="34" charset="0"/>
              </a:rPr>
              <a:t> K/L.</a:t>
            </a:r>
          </a:p>
        </p:txBody>
      </p:sp>
      <p:sp>
        <p:nvSpPr>
          <p:cNvPr id="9" name="TextBox 8">
            <a:extLst>
              <a:ext uri="{FF2B5EF4-FFF2-40B4-BE49-F238E27FC236}">
                <a16:creationId xmlns:a16="http://schemas.microsoft.com/office/drawing/2014/main" id="{B215E218-A796-F6C5-2DDE-2D0A52CC4C5E}"/>
              </a:ext>
            </a:extLst>
          </p:cNvPr>
          <p:cNvSpPr txBox="1"/>
          <p:nvPr/>
        </p:nvSpPr>
        <p:spPr>
          <a:xfrm>
            <a:off x="6893781" y="4289649"/>
            <a:ext cx="4959626" cy="1200329"/>
          </a:xfrm>
          <a:prstGeom prst="rect">
            <a:avLst/>
          </a:prstGeom>
          <a:solidFill>
            <a:schemeClr val="accent5">
              <a:lumMod val="60000"/>
              <a:lumOff val="40000"/>
            </a:schemeClr>
          </a:solidFill>
        </p:spPr>
        <p:txBody>
          <a:bodyPr wrap="square">
            <a:spAutoFit/>
          </a:bodyPr>
          <a:lstStyle/>
          <a:p>
            <a:r>
              <a:rPr lang="en-ID" dirty="0">
                <a:latin typeface="Arial Nova Cond" panose="020B0506020202020204" pitchFamily="34" charset="0"/>
              </a:rPr>
              <a:t>APIP K/L </a:t>
            </a:r>
            <a:r>
              <a:rPr lang="en-ID" dirty="0" err="1">
                <a:latin typeface="Arial Nova Cond" panose="020B0506020202020204" pitchFamily="34" charset="0"/>
              </a:rPr>
              <a:t>dapat</a:t>
            </a:r>
            <a:r>
              <a:rPr lang="en-ID" dirty="0">
                <a:latin typeface="Arial Nova Cond" panose="020B0506020202020204" pitchFamily="34" charset="0"/>
              </a:rPr>
              <a:t> </a:t>
            </a:r>
            <a:r>
              <a:rPr lang="en-ID" dirty="0" err="1">
                <a:latin typeface="Arial Nova Cond" panose="020B0506020202020204" pitchFamily="34" charset="0"/>
              </a:rPr>
              <a:t>menyesuaikan</a:t>
            </a:r>
            <a:r>
              <a:rPr lang="en-ID" dirty="0">
                <a:latin typeface="Arial Nova Cond" panose="020B0506020202020204" pitchFamily="34" charset="0"/>
              </a:rPr>
              <a:t> dan </a:t>
            </a:r>
            <a:r>
              <a:rPr lang="en-ID" dirty="0" err="1">
                <a:latin typeface="Arial Nova Cond" panose="020B0506020202020204" pitchFamily="34" charset="0"/>
              </a:rPr>
              <a:t>mengembangkan</a:t>
            </a:r>
            <a:endParaRPr lang="en-ID" dirty="0">
              <a:latin typeface="Arial Nova Cond" panose="020B0506020202020204" pitchFamily="34" charset="0"/>
            </a:endParaRPr>
          </a:p>
          <a:p>
            <a:r>
              <a:rPr lang="en-ID" dirty="0" err="1">
                <a:latin typeface="Arial Nova Cond" panose="020B0506020202020204" pitchFamily="34" charset="0"/>
              </a:rPr>
              <a:t>langkah-langkah</a:t>
            </a:r>
            <a:r>
              <a:rPr lang="en-ID" dirty="0">
                <a:latin typeface="Arial Nova Cond" panose="020B0506020202020204" pitchFamily="34" charset="0"/>
              </a:rPr>
              <a:t> </a:t>
            </a:r>
            <a:r>
              <a:rPr lang="en-ID" dirty="0" err="1">
                <a:latin typeface="Arial Nova Cond" panose="020B0506020202020204" pitchFamily="34" charset="0"/>
              </a:rPr>
              <a:t>dalam</a:t>
            </a:r>
            <a:r>
              <a:rPr lang="en-ID" dirty="0">
                <a:latin typeface="Arial Nova Cond" panose="020B0506020202020204" pitchFamily="34" charset="0"/>
              </a:rPr>
              <a:t> </a:t>
            </a:r>
            <a:r>
              <a:rPr lang="en-ID" dirty="0" err="1">
                <a:latin typeface="Arial Nova Cond" panose="020B0506020202020204" pitchFamily="34" charset="0"/>
              </a:rPr>
              <a:t>pedoman</a:t>
            </a:r>
            <a:r>
              <a:rPr lang="en-ID" dirty="0">
                <a:latin typeface="Arial Nova Cond" panose="020B0506020202020204" pitchFamily="34" charset="0"/>
              </a:rPr>
              <a:t> </a:t>
            </a:r>
            <a:r>
              <a:rPr lang="en-ID" dirty="0" err="1">
                <a:latin typeface="Arial Nova Cond" panose="020B0506020202020204" pitchFamily="34" charset="0"/>
              </a:rPr>
              <a:t>reviu</a:t>
            </a:r>
            <a:r>
              <a:rPr lang="en-ID" dirty="0">
                <a:latin typeface="Arial Nova Cond" panose="020B0506020202020204" pitchFamily="34" charset="0"/>
              </a:rPr>
              <a:t> RKA-K/L</a:t>
            </a:r>
          </a:p>
          <a:p>
            <a:r>
              <a:rPr lang="en-ID" dirty="0" err="1">
                <a:latin typeface="Arial Nova Cond" panose="020B0506020202020204" pitchFamily="34" charset="0"/>
              </a:rPr>
              <a:t>sesuai</a:t>
            </a:r>
            <a:r>
              <a:rPr lang="en-ID" dirty="0">
                <a:latin typeface="Arial Nova Cond" panose="020B0506020202020204" pitchFamily="34" charset="0"/>
              </a:rPr>
              <a:t> </a:t>
            </a:r>
            <a:r>
              <a:rPr lang="en-ID" dirty="0" err="1">
                <a:latin typeface="Arial Nova Cond" panose="020B0506020202020204" pitchFamily="34" charset="0"/>
              </a:rPr>
              <a:t>dengan</a:t>
            </a:r>
            <a:r>
              <a:rPr lang="en-ID" dirty="0">
                <a:latin typeface="Arial Nova Cond" panose="020B0506020202020204" pitchFamily="34" charset="0"/>
              </a:rPr>
              <a:t> </a:t>
            </a:r>
            <a:r>
              <a:rPr lang="en-ID" dirty="0" err="1">
                <a:latin typeface="Arial Nova Cond" panose="020B0506020202020204" pitchFamily="34" charset="0"/>
              </a:rPr>
              <a:t>kebutuhan</a:t>
            </a:r>
            <a:r>
              <a:rPr lang="en-ID" dirty="0">
                <a:latin typeface="Arial Nova Cond" panose="020B0506020202020204" pitchFamily="34" charset="0"/>
              </a:rPr>
              <a:t> dan </a:t>
            </a:r>
            <a:r>
              <a:rPr lang="en-ID" dirty="0" err="1">
                <a:latin typeface="Arial Nova Cond" panose="020B0506020202020204" pitchFamily="34" charset="0"/>
              </a:rPr>
              <a:t>karakteristik</a:t>
            </a:r>
            <a:r>
              <a:rPr lang="en-ID" dirty="0">
                <a:latin typeface="Arial Nova Cond" panose="020B0506020202020204" pitchFamily="34" charset="0"/>
              </a:rPr>
              <a:t> masing-masing K/L.</a:t>
            </a:r>
          </a:p>
        </p:txBody>
      </p:sp>
    </p:spTree>
    <p:extLst>
      <p:ext uri="{BB962C8B-B14F-4D97-AF65-F5344CB8AC3E}">
        <p14:creationId xmlns:p14="http://schemas.microsoft.com/office/powerpoint/2010/main" val="318510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F300-B091-1D83-C662-C0CF81620DD0}"/>
              </a:ext>
            </a:extLst>
          </p:cNvPr>
          <p:cNvSpPr>
            <a:spLocks noGrp="1"/>
          </p:cNvSpPr>
          <p:nvPr>
            <p:ph type="title"/>
          </p:nvPr>
        </p:nvSpPr>
        <p:spPr/>
        <p:txBody>
          <a:bodyPr/>
          <a:lstStyle/>
          <a:p>
            <a:r>
              <a:rPr lang="en-ID" dirty="0" err="1"/>
              <a:t>Reviu</a:t>
            </a:r>
            <a:r>
              <a:rPr lang="en-ID" dirty="0"/>
              <a:t> </a:t>
            </a:r>
            <a:r>
              <a:rPr lang="en-ID" dirty="0" err="1"/>
              <a:t>bukanlah</a:t>
            </a:r>
            <a:r>
              <a:rPr lang="en-ID" dirty="0"/>
              <a:t> audit</a:t>
            </a:r>
          </a:p>
        </p:txBody>
      </p:sp>
      <p:sp>
        <p:nvSpPr>
          <p:cNvPr id="4" name="Footer Placeholder 3">
            <a:extLst>
              <a:ext uri="{FF2B5EF4-FFF2-40B4-BE49-F238E27FC236}">
                <a16:creationId xmlns:a16="http://schemas.microsoft.com/office/drawing/2014/main" id="{C96B7775-12B7-724C-E37F-D2E6349F553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A5199DA-E03D-5082-FFA2-CC0A264F3FB8}"/>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7" name="TextBox 6">
            <a:extLst>
              <a:ext uri="{FF2B5EF4-FFF2-40B4-BE49-F238E27FC236}">
                <a16:creationId xmlns:a16="http://schemas.microsoft.com/office/drawing/2014/main" id="{71801CCE-665A-53B1-110E-CBFFF1478B7B}"/>
              </a:ext>
            </a:extLst>
          </p:cNvPr>
          <p:cNvSpPr txBox="1"/>
          <p:nvPr/>
        </p:nvSpPr>
        <p:spPr>
          <a:xfrm>
            <a:off x="758953" y="2370125"/>
            <a:ext cx="5641848" cy="2862322"/>
          </a:xfrm>
          <a:prstGeom prst="rect">
            <a:avLst/>
          </a:prstGeom>
          <a:solidFill>
            <a:srgbClr val="FFFF00"/>
          </a:solidFill>
        </p:spPr>
        <p:txBody>
          <a:bodyPr wrap="square">
            <a:spAutoFit/>
          </a:bodyPr>
          <a:lstStyle/>
          <a:p>
            <a:r>
              <a:rPr lang="en-ID" dirty="0" err="1">
                <a:latin typeface="Arial Nova Cond" panose="020B0506020202020204" pitchFamily="34" charset="0"/>
              </a:rPr>
              <a:t>Reviu</a:t>
            </a:r>
            <a:r>
              <a:rPr lang="en-ID" dirty="0">
                <a:latin typeface="Arial Nova Cond" panose="020B0506020202020204" pitchFamily="34" charset="0"/>
              </a:rPr>
              <a:t> </a:t>
            </a:r>
            <a:r>
              <a:rPr lang="en-ID" dirty="0" err="1">
                <a:latin typeface="Arial Nova Cond" panose="020B0506020202020204" pitchFamily="34" charset="0"/>
              </a:rPr>
              <a:t>tidak</a:t>
            </a:r>
            <a:r>
              <a:rPr lang="en-ID" dirty="0">
                <a:latin typeface="Arial Nova Cond" panose="020B0506020202020204" pitchFamily="34" charset="0"/>
              </a:rPr>
              <a:t> </a:t>
            </a:r>
            <a:r>
              <a:rPr lang="en-ID" dirty="0" err="1">
                <a:latin typeface="Arial Nova Cond" panose="020B0506020202020204" pitchFamily="34" charset="0"/>
              </a:rPr>
              <a:t>memberikan</a:t>
            </a:r>
            <a:r>
              <a:rPr lang="en-ID" dirty="0">
                <a:latin typeface="Arial Nova Cond" panose="020B0506020202020204" pitchFamily="34" charset="0"/>
              </a:rPr>
              <a:t> </a:t>
            </a:r>
            <a:r>
              <a:rPr lang="en-ID" dirty="0" err="1">
                <a:latin typeface="Arial Nova Cond" panose="020B0506020202020204" pitchFamily="34" charset="0"/>
              </a:rPr>
              <a:t>dasar</a:t>
            </a:r>
            <a:r>
              <a:rPr lang="en-ID" dirty="0">
                <a:latin typeface="Arial Nova Cond" panose="020B0506020202020204" pitchFamily="34" charset="0"/>
              </a:rPr>
              <a:t> </a:t>
            </a:r>
            <a:r>
              <a:rPr lang="en-ID" dirty="0" err="1">
                <a:latin typeface="Arial Nova Cond" panose="020B0506020202020204" pitchFamily="34" charset="0"/>
              </a:rPr>
              <a:t>untuk</a:t>
            </a:r>
            <a:r>
              <a:rPr lang="en-ID" dirty="0">
                <a:latin typeface="Arial Nova Cond" panose="020B0506020202020204" pitchFamily="34" charset="0"/>
              </a:rPr>
              <a:t> </a:t>
            </a:r>
            <a:r>
              <a:rPr lang="en-ID" dirty="0" err="1">
                <a:latin typeface="Arial Nova Cond" panose="020B0506020202020204" pitchFamily="34" charset="0"/>
              </a:rPr>
              <a:t>menyatakan</a:t>
            </a:r>
            <a:r>
              <a:rPr lang="en-ID" dirty="0">
                <a:latin typeface="Arial Nova Cond" panose="020B0506020202020204" pitchFamily="34" charset="0"/>
              </a:rPr>
              <a:t> </a:t>
            </a:r>
            <a:r>
              <a:rPr lang="en-ID" dirty="0" err="1">
                <a:latin typeface="Arial Nova Cond" panose="020B0506020202020204" pitchFamily="34" charset="0"/>
              </a:rPr>
              <a:t>pendapat</a:t>
            </a:r>
            <a:endParaRPr lang="en-ID" dirty="0">
              <a:latin typeface="Arial Nova Cond" panose="020B0506020202020204" pitchFamily="34" charset="0"/>
            </a:endParaRPr>
          </a:p>
          <a:p>
            <a:r>
              <a:rPr lang="en-ID" dirty="0" err="1">
                <a:latin typeface="Arial Nova Cond" panose="020B0506020202020204" pitchFamily="34" charset="0"/>
              </a:rPr>
              <a:t>sebagaimana</a:t>
            </a:r>
            <a:r>
              <a:rPr lang="en-ID" dirty="0">
                <a:latin typeface="Arial Nova Cond" panose="020B0506020202020204" pitchFamily="34" charset="0"/>
              </a:rPr>
              <a:t> </a:t>
            </a:r>
            <a:r>
              <a:rPr lang="en-ID" dirty="0" err="1">
                <a:latin typeface="Arial Nova Cond" panose="020B0506020202020204" pitchFamily="34" charset="0"/>
              </a:rPr>
              <a:t>dalam</a:t>
            </a:r>
            <a:r>
              <a:rPr lang="en-ID" dirty="0">
                <a:latin typeface="Arial Nova Cond" panose="020B0506020202020204" pitchFamily="34" charset="0"/>
              </a:rPr>
              <a:t> audit </a:t>
            </a:r>
            <a:r>
              <a:rPr lang="en-ID" dirty="0" err="1">
                <a:latin typeface="Arial Nova Cond" panose="020B0506020202020204" pitchFamily="34" charset="0"/>
              </a:rPr>
              <a:t>karena</a:t>
            </a:r>
            <a:r>
              <a:rPr lang="en-ID" dirty="0">
                <a:latin typeface="Arial Nova Cond" panose="020B0506020202020204" pitchFamily="34" charset="0"/>
              </a:rPr>
              <a:t>:</a:t>
            </a:r>
          </a:p>
          <a:p>
            <a:pPr marL="285750" indent="-285750">
              <a:buFont typeface="Wingdings" panose="05000000000000000000" pitchFamily="2" charset="2"/>
              <a:buChar char="§"/>
            </a:pPr>
            <a:r>
              <a:rPr lang="en-ID" dirty="0" err="1">
                <a:latin typeface="Arial Nova Cond" panose="020B0506020202020204" pitchFamily="34" charset="0"/>
              </a:rPr>
              <a:t>tidak</a:t>
            </a:r>
            <a:r>
              <a:rPr lang="en-ID" dirty="0">
                <a:latin typeface="Arial Nova Cond" panose="020B0506020202020204" pitchFamily="34" charset="0"/>
              </a:rPr>
              <a:t> </a:t>
            </a:r>
            <a:r>
              <a:rPr lang="en-ID" dirty="0" err="1">
                <a:latin typeface="Arial Nova Cond" panose="020B0506020202020204" pitchFamily="34" charset="0"/>
              </a:rPr>
              <a:t>mencakup</a:t>
            </a:r>
            <a:r>
              <a:rPr lang="en-ID" dirty="0">
                <a:latin typeface="Arial Nova Cond" panose="020B0506020202020204" pitchFamily="34" charset="0"/>
              </a:rPr>
              <a:t> </a:t>
            </a:r>
            <a:r>
              <a:rPr lang="en-ID" dirty="0" err="1">
                <a:latin typeface="Arial Nova Cond" panose="020B0506020202020204" pitchFamily="34" charset="0"/>
              </a:rPr>
              <a:t>pengujian</a:t>
            </a:r>
            <a:r>
              <a:rPr lang="en-ID" dirty="0">
                <a:latin typeface="Arial Nova Cond" panose="020B0506020202020204" pitchFamily="34" charset="0"/>
              </a:rPr>
              <a:t> </a:t>
            </a:r>
            <a:r>
              <a:rPr lang="en-ID" dirty="0" err="1">
                <a:latin typeface="Arial Nova Cond" panose="020B0506020202020204" pitchFamily="34" charset="0"/>
              </a:rPr>
              <a:t>atas</a:t>
            </a:r>
            <a:r>
              <a:rPr lang="en-ID" dirty="0">
                <a:latin typeface="Arial Nova Cond" panose="020B0506020202020204" pitchFamily="34" charset="0"/>
              </a:rPr>
              <a:t> </a:t>
            </a:r>
            <a:r>
              <a:rPr lang="en-ID" dirty="0" err="1">
                <a:latin typeface="Arial Nova Cond" panose="020B0506020202020204" pitchFamily="34" charset="0"/>
              </a:rPr>
              <a:t>pengendalian</a:t>
            </a:r>
            <a:r>
              <a:rPr lang="en-ID" dirty="0">
                <a:latin typeface="Arial Nova Cond" panose="020B0506020202020204" pitchFamily="34" charset="0"/>
              </a:rPr>
              <a:t> intern, </a:t>
            </a:r>
          </a:p>
          <a:p>
            <a:pPr marL="285750" indent="-285750">
              <a:buFont typeface="Wingdings" panose="05000000000000000000" pitchFamily="2" charset="2"/>
              <a:buChar char="§"/>
            </a:pPr>
            <a:r>
              <a:rPr lang="en-ID" dirty="0" err="1">
                <a:latin typeface="Arial Nova Cond" panose="020B0506020202020204" pitchFamily="34" charset="0"/>
              </a:rPr>
              <a:t>penetapan</a:t>
            </a:r>
            <a:r>
              <a:rPr lang="en-ID" dirty="0">
                <a:latin typeface="Arial Nova Cond" panose="020B0506020202020204" pitchFamily="34" charset="0"/>
              </a:rPr>
              <a:t> </a:t>
            </a:r>
            <a:r>
              <a:rPr lang="en-ID" dirty="0" err="1">
                <a:latin typeface="Arial Nova Cond" panose="020B0506020202020204" pitchFamily="34" charset="0"/>
              </a:rPr>
              <a:t>risiko</a:t>
            </a:r>
            <a:r>
              <a:rPr lang="en-ID" dirty="0">
                <a:latin typeface="Arial Nova Cond" panose="020B0506020202020204" pitchFamily="34" charset="0"/>
              </a:rPr>
              <a:t> </a:t>
            </a:r>
            <a:r>
              <a:rPr lang="en-ID" dirty="0" err="1">
                <a:latin typeface="Arial Nova Cond" panose="020B0506020202020204" pitchFamily="34" charset="0"/>
              </a:rPr>
              <a:t>pengendalian</a:t>
            </a:r>
            <a:r>
              <a:rPr lang="en-ID" dirty="0">
                <a:latin typeface="Arial Nova Cond" panose="020B0506020202020204" pitchFamily="34" charset="0"/>
              </a:rPr>
              <a:t>, </a:t>
            </a:r>
          </a:p>
          <a:p>
            <a:pPr marL="285750" indent="-285750">
              <a:buFont typeface="Wingdings" panose="05000000000000000000" pitchFamily="2" charset="2"/>
              <a:buChar char="§"/>
            </a:pPr>
            <a:r>
              <a:rPr lang="en-ID" dirty="0" err="1">
                <a:latin typeface="Arial Nova Cond" panose="020B0506020202020204" pitchFamily="34" charset="0"/>
              </a:rPr>
              <a:t>pengujian</a:t>
            </a:r>
            <a:r>
              <a:rPr lang="en-ID" dirty="0">
                <a:latin typeface="Arial Nova Cond" panose="020B0506020202020204" pitchFamily="34" charset="0"/>
              </a:rPr>
              <a:t> </a:t>
            </a:r>
            <a:r>
              <a:rPr lang="en-ID" dirty="0" err="1">
                <a:latin typeface="Arial Nova Cond" panose="020B0506020202020204" pitchFamily="34" charset="0"/>
              </a:rPr>
              <a:t>atas</a:t>
            </a:r>
            <a:r>
              <a:rPr lang="en-ID" dirty="0">
                <a:latin typeface="Arial Nova Cond" panose="020B0506020202020204" pitchFamily="34" charset="0"/>
              </a:rPr>
              <a:t> </a:t>
            </a:r>
            <a:r>
              <a:rPr lang="en-ID" dirty="0" err="1">
                <a:latin typeface="Arial Nova Cond" panose="020B0506020202020204" pitchFamily="34" charset="0"/>
              </a:rPr>
              <a:t>dokumen</a:t>
            </a:r>
            <a:r>
              <a:rPr lang="en-ID" dirty="0">
                <a:latin typeface="Arial Nova Cond" panose="020B0506020202020204" pitchFamily="34" charset="0"/>
              </a:rPr>
              <a:t> </a:t>
            </a:r>
            <a:r>
              <a:rPr lang="en-ID" dirty="0" err="1">
                <a:latin typeface="Arial Nova Cond" panose="020B0506020202020204" pitchFamily="34" charset="0"/>
              </a:rPr>
              <a:t>sumber</a:t>
            </a:r>
            <a:r>
              <a:rPr lang="en-ID" dirty="0">
                <a:latin typeface="Arial Nova Cond" panose="020B0506020202020204" pitchFamily="34" charset="0"/>
              </a:rPr>
              <a:t> dan </a:t>
            </a:r>
          </a:p>
          <a:p>
            <a:pPr marL="285750" indent="-285750">
              <a:buFont typeface="Wingdings" panose="05000000000000000000" pitchFamily="2" charset="2"/>
              <a:buChar char="§"/>
            </a:pPr>
            <a:r>
              <a:rPr lang="en-ID" dirty="0" err="1">
                <a:latin typeface="Arial Nova Cond" panose="020B0506020202020204" pitchFamily="34" charset="0"/>
              </a:rPr>
              <a:t>pengujian</a:t>
            </a:r>
            <a:r>
              <a:rPr lang="en-ID" dirty="0">
                <a:latin typeface="Arial Nova Cond" panose="020B0506020202020204" pitchFamily="34" charset="0"/>
              </a:rPr>
              <a:t> </a:t>
            </a:r>
            <a:r>
              <a:rPr lang="en-ID" dirty="0" err="1">
                <a:latin typeface="Arial Nova Cond" panose="020B0506020202020204" pitchFamily="34" charset="0"/>
              </a:rPr>
              <a:t>atas</a:t>
            </a:r>
            <a:r>
              <a:rPr lang="en-ID" dirty="0">
                <a:latin typeface="Arial Nova Cond" panose="020B0506020202020204" pitchFamily="34" charset="0"/>
              </a:rPr>
              <a:t> </a:t>
            </a:r>
            <a:r>
              <a:rPr lang="en-ID" dirty="0" err="1">
                <a:latin typeface="Arial Nova Cond" panose="020B0506020202020204" pitchFamily="34" charset="0"/>
              </a:rPr>
              <a:t>respon</a:t>
            </a:r>
            <a:r>
              <a:rPr lang="en-ID" dirty="0">
                <a:latin typeface="Arial Nova Cond" panose="020B0506020202020204" pitchFamily="34" charset="0"/>
              </a:rPr>
              <a:t> </a:t>
            </a:r>
            <a:r>
              <a:rPr lang="en-ID" dirty="0" err="1">
                <a:latin typeface="Arial Nova Cond" panose="020B0506020202020204" pitchFamily="34" charset="0"/>
              </a:rPr>
              <a:t>terhadap</a:t>
            </a:r>
            <a:r>
              <a:rPr lang="en-ID" dirty="0">
                <a:latin typeface="Arial Nova Cond" panose="020B0506020202020204" pitchFamily="34" charset="0"/>
              </a:rPr>
              <a:t> </a:t>
            </a:r>
            <a:r>
              <a:rPr lang="en-ID" dirty="0" err="1">
                <a:latin typeface="Arial Nova Cond" panose="020B0506020202020204" pitchFamily="34" charset="0"/>
              </a:rPr>
              <a:t>permintaan</a:t>
            </a:r>
            <a:r>
              <a:rPr lang="en-ID" dirty="0">
                <a:latin typeface="Arial Nova Cond" panose="020B0506020202020204" pitchFamily="34" charset="0"/>
              </a:rPr>
              <a:t> </a:t>
            </a:r>
            <a:r>
              <a:rPr lang="en-ID" dirty="0" err="1">
                <a:latin typeface="Arial Nova Cond" panose="020B0506020202020204" pitchFamily="34" charset="0"/>
              </a:rPr>
              <a:t>keterangan</a:t>
            </a:r>
            <a:r>
              <a:rPr lang="en-ID" dirty="0">
                <a:latin typeface="Arial Nova Cond" panose="020B0506020202020204" pitchFamily="34" charset="0"/>
              </a:rPr>
              <a:t> </a:t>
            </a:r>
            <a:r>
              <a:rPr lang="en-ID" dirty="0" err="1">
                <a:latin typeface="Arial Nova Cond" panose="020B0506020202020204" pitchFamily="34" charset="0"/>
              </a:rPr>
              <a:t>dengan</a:t>
            </a:r>
            <a:r>
              <a:rPr lang="en-ID" dirty="0">
                <a:latin typeface="Arial Nova Cond" panose="020B0506020202020204" pitchFamily="34" charset="0"/>
              </a:rPr>
              <a:t> </a:t>
            </a:r>
            <a:r>
              <a:rPr lang="en-ID" dirty="0" err="1">
                <a:latin typeface="Arial Nova Cond" panose="020B0506020202020204" pitchFamily="34" charset="0"/>
              </a:rPr>
              <a:t>cara</a:t>
            </a:r>
            <a:r>
              <a:rPr lang="en-ID" dirty="0">
                <a:latin typeface="Arial Nova Cond" panose="020B0506020202020204" pitchFamily="34" charset="0"/>
              </a:rPr>
              <a:t> </a:t>
            </a:r>
            <a:r>
              <a:rPr lang="en-ID" dirty="0" err="1">
                <a:latin typeface="Arial Nova Cond" panose="020B0506020202020204" pitchFamily="34" charset="0"/>
              </a:rPr>
              <a:t>pemerolehan</a:t>
            </a:r>
            <a:r>
              <a:rPr lang="en-ID" dirty="0">
                <a:latin typeface="Arial Nova Cond" panose="020B0506020202020204" pitchFamily="34" charset="0"/>
              </a:rPr>
              <a:t> </a:t>
            </a:r>
            <a:r>
              <a:rPr lang="en-ID" dirty="0" err="1">
                <a:latin typeface="Arial Nova Cond" panose="020B0506020202020204" pitchFamily="34" charset="0"/>
              </a:rPr>
              <a:t>bahan</a:t>
            </a:r>
            <a:r>
              <a:rPr lang="en-ID" dirty="0">
                <a:latin typeface="Arial Nova Cond" panose="020B0506020202020204" pitchFamily="34" charset="0"/>
              </a:rPr>
              <a:t> </a:t>
            </a:r>
            <a:r>
              <a:rPr lang="en-ID" dirty="0" err="1">
                <a:latin typeface="Arial Nova Cond" panose="020B0506020202020204" pitchFamily="34" charset="0"/>
              </a:rPr>
              <a:t>bukti</a:t>
            </a:r>
            <a:r>
              <a:rPr lang="en-ID" dirty="0">
                <a:latin typeface="Arial Nova Cond" panose="020B0506020202020204" pitchFamily="34" charset="0"/>
              </a:rPr>
              <a:t> yang </a:t>
            </a:r>
            <a:r>
              <a:rPr lang="en-ID" dirty="0" err="1">
                <a:latin typeface="Arial Nova Cond" panose="020B0506020202020204" pitchFamily="34" charset="0"/>
              </a:rPr>
              <a:t>menguatkan</a:t>
            </a:r>
            <a:r>
              <a:rPr lang="en-ID" dirty="0">
                <a:latin typeface="Arial Nova Cond" panose="020B0506020202020204" pitchFamily="34" charset="0"/>
              </a:rPr>
              <a:t> </a:t>
            </a:r>
            <a:r>
              <a:rPr lang="en-ID" dirty="0" err="1">
                <a:latin typeface="Arial Nova Cond" panose="020B0506020202020204" pitchFamily="34" charset="0"/>
              </a:rPr>
              <a:t>melalui</a:t>
            </a:r>
            <a:r>
              <a:rPr lang="en-ID" dirty="0">
                <a:latin typeface="Arial Nova Cond" panose="020B0506020202020204" pitchFamily="34" charset="0"/>
              </a:rPr>
              <a:t> </a:t>
            </a:r>
            <a:r>
              <a:rPr lang="en-ID" dirty="0" err="1">
                <a:latin typeface="Arial Nova Cond" panose="020B0506020202020204" pitchFamily="34" charset="0"/>
              </a:rPr>
              <a:t>inspeksi</a:t>
            </a:r>
            <a:r>
              <a:rPr lang="en-ID" dirty="0">
                <a:latin typeface="Arial Nova Cond" panose="020B0506020202020204" pitchFamily="34" charset="0"/>
              </a:rPr>
              <a:t>, </a:t>
            </a:r>
            <a:r>
              <a:rPr lang="en-ID" dirty="0" err="1">
                <a:latin typeface="Arial Nova Cond" panose="020B0506020202020204" pitchFamily="34" charset="0"/>
              </a:rPr>
              <a:t>pengamatan</a:t>
            </a:r>
            <a:r>
              <a:rPr lang="en-ID" dirty="0">
                <a:latin typeface="Arial Nova Cond" panose="020B0506020202020204" pitchFamily="34" charset="0"/>
              </a:rPr>
              <a:t>, </a:t>
            </a:r>
            <a:r>
              <a:rPr lang="en-ID" dirty="0" err="1">
                <a:latin typeface="Arial Nova Cond" panose="020B0506020202020204" pitchFamily="34" charset="0"/>
              </a:rPr>
              <a:t>atau</a:t>
            </a:r>
            <a:r>
              <a:rPr lang="en-ID" dirty="0">
                <a:latin typeface="Arial Nova Cond" panose="020B0506020202020204" pitchFamily="34" charset="0"/>
              </a:rPr>
              <a:t> </a:t>
            </a:r>
            <a:r>
              <a:rPr lang="en-ID" dirty="0" err="1">
                <a:latin typeface="Arial Nova Cond" panose="020B0506020202020204" pitchFamily="34" charset="0"/>
              </a:rPr>
              <a:t>konfirmasi</a:t>
            </a:r>
            <a:r>
              <a:rPr lang="en-ID" dirty="0">
                <a:latin typeface="Arial Nova Cond" panose="020B0506020202020204" pitchFamily="34" charset="0"/>
              </a:rPr>
              <a:t>, dan </a:t>
            </a:r>
            <a:r>
              <a:rPr lang="en-ID" dirty="0" err="1">
                <a:latin typeface="Arial Nova Cond" panose="020B0506020202020204" pitchFamily="34" charset="0"/>
              </a:rPr>
              <a:t>prosedur</a:t>
            </a:r>
            <a:r>
              <a:rPr lang="en-ID" dirty="0">
                <a:latin typeface="Arial Nova Cond" panose="020B0506020202020204" pitchFamily="34" charset="0"/>
              </a:rPr>
              <a:t> </a:t>
            </a:r>
            <a:r>
              <a:rPr lang="en-ID" dirty="0" err="1">
                <a:latin typeface="Arial Nova Cond" panose="020B0506020202020204" pitchFamily="34" charset="0"/>
              </a:rPr>
              <a:t>tertentu</a:t>
            </a:r>
            <a:r>
              <a:rPr lang="en-ID" dirty="0">
                <a:latin typeface="Arial Nova Cond" panose="020B0506020202020204" pitchFamily="34" charset="0"/>
              </a:rPr>
              <a:t> </a:t>
            </a:r>
            <a:r>
              <a:rPr lang="en-ID" dirty="0" err="1">
                <a:latin typeface="Arial Nova Cond" panose="020B0506020202020204" pitchFamily="34" charset="0"/>
              </a:rPr>
              <a:t>lainnya</a:t>
            </a:r>
            <a:r>
              <a:rPr lang="en-ID" dirty="0">
                <a:latin typeface="Arial Nova Cond" panose="020B0506020202020204" pitchFamily="34" charset="0"/>
              </a:rPr>
              <a:t> yang </a:t>
            </a:r>
            <a:r>
              <a:rPr lang="en-ID" dirty="0" err="1">
                <a:latin typeface="Arial Nova Cond" panose="020B0506020202020204" pitchFamily="34" charset="0"/>
              </a:rPr>
              <a:t>biasa</a:t>
            </a:r>
            <a:r>
              <a:rPr lang="en-ID" dirty="0">
                <a:latin typeface="Arial Nova Cond" panose="020B0506020202020204" pitchFamily="34" charset="0"/>
              </a:rPr>
              <a:t> </a:t>
            </a:r>
            <a:r>
              <a:rPr lang="en-ID" dirty="0" err="1">
                <a:latin typeface="Arial Nova Cond" panose="020B0506020202020204" pitchFamily="34" charset="0"/>
              </a:rPr>
              <a:t>dilaksanakan</a:t>
            </a:r>
            <a:r>
              <a:rPr lang="en-ID" dirty="0">
                <a:latin typeface="Arial Nova Cond" panose="020B0506020202020204" pitchFamily="34" charset="0"/>
              </a:rPr>
              <a:t> </a:t>
            </a:r>
            <a:r>
              <a:rPr lang="en-ID" dirty="0" err="1">
                <a:latin typeface="Arial Nova Cond" panose="020B0506020202020204" pitchFamily="34" charset="0"/>
              </a:rPr>
              <a:t>dalam</a:t>
            </a:r>
            <a:r>
              <a:rPr lang="en-ID" dirty="0">
                <a:latin typeface="Arial Nova Cond" panose="020B0506020202020204" pitchFamily="34" charset="0"/>
              </a:rPr>
              <a:t> </a:t>
            </a:r>
            <a:r>
              <a:rPr lang="en-ID" dirty="0" err="1">
                <a:latin typeface="Arial Nova Cond" panose="020B0506020202020204" pitchFamily="34" charset="0"/>
              </a:rPr>
              <a:t>suatu</a:t>
            </a:r>
            <a:r>
              <a:rPr lang="en-ID" dirty="0">
                <a:latin typeface="Arial Nova Cond" panose="020B0506020202020204" pitchFamily="34" charset="0"/>
              </a:rPr>
              <a:t> audit.</a:t>
            </a:r>
          </a:p>
        </p:txBody>
      </p:sp>
      <p:sp>
        <p:nvSpPr>
          <p:cNvPr id="9" name="TextBox 8">
            <a:extLst>
              <a:ext uri="{FF2B5EF4-FFF2-40B4-BE49-F238E27FC236}">
                <a16:creationId xmlns:a16="http://schemas.microsoft.com/office/drawing/2014/main" id="{F3DA110D-FCBE-658A-9A8C-B2B84C3DEFEF}"/>
              </a:ext>
            </a:extLst>
          </p:cNvPr>
          <p:cNvSpPr txBox="1"/>
          <p:nvPr/>
        </p:nvSpPr>
        <p:spPr>
          <a:xfrm>
            <a:off x="6974785" y="2358315"/>
            <a:ext cx="4455216" cy="1754326"/>
          </a:xfrm>
          <a:prstGeom prst="rect">
            <a:avLst/>
          </a:prstGeom>
          <a:solidFill>
            <a:schemeClr val="accent4">
              <a:lumMod val="60000"/>
              <a:lumOff val="40000"/>
            </a:schemeClr>
          </a:solidFill>
        </p:spPr>
        <p:txBody>
          <a:bodyPr wrap="square">
            <a:spAutoFit/>
          </a:bodyPr>
          <a:lstStyle/>
          <a:p>
            <a:pPr marL="285750" indent="-285750">
              <a:buFont typeface="Wingdings" panose="05000000000000000000" pitchFamily="2" charset="2"/>
              <a:buChar char="§"/>
            </a:pPr>
            <a:r>
              <a:rPr lang="en-ID" dirty="0" err="1">
                <a:latin typeface="Arial Nova Cond" panose="020B0506020202020204" pitchFamily="34" charset="0"/>
              </a:rPr>
              <a:t>Reviu</a:t>
            </a:r>
            <a:r>
              <a:rPr lang="en-ID" dirty="0">
                <a:latin typeface="Arial Nova Cond" panose="020B0506020202020204" pitchFamily="34" charset="0"/>
              </a:rPr>
              <a:t> </a:t>
            </a:r>
            <a:r>
              <a:rPr lang="en-ID" dirty="0" err="1">
                <a:latin typeface="Arial Nova Cond" panose="020B0506020202020204" pitchFamily="34" charset="0"/>
              </a:rPr>
              <a:t>dapat</a:t>
            </a:r>
            <a:r>
              <a:rPr lang="en-ID" dirty="0">
                <a:latin typeface="Arial Nova Cond" panose="020B0506020202020204" pitchFamily="34" charset="0"/>
              </a:rPr>
              <a:t> </a:t>
            </a:r>
            <a:r>
              <a:rPr lang="en-ID" dirty="0" err="1">
                <a:latin typeface="Arial Nova Cond" panose="020B0506020202020204" pitchFamily="34" charset="0"/>
              </a:rPr>
              <a:t>menjadikan</a:t>
            </a:r>
            <a:r>
              <a:rPr lang="en-ID" dirty="0">
                <a:latin typeface="Arial Nova Cond" panose="020B0506020202020204" pitchFamily="34" charset="0"/>
              </a:rPr>
              <a:t> </a:t>
            </a:r>
            <a:r>
              <a:rPr lang="en-ID" dirty="0" err="1">
                <a:latin typeface="Arial Nova Cond" panose="020B0506020202020204" pitchFamily="34" charset="0"/>
              </a:rPr>
              <a:t>perhatian</a:t>
            </a:r>
            <a:r>
              <a:rPr lang="en-ID" dirty="0">
                <a:latin typeface="Arial Nova Cond" panose="020B0506020202020204" pitchFamily="34" charset="0"/>
              </a:rPr>
              <a:t> auditor “</a:t>
            </a:r>
            <a:r>
              <a:rPr lang="en-ID" u="sng" dirty="0" err="1">
                <a:latin typeface="Arial Nova Cond" panose="020B0506020202020204" pitchFamily="34" charset="0"/>
              </a:rPr>
              <a:t>tertuju</a:t>
            </a:r>
            <a:r>
              <a:rPr lang="en-ID" u="sng" dirty="0">
                <a:latin typeface="Arial Nova Cond" panose="020B0506020202020204" pitchFamily="34" charset="0"/>
              </a:rPr>
              <a:t> </a:t>
            </a:r>
            <a:r>
              <a:rPr lang="en-ID" u="sng" dirty="0" err="1">
                <a:latin typeface="Arial Nova Cond" panose="020B0506020202020204" pitchFamily="34" charset="0"/>
              </a:rPr>
              <a:t>kepada</a:t>
            </a:r>
            <a:r>
              <a:rPr lang="en-ID" u="sng" dirty="0">
                <a:latin typeface="Arial Nova Cond" panose="020B0506020202020204" pitchFamily="34" charset="0"/>
              </a:rPr>
              <a:t> </a:t>
            </a:r>
            <a:r>
              <a:rPr lang="en-ID" u="sng" dirty="0" err="1">
                <a:latin typeface="Arial Nova Cond" panose="020B0506020202020204" pitchFamily="34" charset="0"/>
              </a:rPr>
              <a:t>hal-hal</a:t>
            </a:r>
            <a:r>
              <a:rPr lang="en-ID" u="sng" dirty="0">
                <a:latin typeface="Arial Nova Cond" panose="020B0506020202020204" pitchFamily="34" charset="0"/>
              </a:rPr>
              <a:t> </a:t>
            </a:r>
            <a:r>
              <a:rPr lang="en-ID" u="sng" dirty="0" err="1">
                <a:latin typeface="Arial Nova Cond" panose="020B0506020202020204" pitchFamily="34" charset="0"/>
              </a:rPr>
              <a:t>penting</a:t>
            </a:r>
            <a:r>
              <a:rPr lang="en-ID" u="sng" dirty="0">
                <a:latin typeface="Arial Nova Cond" panose="020B0506020202020204" pitchFamily="34" charset="0"/>
              </a:rPr>
              <a:t> yang </a:t>
            </a:r>
            <a:r>
              <a:rPr lang="en-ID" u="sng" dirty="0" err="1">
                <a:latin typeface="Arial Nova Cond" panose="020B0506020202020204" pitchFamily="34" charset="0"/>
              </a:rPr>
              <a:t>mempengaruhi</a:t>
            </a:r>
            <a:r>
              <a:rPr lang="en-ID" u="sng" dirty="0">
                <a:latin typeface="Arial Nova Cond" panose="020B0506020202020204" pitchFamily="34" charset="0"/>
              </a:rPr>
              <a:t> RKA-K/L”</a:t>
            </a:r>
          </a:p>
          <a:p>
            <a:pPr marL="285750" indent="-285750">
              <a:buFont typeface="Wingdings" panose="05000000000000000000" pitchFamily="2" charset="2"/>
              <a:buChar char="§"/>
            </a:pPr>
            <a:r>
              <a:rPr lang="en-ID" dirty="0" err="1">
                <a:latin typeface="Arial Nova Cond" panose="020B0506020202020204" pitchFamily="34" charset="0"/>
              </a:rPr>
              <a:t>Namun</a:t>
            </a:r>
            <a:r>
              <a:rPr lang="en-ID" dirty="0">
                <a:latin typeface="Arial Nova Cond" panose="020B0506020202020204" pitchFamily="34" charset="0"/>
              </a:rPr>
              <a:t> </a:t>
            </a:r>
            <a:r>
              <a:rPr lang="en-ID" dirty="0" err="1">
                <a:latin typeface="Arial Nova Cond" panose="020B0506020202020204" pitchFamily="34" charset="0"/>
              </a:rPr>
              <a:t>tidak</a:t>
            </a:r>
            <a:r>
              <a:rPr lang="en-ID" dirty="0">
                <a:latin typeface="Arial Nova Cond" panose="020B0506020202020204" pitchFamily="34" charset="0"/>
              </a:rPr>
              <a:t> </a:t>
            </a:r>
            <a:r>
              <a:rPr lang="en-ID" dirty="0" err="1">
                <a:latin typeface="Arial Nova Cond" panose="020B0506020202020204" pitchFamily="34" charset="0"/>
              </a:rPr>
              <a:t>memberikan</a:t>
            </a:r>
            <a:r>
              <a:rPr lang="en-ID" dirty="0">
                <a:latin typeface="Arial Nova Cond" panose="020B0506020202020204" pitchFamily="34" charset="0"/>
              </a:rPr>
              <a:t> </a:t>
            </a:r>
            <a:r>
              <a:rPr lang="en-ID" dirty="0" err="1">
                <a:latin typeface="Arial Nova Cond" panose="020B0506020202020204" pitchFamily="34" charset="0"/>
              </a:rPr>
              <a:t>keyakinan</a:t>
            </a:r>
            <a:r>
              <a:rPr lang="en-ID" dirty="0">
                <a:latin typeface="Arial Nova Cond" panose="020B0506020202020204" pitchFamily="34" charset="0"/>
              </a:rPr>
              <a:t> </a:t>
            </a:r>
            <a:r>
              <a:rPr lang="en-ID" dirty="0" err="1">
                <a:latin typeface="Arial Nova Cond" panose="020B0506020202020204" pitchFamily="34" charset="0"/>
              </a:rPr>
              <a:t>bahwa</a:t>
            </a:r>
            <a:r>
              <a:rPr lang="en-ID" dirty="0">
                <a:latin typeface="Arial Nova Cond" panose="020B0506020202020204" pitchFamily="34" charset="0"/>
              </a:rPr>
              <a:t> auditor </a:t>
            </a:r>
            <a:r>
              <a:rPr lang="en-ID" dirty="0" err="1">
                <a:latin typeface="Arial Nova Cond" panose="020B0506020202020204" pitchFamily="34" charset="0"/>
              </a:rPr>
              <a:t>akan</a:t>
            </a:r>
            <a:r>
              <a:rPr lang="en-ID" dirty="0">
                <a:latin typeface="Arial Nova Cond" panose="020B0506020202020204" pitchFamily="34" charset="0"/>
              </a:rPr>
              <a:t> </a:t>
            </a:r>
            <a:r>
              <a:rPr lang="en-ID" dirty="0" err="1">
                <a:latin typeface="Arial Nova Cond" panose="020B0506020202020204" pitchFamily="34" charset="0"/>
              </a:rPr>
              <a:t>mengetahui</a:t>
            </a:r>
            <a:r>
              <a:rPr lang="en-ID" dirty="0">
                <a:latin typeface="Arial Nova Cond" panose="020B0506020202020204" pitchFamily="34" charset="0"/>
              </a:rPr>
              <a:t> </a:t>
            </a:r>
            <a:r>
              <a:rPr lang="en-ID" dirty="0" err="1">
                <a:latin typeface="Arial Nova Cond" panose="020B0506020202020204" pitchFamily="34" charset="0"/>
              </a:rPr>
              <a:t>semua</a:t>
            </a:r>
            <a:r>
              <a:rPr lang="en-ID" dirty="0">
                <a:latin typeface="Arial Nova Cond" panose="020B0506020202020204" pitchFamily="34" charset="0"/>
              </a:rPr>
              <a:t> </a:t>
            </a:r>
            <a:r>
              <a:rPr lang="en-ID" dirty="0" err="1">
                <a:latin typeface="Arial Nova Cond" panose="020B0506020202020204" pitchFamily="34" charset="0"/>
              </a:rPr>
              <a:t>hal</a:t>
            </a:r>
            <a:r>
              <a:rPr lang="en-ID" dirty="0">
                <a:latin typeface="Arial Nova Cond" panose="020B0506020202020204" pitchFamily="34" charset="0"/>
              </a:rPr>
              <a:t> </a:t>
            </a:r>
            <a:r>
              <a:rPr lang="en-ID" dirty="0" err="1">
                <a:latin typeface="Arial Nova Cond" panose="020B0506020202020204" pitchFamily="34" charset="0"/>
              </a:rPr>
              <a:t>penting</a:t>
            </a:r>
            <a:r>
              <a:rPr lang="en-ID" dirty="0">
                <a:latin typeface="Arial Nova Cond" panose="020B0506020202020204" pitchFamily="34" charset="0"/>
              </a:rPr>
              <a:t> yang </a:t>
            </a:r>
            <a:r>
              <a:rPr lang="en-ID" dirty="0" err="1">
                <a:latin typeface="Arial Nova Cond" panose="020B0506020202020204" pitchFamily="34" charset="0"/>
              </a:rPr>
              <a:t>akan</a:t>
            </a:r>
            <a:r>
              <a:rPr lang="en-ID" dirty="0">
                <a:latin typeface="Arial Nova Cond" panose="020B0506020202020204" pitchFamily="34" charset="0"/>
              </a:rPr>
              <a:t> </a:t>
            </a:r>
            <a:r>
              <a:rPr lang="en-ID" dirty="0" err="1">
                <a:latin typeface="Arial Nova Cond" panose="020B0506020202020204" pitchFamily="34" charset="0"/>
              </a:rPr>
              <a:t>terungkap</a:t>
            </a:r>
            <a:r>
              <a:rPr lang="en-ID" dirty="0">
                <a:latin typeface="Arial Nova Cond" panose="020B0506020202020204" pitchFamily="34" charset="0"/>
              </a:rPr>
              <a:t> </a:t>
            </a:r>
            <a:r>
              <a:rPr lang="en-ID" dirty="0" err="1">
                <a:latin typeface="Arial Nova Cond" panose="020B0506020202020204" pitchFamily="34" charset="0"/>
              </a:rPr>
              <a:t>melalui</a:t>
            </a:r>
            <a:r>
              <a:rPr lang="en-ID" dirty="0">
                <a:latin typeface="Arial Nova Cond" panose="020B0506020202020204" pitchFamily="34" charset="0"/>
              </a:rPr>
              <a:t> </a:t>
            </a:r>
            <a:r>
              <a:rPr lang="en-ID" dirty="0" err="1">
                <a:latin typeface="Arial Nova Cond" panose="020B0506020202020204" pitchFamily="34" charset="0"/>
              </a:rPr>
              <a:t>suatu</a:t>
            </a:r>
            <a:r>
              <a:rPr lang="en-ID" dirty="0">
                <a:latin typeface="Arial Nova Cond" panose="020B0506020202020204" pitchFamily="34" charset="0"/>
              </a:rPr>
              <a:t> audit</a:t>
            </a:r>
          </a:p>
        </p:txBody>
      </p:sp>
    </p:spTree>
    <p:extLst>
      <p:ext uri="{BB962C8B-B14F-4D97-AF65-F5344CB8AC3E}">
        <p14:creationId xmlns:p14="http://schemas.microsoft.com/office/powerpoint/2010/main" val="236731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7569-F4FF-202B-C608-F5DA43FBE871}"/>
              </a:ext>
            </a:extLst>
          </p:cNvPr>
          <p:cNvSpPr>
            <a:spLocks noGrp="1"/>
          </p:cNvSpPr>
          <p:nvPr>
            <p:ph type="title"/>
          </p:nvPr>
        </p:nvSpPr>
        <p:spPr>
          <a:xfrm>
            <a:off x="768096" y="997491"/>
            <a:ext cx="10671048" cy="768096"/>
          </a:xfrm>
        </p:spPr>
        <p:txBody>
          <a:bodyPr/>
          <a:lstStyle/>
          <a:p>
            <a:r>
              <a:rPr lang="en-ID" dirty="0" err="1"/>
              <a:t>Sasaran</a:t>
            </a:r>
            <a:r>
              <a:rPr lang="en-ID" dirty="0"/>
              <a:t> </a:t>
            </a:r>
            <a:r>
              <a:rPr lang="en-ID" dirty="0" err="1"/>
              <a:t>reviu</a:t>
            </a:r>
            <a:r>
              <a:rPr lang="en-ID" dirty="0"/>
              <a:t> </a:t>
            </a:r>
          </a:p>
        </p:txBody>
      </p:sp>
      <p:sp>
        <p:nvSpPr>
          <p:cNvPr id="4" name="Footer Placeholder 3">
            <a:extLst>
              <a:ext uri="{FF2B5EF4-FFF2-40B4-BE49-F238E27FC236}">
                <a16:creationId xmlns:a16="http://schemas.microsoft.com/office/drawing/2014/main" id="{BA57CD6B-8CAA-6595-5A36-5B14C5B6858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7EB1095-FE37-9843-5E1C-FEB29403E351}"/>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9" name="TextBox 8">
            <a:extLst>
              <a:ext uri="{FF2B5EF4-FFF2-40B4-BE49-F238E27FC236}">
                <a16:creationId xmlns:a16="http://schemas.microsoft.com/office/drawing/2014/main" id="{2999F22F-717E-DFAA-36EF-1F81D1408BC7}"/>
              </a:ext>
            </a:extLst>
          </p:cNvPr>
          <p:cNvSpPr txBox="1"/>
          <p:nvPr/>
        </p:nvSpPr>
        <p:spPr>
          <a:xfrm>
            <a:off x="1130460" y="2043725"/>
            <a:ext cx="9931079" cy="2862322"/>
          </a:xfrm>
          <a:prstGeom prst="rect">
            <a:avLst/>
          </a:prstGeom>
          <a:solidFill>
            <a:schemeClr val="accent6">
              <a:lumMod val="20000"/>
              <a:lumOff val="80000"/>
            </a:schemeClr>
          </a:solidFill>
        </p:spPr>
        <p:txBody>
          <a:bodyPr wrap="square">
            <a:spAutoFit/>
          </a:bodyPr>
          <a:lstStyle/>
          <a:p>
            <a:r>
              <a:rPr lang="en-ID" dirty="0">
                <a:latin typeface="Arial Nova Cond" panose="020B0506020202020204" pitchFamily="34" charset="0"/>
              </a:rPr>
              <a:t>MENTERI/PIMPINAN LEMBAGA </a:t>
            </a:r>
            <a:r>
              <a:rPr lang="en-ID" dirty="0" err="1">
                <a:latin typeface="Arial Nova Cond" panose="020B0506020202020204" pitchFamily="34" charset="0"/>
              </a:rPr>
              <a:t>memperoleh</a:t>
            </a:r>
            <a:r>
              <a:rPr lang="en-ID" dirty="0">
                <a:latin typeface="Arial Nova Cond" panose="020B0506020202020204" pitchFamily="34" charset="0"/>
              </a:rPr>
              <a:t> KEYAKINAN </a:t>
            </a:r>
            <a:r>
              <a:rPr lang="en-ID" dirty="0" err="1">
                <a:latin typeface="Arial Nova Cond" panose="020B0506020202020204" pitchFamily="34" charset="0"/>
              </a:rPr>
              <a:t>bahwa</a:t>
            </a:r>
            <a:r>
              <a:rPr lang="en-ID" dirty="0">
                <a:latin typeface="Arial Nova Cond" panose="020B0506020202020204" pitchFamily="34" charset="0"/>
              </a:rPr>
              <a:t> </a:t>
            </a:r>
            <a:r>
              <a:rPr lang="en-ID" dirty="0" err="1">
                <a:latin typeface="Arial Nova Cond" panose="020B0506020202020204" pitchFamily="34" charset="0"/>
              </a:rPr>
              <a:t>penyusunan</a:t>
            </a:r>
            <a:r>
              <a:rPr lang="en-ID" dirty="0">
                <a:latin typeface="Arial Nova Cond" panose="020B0506020202020204" pitchFamily="34" charset="0"/>
              </a:rPr>
              <a:t> RKA-K/L dan data </a:t>
            </a:r>
            <a:r>
              <a:rPr lang="en-ID" dirty="0" err="1">
                <a:latin typeface="Arial Nova Cond" panose="020B0506020202020204" pitchFamily="34" charset="0"/>
              </a:rPr>
              <a:t>pendukung</a:t>
            </a:r>
            <a:r>
              <a:rPr lang="en-ID" dirty="0">
                <a:latin typeface="Arial Nova Cond" panose="020B0506020202020204" pitchFamily="34" charset="0"/>
              </a:rPr>
              <a:t> </a:t>
            </a:r>
            <a:r>
              <a:rPr lang="en-ID" dirty="0" err="1">
                <a:latin typeface="Arial Nova Cond" panose="020B0506020202020204" pitchFamily="34" charset="0"/>
              </a:rPr>
              <a:t>telah</a:t>
            </a:r>
            <a:r>
              <a:rPr lang="en-ID" dirty="0">
                <a:latin typeface="Arial Nova Cond" panose="020B0506020202020204" pitchFamily="34" charset="0"/>
              </a:rPr>
              <a:t> </a:t>
            </a:r>
            <a:r>
              <a:rPr lang="en-ID" dirty="0" err="1">
                <a:latin typeface="Arial Nova Cond" panose="020B0506020202020204" pitchFamily="34" charset="0"/>
              </a:rPr>
              <a:t>disusun</a:t>
            </a:r>
            <a:r>
              <a:rPr lang="en-ID" dirty="0">
                <a:latin typeface="Arial Nova Cond" panose="020B0506020202020204" pitchFamily="34" charset="0"/>
              </a:rPr>
              <a:t> </a:t>
            </a:r>
            <a:r>
              <a:rPr lang="en-ID" dirty="0" err="1">
                <a:latin typeface="Arial Nova Cond" panose="020B0506020202020204" pitchFamily="34" charset="0"/>
              </a:rPr>
              <a:t>berdasarkan</a:t>
            </a:r>
            <a:r>
              <a:rPr lang="en-ID" dirty="0">
                <a:latin typeface="Arial Nova Cond" panose="020B0506020202020204" pitchFamily="34" charset="0"/>
              </a:rPr>
              <a:t>:</a:t>
            </a:r>
          </a:p>
          <a:p>
            <a:pPr marL="285750" indent="-285750">
              <a:buFont typeface="Wingdings" panose="05000000000000000000" pitchFamily="2" charset="2"/>
              <a:buChar char="§"/>
            </a:pPr>
            <a:r>
              <a:rPr lang="en-ID" dirty="0" err="1">
                <a:latin typeface="Arial Nova Cond" panose="020B0506020202020204" pitchFamily="34" charset="0"/>
              </a:rPr>
              <a:t>Pagu</a:t>
            </a:r>
            <a:r>
              <a:rPr lang="en-ID" dirty="0">
                <a:latin typeface="Arial Nova Cond" panose="020B0506020202020204" pitchFamily="34" charset="0"/>
              </a:rPr>
              <a:t> </a:t>
            </a:r>
            <a:r>
              <a:rPr lang="en-ID" dirty="0" err="1">
                <a:latin typeface="Arial Nova Cond" panose="020B0506020202020204" pitchFamily="34" charset="0"/>
              </a:rPr>
              <a:t>Anggaran</a:t>
            </a:r>
            <a:r>
              <a:rPr lang="en-ID" dirty="0">
                <a:latin typeface="Arial Nova Cond" panose="020B0506020202020204" pitchFamily="34" charset="0"/>
              </a:rPr>
              <a:t> K/L dan/</a:t>
            </a:r>
            <a:r>
              <a:rPr lang="en-ID" dirty="0" err="1">
                <a:latin typeface="Arial Nova Cond" panose="020B0506020202020204" pitchFamily="34" charset="0"/>
              </a:rPr>
              <a:t>atau</a:t>
            </a:r>
            <a:r>
              <a:rPr lang="en-ID" dirty="0">
                <a:latin typeface="Arial Nova Cond" panose="020B0506020202020204" pitchFamily="34" charset="0"/>
              </a:rPr>
              <a:t> </a:t>
            </a:r>
            <a:r>
              <a:rPr lang="en-ID" dirty="0" err="1">
                <a:latin typeface="Arial Nova Cond" panose="020B0506020202020204" pitchFamily="34" charset="0"/>
              </a:rPr>
              <a:t>Alokasi</a:t>
            </a:r>
            <a:r>
              <a:rPr lang="en-ID" dirty="0">
                <a:latin typeface="Arial Nova Cond" panose="020B0506020202020204" pitchFamily="34" charset="0"/>
              </a:rPr>
              <a:t> </a:t>
            </a:r>
            <a:r>
              <a:rPr lang="en-ID" dirty="0" err="1">
                <a:latin typeface="Arial Nova Cond" panose="020B0506020202020204" pitchFamily="34" charset="0"/>
              </a:rPr>
              <a:t>Anggaran</a:t>
            </a:r>
            <a:r>
              <a:rPr lang="en-ID" dirty="0">
                <a:latin typeface="Arial Nova Cond" panose="020B0506020202020204" pitchFamily="34" charset="0"/>
              </a:rPr>
              <a:t> K/L yang </a:t>
            </a:r>
            <a:r>
              <a:rPr lang="en-ID" dirty="0" err="1">
                <a:latin typeface="Arial Nova Cond" panose="020B0506020202020204" pitchFamily="34" charset="0"/>
              </a:rPr>
              <a:t>ditetapkan</a:t>
            </a:r>
            <a:r>
              <a:rPr lang="en-ID" dirty="0">
                <a:latin typeface="Arial Nova Cond" panose="020B0506020202020204" pitchFamily="34" charset="0"/>
              </a:rPr>
              <a:t> oleh Menteri </a:t>
            </a:r>
            <a:r>
              <a:rPr lang="en-ID" dirty="0" err="1">
                <a:latin typeface="Arial Nova Cond" panose="020B0506020202020204" pitchFamily="34" charset="0"/>
              </a:rPr>
              <a:t>Keuangan</a:t>
            </a:r>
            <a:r>
              <a:rPr lang="en-ID" dirty="0">
                <a:latin typeface="Arial Nova Cond" panose="020B0506020202020204" pitchFamily="34" charset="0"/>
              </a:rPr>
              <a:t> dan Menteri PPN/</a:t>
            </a:r>
            <a:r>
              <a:rPr lang="en-ID" dirty="0" err="1">
                <a:latin typeface="Arial Nova Cond" panose="020B0506020202020204" pitchFamily="34" charset="0"/>
              </a:rPr>
              <a:t>Kepala</a:t>
            </a:r>
            <a:r>
              <a:rPr lang="en-ID" dirty="0">
                <a:latin typeface="Arial Nova Cond" panose="020B0506020202020204" pitchFamily="34" charset="0"/>
              </a:rPr>
              <a:t> </a:t>
            </a:r>
            <a:r>
              <a:rPr lang="en-ID" dirty="0" err="1">
                <a:latin typeface="Arial Nova Cond" panose="020B0506020202020204" pitchFamily="34" charset="0"/>
              </a:rPr>
              <a:t>Bappenas</a:t>
            </a:r>
            <a:r>
              <a:rPr lang="en-ID" dirty="0">
                <a:latin typeface="Arial Nova Cond" panose="020B0506020202020204" pitchFamily="34" charset="0"/>
              </a:rPr>
              <a:t>, </a:t>
            </a:r>
          </a:p>
          <a:p>
            <a:pPr marL="285750" indent="-285750">
              <a:buFont typeface="Wingdings" panose="05000000000000000000" pitchFamily="2" charset="2"/>
              <a:buChar char="§"/>
            </a:pPr>
            <a:r>
              <a:rPr lang="en-ID" dirty="0" err="1">
                <a:latin typeface="Arial Nova Cond" panose="020B0506020202020204" pitchFamily="34" charset="0"/>
              </a:rPr>
              <a:t>Renja</a:t>
            </a:r>
            <a:r>
              <a:rPr lang="en-ID" dirty="0">
                <a:latin typeface="Arial Nova Cond" panose="020B0506020202020204" pitchFamily="34" charset="0"/>
              </a:rPr>
              <a:t> K/L, </a:t>
            </a:r>
          </a:p>
          <a:p>
            <a:pPr marL="285750" indent="-285750">
              <a:buFont typeface="Wingdings" panose="05000000000000000000" pitchFamily="2" charset="2"/>
              <a:buChar char="§"/>
            </a:pPr>
            <a:r>
              <a:rPr lang="en-ID" dirty="0">
                <a:latin typeface="Arial Nova Cond" panose="020B0506020202020204" pitchFamily="34" charset="0"/>
              </a:rPr>
              <a:t>RKP, </a:t>
            </a:r>
          </a:p>
          <a:p>
            <a:pPr marL="285750" indent="-285750">
              <a:buFont typeface="Wingdings" panose="05000000000000000000" pitchFamily="2" charset="2"/>
              <a:buChar char="§"/>
            </a:pPr>
            <a:r>
              <a:rPr lang="en-ID" dirty="0" err="1">
                <a:latin typeface="Arial Nova Cond" panose="020B0506020202020204" pitchFamily="34" charset="0"/>
              </a:rPr>
              <a:t>standar</a:t>
            </a:r>
            <a:r>
              <a:rPr lang="en-ID" dirty="0">
                <a:latin typeface="Arial Nova Cond" panose="020B0506020202020204" pitchFamily="34" charset="0"/>
              </a:rPr>
              <a:t> </a:t>
            </a:r>
            <a:r>
              <a:rPr lang="en-ID" dirty="0" err="1">
                <a:latin typeface="Arial Nova Cond" panose="020B0506020202020204" pitchFamily="34" charset="0"/>
              </a:rPr>
              <a:t>biaya</a:t>
            </a:r>
            <a:r>
              <a:rPr lang="en-ID" dirty="0">
                <a:latin typeface="Arial Nova Cond" panose="020B0506020202020204" pitchFamily="34" charset="0"/>
              </a:rPr>
              <a:t>, dan </a:t>
            </a:r>
          </a:p>
          <a:p>
            <a:pPr marL="285750" indent="-285750">
              <a:buFont typeface="Wingdings" panose="05000000000000000000" pitchFamily="2" charset="2"/>
              <a:buChar char="§"/>
            </a:pPr>
            <a:r>
              <a:rPr lang="en-ID" dirty="0" err="1">
                <a:latin typeface="Arial Nova Cond" panose="020B0506020202020204" pitchFamily="34" charset="0"/>
              </a:rPr>
              <a:t>kebijakan</a:t>
            </a:r>
            <a:r>
              <a:rPr lang="en-ID" dirty="0">
                <a:latin typeface="Arial Nova Cond" panose="020B0506020202020204" pitchFamily="34" charset="0"/>
              </a:rPr>
              <a:t> </a:t>
            </a:r>
            <a:r>
              <a:rPr lang="en-ID" dirty="0" err="1">
                <a:latin typeface="Arial Nova Cond" panose="020B0506020202020204" pitchFamily="34" charset="0"/>
              </a:rPr>
              <a:t>kebijakan</a:t>
            </a:r>
            <a:r>
              <a:rPr lang="en-ID" dirty="0">
                <a:latin typeface="Arial Nova Cond" panose="020B0506020202020204" pitchFamily="34" charset="0"/>
              </a:rPr>
              <a:t> </a:t>
            </a:r>
            <a:r>
              <a:rPr lang="en-ID" dirty="0" err="1">
                <a:latin typeface="Arial Nova Cond" panose="020B0506020202020204" pitchFamily="34" charset="0"/>
              </a:rPr>
              <a:t>ekonomis</a:t>
            </a:r>
            <a:r>
              <a:rPr lang="en-ID" dirty="0">
                <a:latin typeface="Arial Nova Cond" panose="020B0506020202020204" pitchFamily="34" charset="0"/>
              </a:rPr>
              <a:t>, </a:t>
            </a:r>
            <a:r>
              <a:rPr lang="en-ID" dirty="0" err="1">
                <a:latin typeface="Arial Nova Cond" panose="020B0506020202020204" pitchFamily="34" charset="0"/>
              </a:rPr>
              <a:t>efisiensi</a:t>
            </a:r>
            <a:r>
              <a:rPr lang="en-ID" dirty="0">
                <a:latin typeface="Arial Nova Cond" panose="020B0506020202020204" pitchFamily="34" charset="0"/>
              </a:rPr>
              <a:t>, dan </a:t>
            </a:r>
            <a:r>
              <a:rPr lang="en-ID" dirty="0" err="1">
                <a:latin typeface="Arial Nova Cond" panose="020B0506020202020204" pitchFamily="34" charset="0"/>
              </a:rPr>
              <a:t>efektivitas</a:t>
            </a:r>
            <a:r>
              <a:rPr lang="en-ID" dirty="0">
                <a:latin typeface="Arial Nova Cond" panose="020B0506020202020204" pitchFamily="34" charset="0"/>
              </a:rPr>
              <a:t> </a:t>
            </a:r>
            <a:r>
              <a:rPr lang="en-ID" dirty="0" err="1">
                <a:latin typeface="Arial Nova Cond" panose="020B0506020202020204" pitchFamily="34" charset="0"/>
              </a:rPr>
              <a:t>anggaran</a:t>
            </a:r>
            <a:r>
              <a:rPr lang="en-ID" dirty="0">
                <a:latin typeface="Arial Nova Cond" panose="020B0506020202020204" pitchFamily="34" charset="0"/>
              </a:rPr>
              <a:t> (</a:t>
            </a:r>
            <a:r>
              <a:rPr lang="en-ID" dirty="0" err="1">
                <a:latin typeface="Arial Nova Cond" panose="020B0506020202020204" pitchFamily="34" charset="0"/>
              </a:rPr>
              <a:t>prinsip</a:t>
            </a:r>
            <a:r>
              <a:rPr lang="en-ID" dirty="0">
                <a:latin typeface="Arial Nova Cond" panose="020B0506020202020204" pitchFamily="34" charset="0"/>
              </a:rPr>
              <a:t> value for money) </a:t>
            </a:r>
            <a:r>
              <a:rPr lang="en-ID" dirty="0" err="1">
                <a:latin typeface="Arial Nova Cond" panose="020B0506020202020204" pitchFamily="34" charset="0"/>
              </a:rPr>
              <a:t>serta</a:t>
            </a:r>
            <a:r>
              <a:rPr lang="en-ID" dirty="0">
                <a:latin typeface="Arial Nova Cond" panose="020B0506020202020204" pitchFamily="34" charset="0"/>
              </a:rPr>
              <a:t> </a:t>
            </a:r>
            <a:r>
              <a:rPr lang="en-ID" dirty="0" err="1">
                <a:latin typeface="Arial Nova Cond" panose="020B0506020202020204" pitchFamily="34" charset="0"/>
              </a:rPr>
              <a:t>memenuhi</a:t>
            </a:r>
            <a:r>
              <a:rPr lang="en-ID" dirty="0">
                <a:latin typeface="Arial Nova Cond" panose="020B0506020202020204" pitchFamily="34" charset="0"/>
              </a:rPr>
              <a:t> </a:t>
            </a:r>
            <a:r>
              <a:rPr lang="en-ID" dirty="0" err="1">
                <a:latin typeface="Arial Nova Cond" panose="020B0506020202020204" pitchFamily="34" charset="0"/>
              </a:rPr>
              <a:t>kaidah</a:t>
            </a:r>
            <a:r>
              <a:rPr lang="en-ID" dirty="0">
                <a:latin typeface="Arial Nova Cond" panose="020B0506020202020204" pitchFamily="34" charset="0"/>
              </a:rPr>
              <a:t> </a:t>
            </a:r>
            <a:r>
              <a:rPr lang="en-ID" dirty="0" err="1">
                <a:latin typeface="Arial Nova Cond" panose="020B0506020202020204" pitchFamily="34" charset="0"/>
              </a:rPr>
              <a:t>perencanaan</a:t>
            </a:r>
            <a:r>
              <a:rPr lang="en-ID" dirty="0">
                <a:latin typeface="Arial Nova Cond" panose="020B0506020202020204" pitchFamily="34" charset="0"/>
              </a:rPr>
              <a:t> </a:t>
            </a:r>
            <a:r>
              <a:rPr lang="en-ID" dirty="0" err="1">
                <a:latin typeface="Arial Nova Cond" panose="020B0506020202020204" pitchFamily="34" charset="0"/>
              </a:rPr>
              <a:t>penganggaran</a:t>
            </a:r>
            <a:r>
              <a:rPr lang="en-ID" dirty="0">
                <a:latin typeface="Arial Nova Cond" panose="020B0506020202020204" pitchFamily="34" charset="0"/>
              </a:rPr>
              <a:t>, </a:t>
            </a:r>
            <a:r>
              <a:rPr lang="en-ID" dirty="0" err="1">
                <a:latin typeface="Arial Nova Cond" panose="020B0506020202020204" pitchFamily="34" charset="0"/>
              </a:rPr>
              <a:t>termasuk</a:t>
            </a:r>
            <a:r>
              <a:rPr lang="en-ID" dirty="0">
                <a:latin typeface="Arial Nova Cond" panose="020B0506020202020204" pitchFamily="34" charset="0"/>
              </a:rPr>
              <a:t> </a:t>
            </a:r>
            <a:r>
              <a:rPr lang="en-ID" dirty="0" err="1">
                <a:latin typeface="Arial Nova Cond" panose="020B0506020202020204" pitchFamily="34" charset="0"/>
              </a:rPr>
              <a:t>hasil</a:t>
            </a:r>
            <a:r>
              <a:rPr lang="en-ID" dirty="0">
                <a:latin typeface="Arial Nova Cond" panose="020B0506020202020204" pitchFamily="34" charset="0"/>
              </a:rPr>
              <a:t> RSPP dan </a:t>
            </a:r>
            <a:r>
              <a:rPr lang="en-ID" dirty="0" err="1">
                <a:latin typeface="Arial Nova Cond" panose="020B0506020202020204" pitchFamily="34" charset="0"/>
              </a:rPr>
              <a:t>telah</a:t>
            </a:r>
            <a:r>
              <a:rPr lang="en-ID" dirty="0">
                <a:latin typeface="Arial Nova Cond" panose="020B0506020202020204" pitchFamily="34" charset="0"/>
              </a:rPr>
              <a:t> </a:t>
            </a:r>
            <a:r>
              <a:rPr lang="en-ID" dirty="0" err="1">
                <a:latin typeface="Arial Nova Cond" panose="020B0506020202020204" pitchFamily="34" charset="0"/>
              </a:rPr>
              <a:t>disusun</a:t>
            </a:r>
            <a:r>
              <a:rPr lang="en-ID" dirty="0">
                <a:latin typeface="Arial Nova Cond" panose="020B0506020202020204" pitchFamily="34" charset="0"/>
              </a:rPr>
              <a:t> </a:t>
            </a:r>
            <a:r>
              <a:rPr lang="en-ID" dirty="0" err="1">
                <a:latin typeface="Arial Nova Cond" panose="020B0506020202020204" pitchFamily="34" charset="0"/>
              </a:rPr>
              <a:t>berdasarkan</a:t>
            </a:r>
            <a:r>
              <a:rPr lang="en-ID" dirty="0">
                <a:latin typeface="Arial Nova Cond" panose="020B0506020202020204" pitchFamily="34" charset="0"/>
              </a:rPr>
              <a:t> </a:t>
            </a:r>
            <a:r>
              <a:rPr lang="en-ID" dirty="0" err="1">
                <a:latin typeface="Arial Nova Cond" panose="020B0506020202020204" pitchFamily="34" charset="0"/>
              </a:rPr>
              <a:t>Pedoman</a:t>
            </a:r>
            <a:r>
              <a:rPr lang="en-ID" dirty="0">
                <a:latin typeface="Arial Nova Cond" panose="020B0506020202020204" pitchFamily="34" charset="0"/>
              </a:rPr>
              <a:t> RSPP.</a:t>
            </a:r>
          </a:p>
        </p:txBody>
      </p:sp>
      <p:sp>
        <p:nvSpPr>
          <p:cNvPr id="11" name="TextBox 10">
            <a:extLst>
              <a:ext uri="{FF2B5EF4-FFF2-40B4-BE49-F238E27FC236}">
                <a16:creationId xmlns:a16="http://schemas.microsoft.com/office/drawing/2014/main" id="{10A262F8-D37C-BA85-F02D-1B1B6FE766C4}"/>
              </a:ext>
            </a:extLst>
          </p:cNvPr>
          <p:cNvSpPr txBox="1"/>
          <p:nvPr/>
        </p:nvSpPr>
        <p:spPr>
          <a:xfrm>
            <a:off x="1946182" y="5598899"/>
            <a:ext cx="9185644" cy="738664"/>
          </a:xfrm>
          <a:prstGeom prst="rect">
            <a:avLst/>
          </a:prstGeom>
          <a:solidFill>
            <a:schemeClr val="accent4">
              <a:lumMod val="40000"/>
              <a:lumOff val="60000"/>
            </a:schemeClr>
          </a:solidFill>
        </p:spPr>
        <p:txBody>
          <a:bodyPr wrap="square">
            <a:spAutoFit/>
          </a:bodyPr>
          <a:lstStyle/>
          <a:p>
            <a:r>
              <a:rPr lang="en-ID" sz="1400" dirty="0">
                <a:latin typeface="Arial Nova Cond" panose="020B0506020202020204" pitchFamily="34" charset="0"/>
              </a:rPr>
              <a:t>CATATAN:</a:t>
            </a:r>
          </a:p>
          <a:p>
            <a:pPr marL="285750" indent="-285750">
              <a:buFont typeface="Wingdings" panose="05000000000000000000" pitchFamily="2" charset="2"/>
              <a:buChar char="§"/>
            </a:pPr>
            <a:r>
              <a:rPr lang="en-ID" sz="1400" dirty="0">
                <a:latin typeface="Arial Nova Cond" panose="020B0506020202020204" pitchFamily="34" charset="0"/>
              </a:rPr>
              <a:t>Unit </a:t>
            </a:r>
            <a:r>
              <a:rPr lang="en-ID" sz="1400" dirty="0" err="1">
                <a:latin typeface="Arial Nova Cond" panose="020B0506020202020204" pitchFamily="34" charset="0"/>
              </a:rPr>
              <a:t>penyusun</a:t>
            </a:r>
            <a:r>
              <a:rPr lang="en-ID" sz="1400" dirty="0">
                <a:latin typeface="Arial Nova Cond" panose="020B0506020202020204" pitchFamily="34" charset="0"/>
              </a:rPr>
              <a:t> </a:t>
            </a:r>
            <a:r>
              <a:rPr lang="en-ID" sz="1400" dirty="0" err="1">
                <a:latin typeface="Arial Nova Cond" panose="020B0506020202020204" pitchFamily="34" charset="0"/>
              </a:rPr>
              <a:t>bertanggung</a:t>
            </a:r>
            <a:r>
              <a:rPr lang="en-ID" sz="1400" dirty="0">
                <a:latin typeface="Arial Nova Cond" panose="020B0506020202020204" pitchFamily="34" charset="0"/>
              </a:rPr>
              <a:t> </a:t>
            </a:r>
            <a:r>
              <a:rPr lang="en-ID" sz="1400" dirty="0" err="1">
                <a:latin typeface="Arial Nova Cond" panose="020B0506020202020204" pitchFamily="34" charset="0"/>
              </a:rPr>
              <a:t>jawab</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a:t>
            </a:r>
            <a:r>
              <a:rPr lang="en-ID" sz="1400" dirty="0" err="1">
                <a:latin typeface="Arial Nova Cond" panose="020B0506020202020204" pitchFamily="34" charset="0"/>
              </a:rPr>
              <a:t>melaksanakan</a:t>
            </a:r>
            <a:r>
              <a:rPr lang="en-ID" sz="1400" dirty="0">
                <a:latin typeface="Arial Nova Cond" panose="020B0506020202020204" pitchFamily="34" charset="0"/>
              </a:rPr>
              <a:t> </a:t>
            </a:r>
            <a:r>
              <a:rPr lang="en-ID" sz="1400" dirty="0" err="1">
                <a:latin typeface="Arial Nova Cond" panose="020B0506020202020204" pitchFamily="34" charset="0"/>
              </a:rPr>
              <a:t>perbaikan</a:t>
            </a:r>
            <a:r>
              <a:rPr lang="en-ID" sz="1400" dirty="0">
                <a:latin typeface="Arial Nova Cond" panose="020B0506020202020204" pitchFamily="34" charset="0"/>
              </a:rPr>
              <a:t>/</a:t>
            </a:r>
            <a:r>
              <a:rPr lang="en-ID" sz="1400" dirty="0" err="1">
                <a:latin typeface="Arial Nova Cond" panose="020B0506020202020204" pitchFamily="34" charset="0"/>
              </a:rPr>
              <a:t>penyesuaian</a:t>
            </a:r>
            <a:r>
              <a:rPr lang="en-ID" sz="1400" dirty="0">
                <a:latin typeface="Arial Nova Cond" panose="020B0506020202020204" pitchFamily="34" charset="0"/>
              </a:rPr>
              <a:t> RKA-K/L. </a:t>
            </a:r>
          </a:p>
          <a:p>
            <a:pPr marL="285750" indent="-285750">
              <a:buFont typeface="Wingdings" panose="05000000000000000000" pitchFamily="2" charset="2"/>
              <a:buChar char="§"/>
            </a:pPr>
            <a:r>
              <a:rPr lang="en-ID" sz="1400" dirty="0">
                <a:latin typeface="Arial Nova Cond" panose="020B0506020202020204" pitchFamily="34" charset="0"/>
              </a:rPr>
              <a:t>Pada </a:t>
            </a:r>
            <a:r>
              <a:rPr lang="en-ID" sz="1400" dirty="0" err="1">
                <a:latin typeface="Arial Nova Cond" panose="020B0506020202020204" pitchFamily="34" charset="0"/>
              </a:rPr>
              <a:t>prinsipnya</a:t>
            </a:r>
            <a:r>
              <a:rPr lang="en-ID" sz="1400" dirty="0">
                <a:latin typeface="Arial Nova Cond" panose="020B0506020202020204" pitchFamily="34" charset="0"/>
              </a:rPr>
              <a:t>, </a:t>
            </a:r>
            <a:r>
              <a:rPr lang="en-ID" sz="1400" dirty="0" err="1">
                <a:latin typeface="Arial Nova Cond" panose="020B0506020202020204" pitchFamily="34" charset="0"/>
              </a:rPr>
              <a:t>pelaksanaan</a:t>
            </a:r>
            <a:r>
              <a:rPr lang="en-ID" sz="1400" dirty="0">
                <a:latin typeface="Arial Nova Cond" panose="020B0506020202020204" pitchFamily="34" charset="0"/>
              </a:rPr>
              <a:t> </a:t>
            </a:r>
            <a:r>
              <a:rPr lang="en-ID" sz="1400" dirty="0" err="1">
                <a:latin typeface="Arial Nova Cond" panose="020B0506020202020204" pitchFamily="34" charset="0"/>
              </a:rPr>
              <a:t>reviu</a:t>
            </a:r>
            <a:r>
              <a:rPr lang="en-ID" sz="1400" dirty="0">
                <a:latin typeface="Arial Nova Cond" panose="020B0506020202020204" pitchFamily="34" charset="0"/>
              </a:rPr>
              <a:t> RKA-K/L oleh APIP K/L </a:t>
            </a:r>
            <a:r>
              <a:rPr lang="en-ID" sz="1400" dirty="0" err="1">
                <a:latin typeface="Arial Nova Cond" panose="020B0506020202020204" pitchFamily="34" charset="0"/>
              </a:rPr>
              <a:t>tidak</a:t>
            </a:r>
            <a:r>
              <a:rPr lang="en-ID" sz="1400" dirty="0">
                <a:latin typeface="Arial Nova Cond" panose="020B0506020202020204" pitchFamily="34" charset="0"/>
              </a:rPr>
              <a:t> </a:t>
            </a:r>
            <a:r>
              <a:rPr lang="en-ID" sz="1400" dirty="0" err="1">
                <a:latin typeface="Arial Nova Cond" panose="020B0506020202020204" pitchFamily="34" charset="0"/>
              </a:rPr>
              <a:t>menambah</a:t>
            </a:r>
            <a:r>
              <a:rPr lang="en-ID" sz="1400" dirty="0">
                <a:latin typeface="Arial Nova Cond" panose="020B0506020202020204" pitchFamily="34" charset="0"/>
              </a:rPr>
              <a:t> layer proses </a:t>
            </a:r>
            <a:r>
              <a:rPr lang="en-ID" sz="1400" dirty="0" err="1">
                <a:latin typeface="Arial Nova Cond" panose="020B0506020202020204" pitchFamily="34" charset="0"/>
              </a:rPr>
              <a:t>perencanaan</a:t>
            </a:r>
            <a:r>
              <a:rPr lang="en-ID" sz="1400" dirty="0">
                <a:latin typeface="Arial Nova Cond" panose="020B0506020202020204" pitchFamily="34" charset="0"/>
              </a:rPr>
              <a:t> dan </a:t>
            </a:r>
            <a:r>
              <a:rPr lang="en-ID" sz="1400" dirty="0" err="1">
                <a:latin typeface="Arial Nova Cond" panose="020B0506020202020204" pitchFamily="34" charset="0"/>
              </a:rPr>
              <a:t>penganggaran</a:t>
            </a:r>
            <a:r>
              <a:rPr lang="en-ID" sz="1400" dirty="0">
                <a:latin typeface="Arial Nova Cond" panose="020B0506020202020204" pitchFamily="34" charset="0"/>
              </a:rPr>
              <a:t>. </a:t>
            </a:r>
          </a:p>
        </p:txBody>
      </p:sp>
    </p:spTree>
    <p:extLst>
      <p:ext uri="{BB962C8B-B14F-4D97-AF65-F5344CB8AC3E}">
        <p14:creationId xmlns:p14="http://schemas.microsoft.com/office/powerpoint/2010/main" val="1624750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AC4F-64AF-8E91-36DB-D7A6148F46CB}"/>
              </a:ext>
            </a:extLst>
          </p:cNvPr>
          <p:cNvSpPr>
            <a:spLocks noGrp="1"/>
          </p:cNvSpPr>
          <p:nvPr>
            <p:ph type="title"/>
          </p:nvPr>
        </p:nvSpPr>
        <p:spPr/>
        <p:txBody>
          <a:bodyPr/>
          <a:lstStyle/>
          <a:p>
            <a:r>
              <a:rPr lang="en-ID" sz="3200" dirty="0" err="1"/>
              <a:t>Kebutuhan</a:t>
            </a:r>
            <a:r>
              <a:rPr lang="en-ID" sz="3200" dirty="0"/>
              <a:t> data </a:t>
            </a:r>
            <a:r>
              <a:rPr lang="en-ID" sz="3200" dirty="0" err="1"/>
              <a:t>pelaksanaan</a:t>
            </a:r>
            <a:r>
              <a:rPr lang="en-ID" sz="3200" dirty="0"/>
              <a:t> </a:t>
            </a:r>
            <a:r>
              <a:rPr lang="en-ID" sz="3200" dirty="0" err="1"/>
              <a:t>reviu</a:t>
            </a:r>
            <a:r>
              <a:rPr lang="en-ID" sz="3200" dirty="0"/>
              <a:t> </a:t>
            </a:r>
          </a:p>
        </p:txBody>
      </p:sp>
      <p:sp>
        <p:nvSpPr>
          <p:cNvPr id="4" name="Footer Placeholder 3">
            <a:extLst>
              <a:ext uri="{FF2B5EF4-FFF2-40B4-BE49-F238E27FC236}">
                <a16:creationId xmlns:a16="http://schemas.microsoft.com/office/drawing/2014/main" id="{757496AF-C553-2D1B-16CA-2FD126C18C0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8492346-FD3C-BD5D-8DDE-87F975A8AB47}"/>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7" name="TextBox 6">
            <a:extLst>
              <a:ext uri="{FF2B5EF4-FFF2-40B4-BE49-F238E27FC236}">
                <a16:creationId xmlns:a16="http://schemas.microsoft.com/office/drawing/2014/main" id="{07112B92-DA09-2DFE-1CD0-09DB21755321}"/>
              </a:ext>
            </a:extLst>
          </p:cNvPr>
          <p:cNvSpPr txBox="1"/>
          <p:nvPr/>
        </p:nvSpPr>
        <p:spPr>
          <a:xfrm>
            <a:off x="758952" y="2169116"/>
            <a:ext cx="10671048" cy="3416320"/>
          </a:xfrm>
          <a:prstGeom prst="rect">
            <a:avLst/>
          </a:prstGeom>
          <a:solidFill>
            <a:schemeClr val="accent5">
              <a:lumMod val="40000"/>
              <a:lumOff val="60000"/>
            </a:schemeClr>
          </a:solidFill>
        </p:spPr>
        <p:txBody>
          <a:bodyPr wrap="square">
            <a:spAutoFit/>
          </a:bodyPr>
          <a:lstStyle/>
          <a:p>
            <a:pPr marL="342900" indent="-342900">
              <a:buFont typeface="+mj-lt"/>
              <a:buAutoNum type="arabicPeriod"/>
            </a:pPr>
            <a:r>
              <a:rPr lang="en-ID" dirty="0" err="1">
                <a:latin typeface="Arial Nova Cond" panose="020B0506020202020204" pitchFamily="34" charset="0"/>
              </a:rPr>
              <a:t>Renja</a:t>
            </a:r>
            <a:r>
              <a:rPr lang="en-ID" dirty="0">
                <a:latin typeface="Arial Nova Cond" panose="020B0506020202020204" pitchFamily="34" charset="0"/>
              </a:rPr>
              <a:t> K/L (</a:t>
            </a:r>
            <a:r>
              <a:rPr lang="en-ID" dirty="0" err="1">
                <a:latin typeface="Arial Nova Cond" panose="020B0506020202020204" pitchFamily="34" charset="0"/>
              </a:rPr>
              <a:t>hasil</a:t>
            </a:r>
            <a:r>
              <a:rPr lang="en-ID" dirty="0">
                <a:latin typeface="Arial Nova Cond" panose="020B0506020202020204" pitchFamily="34" charset="0"/>
              </a:rPr>
              <a:t> trilateral meeting), </a:t>
            </a:r>
          </a:p>
          <a:p>
            <a:pPr marL="342900" indent="-342900">
              <a:buFont typeface="+mj-lt"/>
              <a:buAutoNum type="arabicPeriod"/>
            </a:pPr>
            <a:r>
              <a:rPr lang="en-ID" dirty="0">
                <a:latin typeface="Arial Nova Cond" panose="020B0506020202020204" pitchFamily="34" charset="0"/>
              </a:rPr>
              <a:t>Surat Bersama Menteri </a:t>
            </a:r>
            <a:r>
              <a:rPr lang="en-ID" dirty="0" err="1">
                <a:latin typeface="Arial Nova Cond" panose="020B0506020202020204" pitchFamily="34" charset="0"/>
              </a:rPr>
              <a:t>Keuangan</a:t>
            </a:r>
            <a:r>
              <a:rPr lang="en-ID" dirty="0">
                <a:latin typeface="Arial Nova Cond" panose="020B0506020202020204" pitchFamily="34" charset="0"/>
              </a:rPr>
              <a:t> dan </a:t>
            </a:r>
            <a:r>
              <a:rPr lang="en-ID" dirty="0" err="1">
                <a:latin typeface="Arial Nova Cond" panose="020B0506020202020204" pitchFamily="34" charset="0"/>
              </a:rPr>
              <a:t>Bappenas</a:t>
            </a:r>
            <a:r>
              <a:rPr lang="en-ID" dirty="0">
                <a:latin typeface="Arial Nova Cond" panose="020B0506020202020204" pitchFamily="34" charset="0"/>
              </a:rPr>
              <a:t> </a:t>
            </a:r>
            <a:r>
              <a:rPr lang="en-ID" dirty="0" err="1">
                <a:latin typeface="Arial Nova Cond" panose="020B0506020202020204" pitchFamily="34" charset="0"/>
              </a:rPr>
              <a:t>terkait</a:t>
            </a:r>
            <a:r>
              <a:rPr lang="en-ID" dirty="0">
                <a:latin typeface="Arial Nova Cond" panose="020B0506020202020204" pitchFamily="34" charset="0"/>
              </a:rPr>
              <a:t> </a:t>
            </a:r>
            <a:r>
              <a:rPr lang="en-ID" dirty="0" err="1">
                <a:latin typeface="Arial Nova Cond" panose="020B0506020202020204" pitchFamily="34" charset="0"/>
              </a:rPr>
              <a:t>Pagu</a:t>
            </a:r>
            <a:r>
              <a:rPr lang="en-ID" dirty="0">
                <a:latin typeface="Arial Nova Cond" panose="020B0506020202020204" pitchFamily="34" charset="0"/>
              </a:rPr>
              <a:t> </a:t>
            </a:r>
            <a:r>
              <a:rPr lang="en-ID" dirty="0" err="1">
                <a:latin typeface="Arial Nova Cond" panose="020B0506020202020204" pitchFamily="34" charset="0"/>
              </a:rPr>
              <a:t>Indikatif</a:t>
            </a:r>
            <a:r>
              <a:rPr lang="en-ID" dirty="0">
                <a:latin typeface="Arial Nova Cond" panose="020B0506020202020204" pitchFamily="34" charset="0"/>
              </a:rPr>
              <a:t> K/L, </a:t>
            </a:r>
          </a:p>
          <a:p>
            <a:pPr marL="342900" indent="-342900">
              <a:buFont typeface="+mj-lt"/>
              <a:buAutoNum type="arabicPeriod"/>
            </a:pPr>
            <a:r>
              <a:rPr lang="en-ID" dirty="0">
                <a:latin typeface="Arial Nova Cond" panose="020B0506020202020204" pitchFamily="34" charset="0"/>
              </a:rPr>
              <a:t>Hasil RSPP: program, </a:t>
            </a:r>
            <a:r>
              <a:rPr lang="en-ID" dirty="0" err="1">
                <a:latin typeface="Arial Nova Cond" panose="020B0506020202020204" pitchFamily="34" charset="0"/>
              </a:rPr>
              <a:t>sasaran</a:t>
            </a:r>
            <a:r>
              <a:rPr lang="en-ID" dirty="0">
                <a:latin typeface="Arial Nova Cond" panose="020B0506020202020204" pitchFamily="34" charset="0"/>
              </a:rPr>
              <a:t> program, </a:t>
            </a:r>
            <a:r>
              <a:rPr lang="en-ID" dirty="0" err="1">
                <a:latin typeface="Arial Nova Cond" panose="020B0506020202020204" pitchFamily="34" charset="0"/>
              </a:rPr>
              <a:t>indikator</a:t>
            </a:r>
            <a:r>
              <a:rPr lang="en-ID" dirty="0">
                <a:latin typeface="Arial Nova Cond" panose="020B0506020202020204" pitchFamily="34" charset="0"/>
              </a:rPr>
              <a:t> </a:t>
            </a:r>
            <a:r>
              <a:rPr lang="en-ID" dirty="0" err="1">
                <a:latin typeface="Arial Nova Cond" panose="020B0506020202020204" pitchFamily="34" charset="0"/>
              </a:rPr>
              <a:t>kinerja</a:t>
            </a:r>
            <a:r>
              <a:rPr lang="en-ID" dirty="0">
                <a:latin typeface="Arial Nova Cond" panose="020B0506020202020204" pitchFamily="34" charset="0"/>
              </a:rPr>
              <a:t> program, </a:t>
            </a:r>
            <a:r>
              <a:rPr lang="en-ID" dirty="0" err="1">
                <a:latin typeface="Arial Nova Cond" panose="020B0506020202020204" pitchFamily="34" charset="0"/>
              </a:rPr>
              <a:t>kegiatan</a:t>
            </a:r>
            <a:r>
              <a:rPr lang="en-ID" dirty="0">
                <a:latin typeface="Arial Nova Cond" panose="020B0506020202020204" pitchFamily="34" charset="0"/>
              </a:rPr>
              <a:t>, </a:t>
            </a:r>
            <a:r>
              <a:rPr lang="en-ID" dirty="0" err="1">
                <a:latin typeface="Arial Nova Cond" panose="020B0506020202020204" pitchFamily="34" charset="0"/>
              </a:rPr>
              <a:t>sasaran</a:t>
            </a:r>
            <a:r>
              <a:rPr lang="en-ID" dirty="0">
                <a:latin typeface="Arial Nova Cond" panose="020B0506020202020204" pitchFamily="34" charset="0"/>
              </a:rPr>
              <a:t> </a:t>
            </a:r>
            <a:r>
              <a:rPr lang="en-ID" dirty="0" err="1">
                <a:latin typeface="Arial Nova Cond" panose="020B0506020202020204" pitchFamily="34" charset="0"/>
              </a:rPr>
              <a:t>kegiatan</a:t>
            </a:r>
            <a:r>
              <a:rPr lang="en-ID" dirty="0">
                <a:latin typeface="Arial Nova Cond" panose="020B0506020202020204" pitchFamily="34" charset="0"/>
              </a:rPr>
              <a:t>, </a:t>
            </a:r>
            <a:r>
              <a:rPr lang="en-ID" dirty="0" err="1">
                <a:latin typeface="Arial Nova Cond" panose="020B0506020202020204" pitchFamily="34" charset="0"/>
              </a:rPr>
              <a:t>indikator</a:t>
            </a:r>
            <a:r>
              <a:rPr lang="en-ID" dirty="0">
                <a:latin typeface="Arial Nova Cond" panose="020B0506020202020204" pitchFamily="34" charset="0"/>
              </a:rPr>
              <a:t> </a:t>
            </a:r>
            <a:r>
              <a:rPr lang="en-ID" dirty="0" err="1">
                <a:latin typeface="Arial Nova Cond" panose="020B0506020202020204" pitchFamily="34" charset="0"/>
              </a:rPr>
              <a:t>kinerja</a:t>
            </a:r>
            <a:r>
              <a:rPr lang="en-ID" dirty="0">
                <a:latin typeface="Arial Nova Cond" panose="020B0506020202020204" pitchFamily="34" charset="0"/>
              </a:rPr>
              <a:t> </a:t>
            </a:r>
            <a:r>
              <a:rPr lang="en-ID" dirty="0" err="1">
                <a:latin typeface="Arial Nova Cond" panose="020B0506020202020204" pitchFamily="34" charset="0"/>
              </a:rPr>
              <a:t>kegiatan</a:t>
            </a:r>
            <a:r>
              <a:rPr lang="en-ID" dirty="0">
                <a:latin typeface="Arial Nova Cond" panose="020B0506020202020204" pitchFamily="34" charset="0"/>
              </a:rPr>
              <a:t>, KRO, dan RO, </a:t>
            </a:r>
          </a:p>
          <a:p>
            <a:pPr marL="342900" indent="-342900">
              <a:buFont typeface="+mj-lt"/>
              <a:buAutoNum type="arabicPeriod"/>
            </a:pPr>
            <a:r>
              <a:rPr lang="en-ID" dirty="0" err="1">
                <a:latin typeface="Arial Nova Cond" panose="020B0506020202020204" pitchFamily="34" charset="0"/>
              </a:rPr>
              <a:t>Laporan</a:t>
            </a:r>
            <a:r>
              <a:rPr lang="en-ID" dirty="0">
                <a:latin typeface="Arial Nova Cond" panose="020B0506020202020204" pitchFamily="34" charset="0"/>
              </a:rPr>
              <a:t> </a:t>
            </a:r>
            <a:r>
              <a:rPr lang="en-ID" dirty="0" err="1">
                <a:latin typeface="Arial Nova Cond" panose="020B0506020202020204" pitchFamily="34" charset="0"/>
              </a:rPr>
              <a:t>Singkat</a:t>
            </a:r>
            <a:r>
              <a:rPr lang="en-ID" dirty="0">
                <a:latin typeface="Arial Nova Cond" panose="020B0506020202020204" pitchFamily="34" charset="0"/>
              </a:rPr>
              <a:t> (Lapsing) </a:t>
            </a:r>
            <a:r>
              <a:rPr lang="en-ID" dirty="0" err="1">
                <a:latin typeface="Arial Nova Cond" panose="020B0506020202020204" pitchFamily="34" charset="0"/>
              </a:rPr>
              <a:t>hasil</a:t>
            </a:r>
            <a:r>
              <a:rPr lang="en-ID" dirty="0">
                <a:latin typeface="Arial Nova Cond" panose="020B0506020202020204" pitchFamily="34" charset="0"/>
              </a:rPr>
              <a:t> </a:t>
            </a:r>
            <a:r>
              <a:rPr lang="en-ID" dirty="0" err="1">
                <a:latin typeface="Arial Nova Cond" panose="020B0506020202020204" pitchFamily="34" charset="0"/>
              </a:rPr>
              <a:t>pembahasan</a:t>
            </a:r>
            <a:r>
              <a:rPr lang="en-ID" dirty="0">
                <a:latin typeface="Arial Nova Cond" panose="020B0506020202020204" pitchFamily="34" charset="0"/>
              </a:rPr>
              <a:t> </a:t>
            </a:r>
            <a:r>
              <a:rPr lang="en-ID" dirty="0" err="1">
                <a:latin typeface="Arial Nova Cond" panose="020B0506020202020204" pitchFamily="34" charset="0"/>
              </a:rPr>
              <a:t>antara</a:t>
            </a:r>
            <a:r>
              <a:rPr lang="en-ID" dirty="0">
                <a:latin typeface="Arial Nova Cond" panose="020B0506020202020204" pitchFamily="34" charset="0"/>
              </a:rPr>
              <a:t> K/L </a:t>
            </a:r>
            <a:r>
              <a:rPr lang="en-ID" dirty="0" err="1">
                <a:latin typeface="Arial Nova Cond" panose="020B0506020202020204" pitchFamily="34" charset="0"/>
              </a:rPr>
              <a:t>dengan</a:t>
            </a:r>
            <a:r>
              <a:rPr lang="en-ID" dirty="0">
                <a:latin typeface="Arial Nova Cond" panose="020B0506020202020204" pitchFamily="34" charset="0"/>
              </a:rPr>
              <a:t> DPR-RI </a:t>
            </a:r>
          </a:p>
          <a:p>
            <a:pPr marL="342900" indent="-342900">
              <a:buFont typeface="+mj-lt"/>
              <a:buAutoNum type="arabicPeriod"/>
            </a:pPr>
            <a:r>
              <a:rPr lang="en-ID" dirty="0">
                <a:latin typeface="Arial Nova Cond" panose="020B0506020202020204" pitchFamily="34" charset="0"/>
              </a:rPr>
              <a:t>Hasil </a:t>
            </a:r>
            <a:r>
              <a:rPr lang="en-ID" dirty="0" err="1">
                <a:latin typeface="Arial Nova Cond" panose="020B0506020202020204" pitchFamily="34" charset="0"/>
              </a:rPr>
              <a:t>temuan</a:t>
            </a:r>
            <a:r>
              <a:rPr lang="en-ID" dirty="0">
                <a:latin typeface="Arial Nova Cond" panose="020B0506020202020204" pitchFamily="34" charset="0"/>
              </a:rPr>
              <a:t> Badan </a:t>
            </a:r>
            <a:r>
              <a:rPr lang="en-ID" dirty="0" err="1">
                <a:latin typeface="Arial Nova Cond" panose="020B0506020202020204" pitchFamily="34" charset="0"/>
              </a:rPr>
              <a:t>Pemeriksa</a:t>
            </a:r>
            <a:r>
              <a:rPr lang="en-ID" dirty="0">
                <a:latin typeface="Arial Nova Cond" panose="020B0506020202020204" pitchFamily="34" charset="0"/>
              </a:rPr>
              <a:t> </a:t>
            </a:r>
            <a:r>
              <a:rPr lang="en-ID" dirty="0" err="1">
                <a:latin typeface="Arial Nova Cond" panose="020B0506020202020204" pitchFamily="34" charset="0"/>
              </a:rPr>
              <a:t>Keuangan</a:t>
            </a:r>
            <a:r>
              <a:rPr lang="en-ID" dirty="0">
                <a:latin typeface="Arial Nova Cond" panose="020B0506020202020204" pitchFamily="34" charset="0"/>
              </a:rPr>
              <a:t> (BPK), </a:t>
            </a:r>
          </a:p>
          <a:p>
            <a:pPr marL="342900" indent="-342900">
              <a:buFont typeface="+mj-lt"/>
              <a:buAutoNum type="arabicPeriod"/>
            </a:pPr>
            <a:r>
              <a:rPr lang="en-ID" i="1" dirty="0">
                <a:latin typeface="Arial Nova Cond" panose="020B0506020202020204" pitchFamily="34" charset="0"/>
              </a:rPr>
              <a:t>compliance audit </a:t>
            </a:r>
            <a:r>
              <a:rPr lang="en-ID" dirty="0" err="1">
                <a:latin typeface="Arial Nova Cond" panose="020B0506020202020204" pitchFamily="34" charset="0"/>
              </a:rPr>
              <a:t>atas</a:t>
            </a:r>
            <a:r>
              <a:rPr lang="en-ID" dirty="0">
                <a:latin typeface="Arial Nova Cond" panose="020B0506020202020204" pitchFamily="34" charset="0"/>
              </a:rPr>
              <a:t> </a:t>
            </a:r>
            <a:r>
              <a:rPr lang="en-ID" dirty="0" err="1">
                <a:latin typeface="Arial Nova Cond" panose="020B0506020202020204" pitchFamily="34" charset="0"/>
              </a:rPr>
              <a:t>realisasi</a:t>
            </a:r>
            <a:r>
              <a:rPr lang="en-ID" dirty="0">
                <a:latin typeface="Arial Nova Cond" panose="020B0506020202020204" pitchFamily="34" charset="0"/>
              </a:rPr>
              <a:t> DIPA (</a:t>
            </a:r>
            <a:r>
              <a:rPr lang="en-ID" dirty="0" err="1">
                <a:latin typeface="Arial Nova Cond" panose="020B0506020202020204" pitchFamily="34" charset="0"/>
              </a:rPr>
              <a:t>bila</a:t>
            </a:r>
            <a:r>
              <a:rPr lang="en-ID" dirty="0">
                <a:latin typeface="Arial Nova Cond" panose="020B0506020202020204" pitchFamily="34" charset="0"/>
              </a:rPr>
              <a:t> </a:t>
            </a:r>
            <a:r>
              <a:rPr lang="en-ID" dirty="0" err="1">
                <a:latin typeface="Arial Nova Cond" panose="020B0506020202020204" pitchFamily="34" charset="0"/>
              </a:rPr>
              <a:t>ada</a:t>
            </a:r>
            <a:r>
              <a:rPr lang="en-ID" dirty="0">
                <a:latin typeface="Arial Nova Cond" panose="020B0506020202020204" pitchFamily="34" charset="0"/>
              </a:rPr>
              <a:t>), </a:t>
            </a:r>
          </a:p>
          <a:p>
            <a:pPr marL="342900" indent="-342900">
              <a:buFont typeface="+mj-lt"/>
              <a:buAutoNum type="arabicPeriod"/>
            </a:pPr>
            <a:r>
              <a:rPr lang="en-ID" dirty="0">
                <a:latin typeface="Arial Nova Cond" panose="020B0506020202020204" pitchFamily="34" charset="0"/>
              </a:rPr>
              <a:t>data </a:t>
            </a:r>
            <a:r>
              <a:rPr lang="en-ID" dirty="0" err="1">
                <a:latin typeface="Arial Nova Cond" panose="020B0506020202020204" pitchFamily="34" charset="0"/>
              </a:rPr>
              <a:t>Sistem</a:t>
            </a:r>
            <a:r>
              <a:rPr lang="en-ID" dirty="0">
                <a:latin typeface="Arial Nova Cond" panose="020B0506020202020204" pitchFamily="34" charset="0"/>
              </a:rPr>
              <a:t> </a:t>
            </a:r>
            <a:r>
              <a:rPr lang="en-ID" dirty="0" err="1">
                <a:latin typeface="Arial Nova Cond" panose="020B0506020202020204" pitchFamily="34" charset="0"/>
              </a:rPr>
              <a:t>Informasi</a:t>
            </a:r>
            <a:r>
              <a:rPr lang="en-ID" dirty="0">
                <a:latin typeface="Arial Nova Cond" panose="020B0506020202020204" pitchFamily="34" charset="0"/>
              </a:rPr>
              <a:t> </a:t>
            </a:r>
            <a:r>
              <a:rPr lang="en-ID" dirty="0" err="1">
                <a:latin typeface="Arial Nova Cond" panose="020B0506020202020204" pitchFamily="34" charset="0"/>
              </a:rPr>
              <a:t>Manajemen</a:t>
            </a:r>
            <a:r>
              <a:rPr lang="en-ID" dirty="0">
                <a:latin typeface="Arial Nova Cond" panose="020B0506020202020204" pitchFamily="34" charset="0"/>
              </a:rPr>
              <a:t> dan </a:t>
            </a:r>
            <a:r>
              <a:rPr lang="en-ID" dirty="0" err="1">
                <a:latin typeface="Arial Nova Cond" panose="020B0506020202020204" pitchFamily="34" charset="0"/>
              </a:rPr>
              <a:t>Akuntansi-Barang</a:t>
            </a:r>
            <a:r>
              <a:rPr lang="en-ID" dirty="0">
                <a:latin typeface="Arial Nova Cond" panose="020B0506020202020204" pitchFamily="34" charset="0"/>
              </a:rPr>
              <a:t> Milik Negara (SIMAK-BMN) dan RKBMN,</a:t>
            </a:r>
          </a:p>
          <a:p>
            <a:pPr marL="342900" indent="-342900">
              <a:buFont typeface="+mj-lt"/>
              <a:buAutoNum type="arabicPeriod"/>
            </a:pPr>
            <a:r>
              <a:rPr lang="en-ID" dirty="0" err="1">
                <a:latin typeface="Arial Nova Cond" panose="020B0506020202020204" pitchFamily="34" charset="0"/>
              </a:rPr>
              <a:t>dokumen-dokumen</a:t>
            </a:r>
            <a:r>
              <a:rPr lang="en-ID" dirty="0">
                <a:latin typeface="Arial Nova Cond" panose="020B0506020202020204" pitchFamily="34" charset="0"/>
              </a:rPr>
              <a:t> </a:t>
            </a:r>
            <a:r>
              <a:rPr lang="en-ID" dirty="0" err="1">
                <a:latin typeface="Arial Nova Cond" panose="020B0506020202020204" pitchFamily="34" charset="0"/>
              </a:rPr>
              <a:t>dari</a:t>
            </a:r>
            <a:r>
              <a:rPr lang="en-ID" dirty="0">
                <a:latin typeface="Arial Nova Cond" panose="020B0506020202020204" pitchFamily="34" charset="0"/>
              </a:rPr>
              <a:t> unit </a:t>
            </a:r>
            <a:r>
              <a:rPr lang="en-ID" dirty="0" err="1">
                <a:latin typeface="Arial Nova Cond" panose="020B0506020202020204" pitchFamily="34" charset="0"/>
              </a:rPr>
              <a:t>eselon</a:t>
            </a:r>
            <a:r>
              <a:rPr lang="en-ID" dirty="0">
                <a:latin typeface="Arial Nova Cond" panose="020B0506020202020204" pitchFamily="34" charset="0"/>
              </a:rPr>
              <a:t> I </a:t>
            </a:r>
            <a:r>
              <a:rPr lang="en-ID" dirty="0" err="1">
                <a:latin typeface="Arial Nova Cond" panose="020B0506020202020204" pitchFamily="34" charset="0"/>
              </a:rPr>
              <a:t>untuk</a:t>
            </a:r>
            <a:r>
              <a:rPr lang="en-ID" dirty="0">
                <a:latin typeface="Arial Nova Cond" panose="020B0506020202020204" pitchFamily="34" charset="0"/>
              </a:rPr>
              <a:t> </a:t>
            </a:r>
            <a:r>
              <a:rPr lang="en-ID" dirty="0" err="1">
                <a:latin typeface="Arial Nova Cond" panose="020B0506020202020204" pitchFamily="34" charset="0"/>
              </a:rPr>
              <a:t>direviu</a:t>
            </a:r>
            <a:r>
              <a:rPr lang="en-ID" dirty="0">
                <a:latin typeface="Arial Nova Cond" panose="020B0506020202020204" pitchFamily="34" charset="0"/>
              </a:rPr>
              <a:t>, </a:t>
            </a:r>
            <a:r>
              <a:rPr lang="en-ID" dirty="0" err="1">
                <a:latin typeface="Arial Nova Cond" panose="020B0506020202020204" pitchFamily="34" charset="0"/>
              </a:rPr>
              <a:t>meliputi</a:t>
            </a:r>
            <a:r>
              <a:rPr lang="en-ID" dirty="0">
                <a:latin typeface="Arial Nova Cond" panose="020B0506020202020204" pitchFamily="34" charset="0"/>
              </a:rPr>
              <a:t>:</a:t>
            </a:r>
          </a:p>
          <a:p>
            <a:pPr marL="742950" lvl="1" indent="-285750">
              <a:buFont typeface="Wingdings" panose="05000000000000000000" pitchFamily="2" charset="2"/>
              <a:buChar char="ü"/>
            </a:pPr>
            <a:r>
              <a:rPr lang="en-ID" dirty="0" err="1">
                <a:latin typeface="Arial Nova Cond" panose="020B0506020202020204" pitchFamily="34" charset="0"/>
              </a:rPr>
              <a:t>surat</a:t>
            </a:r>
            <a:r>
              <a:rPr lang="en-ID" dirty="0">
                <a:latin typeface="Arial Nova Cond" panose="020B0506020202020204" pitchFamily="34" charset="0"/>
              </a:rPr>
              <a:t> </a:t>
            </a:r>
            <a:r>
              <a:rPr lang="en-ID" dirty="0" err="1">
                <a:latin typeface="Arial Nova Cond" panose="020B0506020202020204" pitchFamily="34" charset="0"/>
              </a:rPr>
              <a:t>pengantar</a:t>
            </a:r>
            <a:r>
              <a:rPr lang="en-ID" dirty="0">
                <a:latin typeface="Arial Nova Cond" panose="020B0506020202020204" pitchFamily="34" charset="0"/>
              </a:rPr>
              <a:t> yang </a:t>
            </a:r>
            <a:r>
              <a:rPr lang="en-ID" dirty="0" err="1">
                <a:latin typeface="Arial Nova Cond" panose="020B0506020202020204" pitchFamily="34" charset="0"/>
              </a:rPr>
              <a:t>ditandatangani</a:t>
            </a:r>
            <a:r>
              <a:rPr lang="en-ID" dirty="0">
                <a:latin typeface="Arial Nova Cond" panose="020B0506020202020204" pitchFamily="34" charset="0"/>
              </a:rPr>
              <a:t> oleh </a:t>
            </a:r>
            <a:r>
              <a:rPr lang="en-ID" dirty="0" err="1">
                <a:latin typeface="Arial Nova Cond" panose="020B0506020202020204" pitchFamily="34" charset="0"/>
              </a:rPr>
              <a:t>pejabat</a:t>
            </a:r>
            <a:r>
              <a:rPr lang="en-ID" dirty="0">
                <a:latin typeface="Arial Nova Cond" panose="020B0506020202020204" pitchFamily="34" charset="0"/>
              </a:rPr>
              <a:t> </a:t>
            </a:r>
            <a:r>
              <a:rPr lang="en-ID" dirty="0" err="1">
                <a:latin typeface="Arial Nova Cond" panose="020B0506020202020204" pitchFamily="34" charset="0"/>
              </a:rPr>
              <a:t>eselon</a:t>
            </a:r>
            <a:r>
              <a:rPr lang="en-ID" dirty="0">
                <a:latin typeface="Arial Nova Cond" panose="020B0506020202020204" pitchFamily="34" charset="0"/>
              </a:rPr>
              <a:t> I/</a:t>
            </a:r>
            <a:r>
              <a:rPr lang="en-ID" dirty="0" err="1">
                <a:latin typeface="Arial Nova Cond" panose="020B0506020202020204" pitchFamily="34" charset="0"/>
              </a:rPr>
              <a:t>penanggung</a:t>
            </a:r>
            <a:r>
              <a:rPr lang="en-ID" dirty="0">
                <a:latin typeface="Arial Nova Cond" panose="020B0506020202020204" pitchFamily="34" charset="0"/>
              </a:rPr>
              <a:t> </a:t>
            </a:r>
            <a:r>
              <a:rPr lang="en-ID" dirty="0" err="1">
                <a:latin typeface="Arial Nova Cond" panose="020B0506020202020204" pitchFamily="34" charset="0"/>
              </a:rPr>
              <a:t>jawab</a:t>
            </a:r>
            <a:r>
              <a:rPr lang="en-ID" dirty="0">
                <a:latin typeface="Arial Nova Cond" panose="020B0506020202020204" pitchFamily="34" charset="0"/>
              </a:rPr>
              <a:t> </a:t>
            </a:r>
            <a:r>
              <a:rPr lang="en-ID" dirty="0" err="1">
                <a:latin typeface="Arial Nova Cond" panose="020B0506020202020204" pitchFamily="34" charset="0"/>
              </a:rPr>
              <a:t>portofolio</a:t>
            </a:r>
            <a:r>
              <a:rPr lang="en-ID" dirty="0">
                <a:latin typeface="Arial Nova Cond" panose="020B0506020202020204" pitchFamily="34" charset="0"/>
              </a:rPr>
              <a:t>;</a:t>
            </a:r>
          </a:p>
          <a:p>
            <a:pPr marL="742950" lvl="1" indent="-285750">
              <a:buFont typeface="Wingdings" panose="05000000000000000000" pitchFamily="2" charset="2"/>
              <a:buChar char="ü"/>
            </a:pPr>
            <a:r>
              <a:rPr lang="en-ID" dirty="0">
                <a:latin typeface="Arial Nova Cond" panose="020B0506020202020204" pitchFamily="34" charset="0"/>
              </a:rPr>
              <a:t>Data RKA-K/L;</a:t>
            </a:r>
          </a:p>
          <a:p>
            <a:pPr marL="742950" lvl="1" indent="-285750">
              <a:buFont typeface="Wingdings" panose="05000000000000000000" pitchFamily="2" charset="2"/>
              <a:buChar char="ü"/>
            </a:pPr>
            <a:r>
              <a:rPr lang="en-ID" dirty="0">
                <a:latin typeface="Arial Nova Cond" panose="020B0506020202020204" pitchFamily="34" charset="0"/>
              </a:rPr>
              <a:t>TOR/RAB dan </a:t>
            </a:r>
            <a:r>
              <a:rPr lang="en-ID" dirty="0" err="1">
                <a:latin typeface="Arial Nova Cond" panose="020B0506020202020204" pitchFamily="34" charset="0"/>
              </a:rPr>
              <a:t>dokumen</a:t>
            </a:r>
            <a:r>
              <a:rPr lang="en-ID" dirty="0">
                <a:latin typeface="Arial Nova Cond" panose="020B0506020202020204" pitchFamily="34" charset="0"/>
              </a:rPr>
              <a:t> </a:t>
            </a:r>
            <a:r>
              <a:rPr lang="en-ID" dirty="0" err="1">
                <a:latin typeface="Arial Nova Cond" panose="020B0506020202020204" pitchFamily="34" charset="0"/>
              </a:rPr>
              <a:t>pendukung</a:t>
            </a:r>
            <a:r>
              <a:rPr lang="en-ID" dirty="0">
                <a:latin typeface="Arial Nova Cond" panose="020B0506020202020204" pitchFamily="34" charset="0"/>
              </a:rPr>
              <a:t> </a:t>
            </a:r>
            <a:r>
              <a:rPr lang="en-ID" dirty="0" err="1">
                <a:latin typeface="Arial Nova Cond" panose="020B0506020202020204" pitchFamily="34" charset="0"/>
              </a:rPr>
              <a:t>terkait</a:t>
            </a:r>
            <a:r>
              <a:rPr lang="en-ID" dirty="0">
                <a:latin typeface="Arial Nova Cond" panose="020B0506020202020204" pitchFamily="34" charset="0"/>
              </a:rPr>
              <a:t> </a:t>
            </a:r>
            <a:r>
              <a:rPr lang="en-ID" dirty="0" err="1">
                <a:latin typeface="Arial Nova Cond" panose="020B0506020202020204" pitchFamily="34" charset="0"/>
              </a:rPr>
              <a:t>lainnya</a:t>
            </a:r>
            <a:r>
              <a:rPr lang="en-ID" dirty="0">
                <a:latin typeface="Arial Nova Cond" panose="020B0506020202020204" pitchFamily="34" charset="0"/>
              </a:rPr>
              <a:t>.</a:t>
            </a:r>
          </a:p>
        </p:txBody>
      </p:sp>
    </p:spTree>
    <p:extLst>
      <p:ext uri="{BB962C8B-B14F-4D97-AF65-F5344CB8AC3E}">
        <p14:creationId xmlns:p14="http://schemas.microsoft.com/office/powerpoint/2010/main" val="2848972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82D7-E9BA-A5BC-B21D-013E01227A53}"/>
              </a:ext>
            </a:extLst>
          </p:cNvPr>
          <p:cNvSpPr>
            <a:spLocks noGrp="1"/>
          </p:cNvSpPr>
          <p:nvPr>
            <p:ph type="title"/>
          </p:nvPr>
        </p:nvSpPr>
        <p:spPr>
          <a:xfrm>
            <a:off x="768096" y="838465"/>
            <a:ext cx="10671048" cy="768096"/>
          </a:xfrm>
        </p:spPr>
        <p:txBody>
          <a:bodyPr/>
          <a:lstStyle/>
          <a:p>
            <a:r>
              <a:rPr lang="en-ID" sz="3600" dirty="0"/>
              <a:t>Ruang </a:t>
            </a:r>
            <a:r>
              <a:rPr lang="en-ID" sz="3600" dirty="0" err="1"/>
              <a:t>Lingkup</a:t>
            </a:r>
            <a:r>
              <a:rPr lang="en-ID" sz="3600" dirty="0"/>
              <a:t> </a:t>
            </a:r>
            <a:r>
              <a:rPr lang="en-ID" sz="3600" dirty="0" err="1"/>
              <a:t>Reviu</a:t>
            </a:r>
            <a:r>
              <a:rPr lang="en-ID" sz="3600" dirty="0"/>
              <a:t> </a:t>
            </a:r>
            <a:r>
              <a:rPr lang="en-ID" sz="3600" dirty="0" err="1"/>
              <a:t>difokuskan</a:t>
            </a:r>
            <a:r>
              <a:rPr lang="en-ID" sz="3600" dirty="0"/>
              <a:t> </a:t>
            </a:r>
          </a:p>
        </p:txBody>
      </p:sp>
      <p:sp>
        <p:nvSpPr>
          <p:cNvPr id="4" name="Footer Placeholder 3">
            <a:extLst>
              <a:ext uri="{FF2B5EF4-FFF2-40B4-BE49-F238E27FC236}">
                <a16:creationId xmlns:a16="http://schemas.microsoft.com/office/drawing/2014/main" id="{EA0BA1D5-BD3F-255D-22F6-D6CE666E4F4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289748E-C834-130B-1C13-8F7B767CFA3C}"/>
              </a:ext>
            </a:extLst>
          </p:cNvPr>
          <p:cNvSpPr>
            <a:spLocks noGrp="1"/>
          </p:cNvSpPr>
          <p:nvPr>
            <p:ph type="sldNum" sz="quarter" idx="12"/>
          </p:nvPr>
        </p:nvSpPr>
        <p:spPr/>
        <p:txBody>
          <a:bodyPr/>
          <a:lstStyle/>
          <a:p>
            <a:fld id="{48F63A3B-78C7-47BE-AE5E-E10140E04643}" type="slidenum">
              <a:rPr lang="en-US" smtClean="0"/>
              <a:t>28</a:t>
            </a:fld>
            <a:endParaRPr lang="en-US" dirty="0"/>
          </a:p>
        </p:txBody>
      </p:sp>
      <p:sp>
        <p:nvSpPr>
          <p:cNvPr id="7" name="TextBox 6">
            <a:extLst>
              <a:ext uri="{FF2B5EF4-FFF2-40B4-BE49-F238E27FC236}">
                <a16:creationId xmlns:a16="http://schemas.microsoft.com/office/drawing/2014/main" id="{97FC70C8-BC44-A109-5168-61EC69AD0A36}"/>
              </a:ext>
            </a:extLst>
          </p:cNvPr>
          <p:cNvSpPr txBox="1"/>
          <p:nvPr/>
        </p:nvSpPr>
        <p:spPr>
          <a:xfrm>
            <a:off x="400350" y="1595021"/>
            <a:ext cx="7531076" cy="4832092"/>
          </a:xfrm>
          <a:prstGeom prst="rect">
            <a:avLst/>
          </a:prstGeom>
          <a:solidFill>
            <a:schemeClr val="accent4">
              <a:lumMod val="40000"/>
              <a:lumOff val="60000"/>
            </a:schemeClr>
          </a:solidFill>
        </p:spPr>
        <p:txBody>
          <a:bodyPr wrap="square">
            <a:spAutoFit/>
          </a:bodyPr>
          <a:lstStyle/>
          <a:p>
            <a:pPr marL="342900" indent="-342900">
              <a:buFont typeface="+mj-lt"/>
              <a:buAutoNum type="arabicPeriod"/>
            </a:pPr>
            <a:r>
              <a:rPr lang="en-ID" sz="1400" dirty="0" err="1">
                <a:latin typeface="Arial Nova Cond" panose="020B0506020202020204" pitchFamily="34" charset="0"/>
              </a:rPr>
              <a:t>kelayakan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a:t>
            </a:r>
            <a:r>
              <a:rPr lang="en-ID" sz="1400" dirty="0" err="1">
                <a:latin typeface="Arial Nova Cond" panose="020B0506020202020204" pitchFamily="34" charset="0"/>
              </a:rPr>
              <a:t>menghasilkan</a:t>
            </a:r>
            <a:r>
              <a:rPr lang="en-ID" sz="1400" dirty="0">
                <a:latin typeface="Arial Nova Cond" panose="020B0506020202020204" pitchFamily="34" charset="0"/>
              </a:rPr>
              <a:t> </a:t>
            </a:r>
            <a:r>
              <a:rPr lang="en-ID" sz="1400" dirty="0" err="1">
                <a:latin typeface="Arial Nova Cond" panose="020B0506020202020204" pitchFamily="34" charset="0"/>
              </a:rPr>
              <a:t>suatu</a:t>
            </a:r>
            <a:r>
              <a:rPr lang="en-ID" sz="1400" dirty="0">
                <a:latin typeface="Arial Nova Cond" panose="020B0506020202020204" pitchFamily="34" charset="0"/>
              </a:rPr>
              <a:t> </a:t>
            </a:r>
            <a:r>
              <a:rPr lang="en-ID" sz="1400" dirty="0" err="1">
                <a:latin typeface="Arial Nova Cond" panose="020B0506020202020204" pitchFamily="34" charset="0"/>
              </a:rPr>
              <a:t>Rincian</a:t>
            </a:r>
            <a:r>
              <a:rPr lang="en-ID" sz="1400" dirty="0">
                <a:latin typeface="Arial Nova Cond" panose="020B0506020202020204" pitchFamily="34" charset="0"/>
              </a:rPr>
              <a:t> Output;</a:t>
            </a:r>
          </a:p>
          <a:p>
            <a:pPr marL="342900" indent="-342900">
              <a:buFont typeface="+mj-lt"/>
              <a:buAutoNum type="arabicPeriod"/>
            </a:pPr>
            <a:r>
              <a:rPr lang="en-ID" sz="1400" dirty="0" err="1">
                <a:latin typeface="Arial Nova Cond" panose="020B0506020202020204" pitchFamily="34" charset="0"/>
              </a:rPr>
              <a:t>kepatuhan</a:t>
            </a:r>
            <a:r>
              <a:rPr lang="en-ID" sz="1400" dirty="0">
                <a:latin typeface="Arial Nova Cond" panose="020B0506020202020204" pitchFamily="34" charset="0"/>
              </a:rPr>
              <a:t> </a:t>
            </a:r>
            <a:r>
              <a:rPr lang="en-ID" sz="1400" dirty="0" err="1">
                <a:latin typeface="Arial Nova Cond" panose="020B0506020202020204" pitchFamily="34" charset="0"/>
              </a:rPr>
              <a:t>dalam</a:t>
            </a:r>
            <a:r>
              <a:rPr lang="en-ID" sz="1400" dirty="0">
                <a:latin typeface="Arial Nova Cond" panose="020B0506020202020204" pitchFamily="34" charset="0"/>
              </a:rPr>
              <a:t> </a:t>
            </a:r>
            <a:r>
              <a:rPr lang="en-ID" sz="1400" dirty="0" err="1">
                <a:latin typeface="Arial Nova Cond" panose="020B0506020202020204" pitchFamily="34" charset="0"/>
              </a:rPr>
              <a:t>penerapan</a:t>
            </a:r>
            <a:r>
              <a:rPr lang="en-ID" sz="1400" dirty="0">
                <a:latin typeface="Arial Nova Cond" panose="020B0506020202020204" pitchFamily="34" charset="0"/>
              </a:rPr>
              <a:t> </a:t>
            </a:r>
            <a:r>
              <a:rPr lang="en-ID" sz="1400" dirty="0" err="1">
                <a:latin typeface="Arial Nova Cond" panose="020B0506020202020204" pitchFamily="34" charset="0"/>
              </a:rPr>
              <a:t>kaidah-kaidah</a:t>
            </a:r>
            <a:r>
              <a:rPr lang="en-ID" sz="1400" dirty="0">
                <a:latin typeface="Arial Nova Cond" panose="020B0506020202020204" pitchFamily="34" charset="0"/>
              </a:rPr>
              <a:t> </a:t>
            </a:r>
            <a:r>
              <a:rPr lang="en-ID" sz="1400" dirty="0" err="1">
                <a:latin typeface="Arial Nova Cond" panose="020B0506020202020204" pitchFamily="34" charset="0"/>
              </a:rPr>
              <a:t>penganggaran</a:t>
            </a:r>
            <a:r>
              <a:rPr lang="en-ID" sz="1400" dirty="0">
                <a:latin typeface="Arial Nova Cond" panose="020B0506020202020204" pitchFamily="34" charset="0"/>
              </a:rPr>
              <a:t>, </a:t>
            </a:r>
            <a:r>
              <a:rPr lang="en-ID" sz="1400" dirty="0" err="1">
                <a:latin typeface="Arial Nova Cond" panose="020B0506020202020204" pitchFamily="34" charset="0"/>
              </a:rPr>
              <a:t>a.l</a:t>
            </a:r>
            <a:endParaRPr lang="en-ID" sz="1400" dirty="0">
              <a:latin typeface="Arial Nova Cond" panose="020B0506020202020204" pitchFamily="34" charset="0"/>
            </a:endParaRPr>
          </a:p>
          <a:p>
            <a:pPr marL="742950" lvl="1" indent="-285750">
              <a:buFont typeface="Wingdings" panose="05000000000000000000" pitchFamily="2" charset="2"/>
              <a:buChar char="§"/>
            </a:pPr>
            <a:r>
              <a:rPr lang="en-ID" sz="1400" dirty="0" err="1">
                <a:latin typeface="Arial Nova Cond" panose="020B0506020202020204" pitchFamily="34" charset="0"/>
              </a:rPr>
              <a:t>penerapan</a:t>
            </a:r>
            <a:r>
              <a:rPr lang="en-ID" sz="1400" dirty="0">
                <a:latin typeface="Arial Nova Cond" panose="020B0506020202020204" pitchFamily="34" charset="0"/>
              </a:rPr>
              <a:t> </a:t>
            </a:r>
            <a:r>
              <a:rPr lang="en-ID" sz="1400" dirty="0" err="1">
                <a:latin typeface="Arial Nova Cond" panose="020B0506020202020204" pitchFamily="34" charset="0"/>
              </a:rPr>
              <a:t>standar</a:t>
            </a:r>
            <a:r>
              <a:rPr lang="en-ID" sz="1400" dirty="0">
                <a:latin typeface="Arial Nova Cond" panose="020B0506020202020204" pitchFamily="34" charset="0"/>
              </a:rPr>
              <a:t> </a:t>
            </a:r>
            <a:r>
              <a:rPr lang="en-ID" sz="1400" dirty="0" err="1">
                <a:latin typeface="Arial Nova Cond" panose="020B0506020202020204" pitchFamily="34" charset="0"/>
              </a:rPr>
              <a:t>akuntansi</a:t>
            </a:r>
            <a:r>
              <a:rPr lang="en-ID" sz="1400" dirty="0">
                <a:latin typeface="Arial Nova Cond" panose="020B0506020202020204" pitchFamily="34" charset="0"/>
              </a:rPr>
              <a:t> </a:t>
            </a:r>
            <a:r>
              <a:rPr lang="en-ID" sz="1400" dirty="0" err="1">
                <a:latin typeface="Arial Nova Cond" panose="020B0506020202020204" pitchFamily="34" charset="0"/>
              </a:rPr>
              <a:t>pemerintah</a:t>
            </a:r>
            <a:endParaRPr lang="en-ID" sz="1400" dirty="0">
              <a:latin typeface="Arial Nova Cond" panose="020B0506020202020204" pitchFamily="34" charset="0"/>
            </a:endParaRPr>
          </a:p>
          <a:p>
            <a:pPr marL="742950" lvl="1" indent="-285750">
              <a:buFont typeface="Wingdings" panose="05000000000000000000" pitchFamily="2" charset="2"/>
              <a:buChar char="§"/>
            </a:pPr>
            <a:r>
              <a:rPr lang="en-ID" sz="1400" dirty="0" err="1">
                <a:latin typeface="Arial Nova Cond" panose="020B0506020202020204" pitchFamily="34" charset="0"/>
              </a:rPr>
              <a:t>penerapan</a:t>
            </a:r>
            <a:r>
              <a:rPr lang="en-ID" sz="1400" dirty="0">
                <a:latin typeface="Arial Nova Cond" panose="020B0506020202020204" pitchFamily="34" charset="0"/>
              </a:rPr>
              <a:t> </a:t>
            </a:r>
            <a:r>
              <a:rPr lang="en-ID" sz="1400" dirty="0" err="1">
                <a:latin typeface="Arial Nova Cond" panose="020B0506020202020204" pitchFamily="34" charset="0"/>
              </a:rPr>
              <a:t>standar</a:t>
            </a:r>
            <a:r>
              <a:rPr lang="en-ID" sz="1400" dirty="0">
                <a:latin typeface="Arial Nova Cond" panose="020B0506020202020204" pitchFamily="34" charset="0"/>
              </a:rPr>
              <a:t> </a:t>
            </a:r>
            <a:r>
              <a:rPr lang="en-ID" sz="1400" dirty="0" err="1">
                <a:latin typeface="Arial Nova Cond" panose="020B0506020202020204" pitchFamily="34" charset="0"/>
              </a:rPr>
              <a:t>biaya</a:t>
            </a:r>
            <a:r>
              <a:rPr lang="en-ID" sz="1400" dirty="0">
                <a:latin typeface="Arial Nova Cond" panose="020B0506020202020204" pitchFamily="34" charset="0"/>
              </a:rPr>
              <a:t> (</a:t>
            </a:r>
            <a:r>
              <a:rPr lang="en-ID" sz="1400" dirty="0" err="1">
                <a:latin typeface="Arial Nova Cond" panose="020B0506020202020204" pitchFamily="34" charset="0"/>
              </a:rPr>
              <a:t>masukan</a:t>
            </a:r>
            <a:r>
              <a:rPr lang="en-ID" sz="1400" dirty="0">
                <a:latin typeface="Arial Nova Cond" panose="020B0506020202020204" pitchFamily="34" charset="0"/>
              </a:rPr>
              <a:t>, </a:t>
            </a:r>
            <a:r>
              <a:rPr lang="en-ID" sz="1400" dirty="0" err="1">
                <a:latin typeface="Arial Nova Cond" panose="020B0506020202020204" pitchFamily="34" charset="0"/>
              </a:rPr>
              <a:t>keluaran</a:t>
            </a:r>
            <a:r>
              <a:rPr lang="en-ID" sz="1400" dirty="0">
                <a:latin typeface="Arial Nova Cond" panose="020B0506020202020204" pitchFamily="34" charset="0"/>
              </a:rPr>
              <a:t>, dan </a:t>
            </a:r>
            <a:r>
              <a:rPr lang="en-ID" sz="1400" dirty="0" err="1">
                <a:latin typeface="Arial Nova Cond" panose="020B0506020202020204" pitchFamily="34" charset="0"/>
              </a:rPr>
              <a:t>struktur</a:t>
            </a:r>
            <a:r>
              <a:rPr lang="en-ID" sz="1400" dirty="0">
                <a:latin typeface="Arial Nova Cond" panose="020B0506020202020204" pitchFamily="34" charset="0"/>
              </a:rPr>
              <a:t> </a:t>
            </a:r>
            <a:r>
              <a:rPr lang="en-ID" sz="1400" dirty="0" err="1">
                <a:latin typeface="Arial Nova Cond" panose="020B0506020202020204" pitchFamily="34" charset="0"/>
              </a:rPr>
              <a:t>biaya</a:t>
            </a:r>
            <a:r>
              <a:rPr lang="en-ID" sz="1400" dirty="0">
                <a:latin typeface="Arial Nova Cond" panose="020B0506020202020204" pitchFamily="34" charset="0"/>
              </a:rPr>
              <a:t>)</a:t>
            </a:r>
          </a:p>
          <a:p>
            <a:pPr marL="1200150" lvl="2" indent="-285750">
              <a:buFont typeface="Wingdings" panose="05000000000000000000" pitchFamily="2" charset="2"/>
              <a:buChar char="ü"/>
              <a:defRPr/>
            </a:pP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Rincian</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Output SBK </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sym typeface="Wingdings" panose="05000000000000000000" pitchFamily="2" charset="2"/>
              </a:rPr>
              <a:t>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mencocokkan</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besaran</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uang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pencapaian</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Rincian</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Output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dalam</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RKA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Satker</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dan SBK.</a:t>
            </a:r>
          </a:p>
          <a:p>
            <a:pPr marL="1200150" lvl="2" indent="-285750">
              <a:buFont typeface="Wingdings" panose="05000000000000000000" pitchFamily="2" charset="2"/>
              <a:buChar char="ü"/>
              <a:defRPr/>
            </a:pP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Rincian</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Output non SBK </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sym typeface="Wingdings" panose="05000000000000000000" pitchFamily="2" charset="2"/>
              </a:rPr>
              <a:t>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reviu</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RKA-K/L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dilakukan</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sampai</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dengan</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level </a:t>
            </a:r>
            <a:r>
              <a:rPr kumimoji="0" lang="en-ID"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detil</a:t>
            </a:r>
            <a:r>
              <a:rPr kumimoji="0" lang="en-ID"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a:t>
            </a:r>
          </a:p>
          <a:p>
            <a:pPr marL="742950" lvl="1" indent="-285750">
              <a:buFont typeface="Wingdings" panose="05000000000000000000" pitchFamily="2" charset="2"/>
              <a:buChar char="§"/>
            </a:pPr>
            <a:r>
              <a:rPr lang="en-ID" sz="1400" dirty="0" err="1">
                <a:latin typeface="Arial Nova Cond" panose="020B0506020202020204" pitchFamily="34" charset="0"/>
              </a:rPr>
              <a:t>penggunaan</a:t>
            </a:r>
            <a:r>
              <a:rPr lang="en-ID" sz="1400" dirty="0">
                <a:latin typeface="Arial Nova Cond" panose="020B0506020202020204" pitchFamily="34" charset="0"/>
              </a:rPr>
              <a:t> </a:t>
            </a:r>
            <a:r>
              <a:rPr lang="en-ID" sz="1400" dirty="0" err="1">
                <a:latin typeface="Arial Nova Cond" panose="020B0506020202020204" pitchFamily="34" charset="0"/>
              </a:rPr>
              <a:t>akun</a:t>
            </a:r>
            <a:r>
              <a:rPr lang="en-ID" sz="1400" dirty="0">
                <a:latin typeface="Arial Nova Cond" panose="020B0506020202020204" pitchFamily="34" charset="0"/>
              </a:rPr>
              <a:t>;</a:t>
            </a:r>
          </a:p>
          <a:p>
            <a:pPr marL="742950" lvl="1" indent="-285750">
              <a:buFont typeface="Wingdings" panose="05000000000000000000" pitchFamily="2" charset="2"/>
              <a:buChar char="§"/>
            </a:pPr>
            <a:r>
              <a:rPr lang="en-ID" sz="1400" dirty="0" err="1">
                <a:latin typeface="Arial Nova Cond" panose="020B0506020202020204" pitchFamily="34" charset="0"/>
              </a:rPr>
              <a:t>hal-hal</a:t>
            </a:r>
            <a:r>
              <a:rPr lang="en-ID" sz="1400" dirty="0">
                <a:latin typeface="Arial Nova Cond" panose="020B0506020202020204" pitchFamily="34" charset="0"/>
              </a:rPr>
              <a:t> yang </a:t>
            </a:r>
            <a:r>
              <a:rPr lang="en-ID" sz="1400" dirty="0" err="1">
                <a:latin typeface="Arial Nova Cond" panose="020B0506020202020204" pitchFamily="34" charset="0"/>
              </a:rPr>
              <a:t>dibatasi</a:t>
            </a:r>
            <a:r>
              <a:rPr lang="en-ID" sz="1400" dirty="0">
                <a:latin typeface="Arial Nova Cond" panose="020B0506020202020204" pitchFamily="34" charset="0"/>
              </a:rPr>
              <a:t> (</a:t>
            </a:r>
            <a:r>
              <a:rPr lang="en-ID" sz="1400" dirty="0" err="1">
                <a:latin typeface="Arial Nova Cond" panose="020B0506020202020204" pitchFamily="34" charset="0"/>
              </a:rPr>
              <a:t>produk</a:t>
            </a:r>
            <a:r>
              <a:rPr lang="en-ID" sz="1400" dirty="0">
                <a:latin typeface="Arial Nova Cond" panose="020B0506020202020204" pitchFamily="34" charset="0"/>
              </a:rPr>
              <a:t> </a:t>
            </a:r>
            <a:r>
              <a:rPr lang="en-ID" sz="1400" dirty="0" err="1">
                <a:latin typeface="Arial Nova Cond" panose="020B0506020202020204" pitchFamily="34" charset="0"/>
              </a:rPr>
              <a:t>impor</a:t>
            </a:r>
            <a:r>
              <a:rPr lang="en-ID" sz="1400" dirty="0">
                <a:latin typeface="Arial Nova Cond" panose="020B0506020202020204" pitchFamily="34" charset="0"/>
              </a:rPr>
              <a:t>) </a:t>
            </a:r>
            <a:r>
              <a:rPr lang="en-ID" sz="1400" dirty="0" err="1">
                <a:latin typeface="Arial Nova Cond" panose="020B0506020202020204" pitchFamily="34" charset="0"/>
              </a:rPr>
              <a:t>mengutamakan</a:t>
            </a:r>
            <a:r>
              <a:rPr lang="en-ID" sz="1400" dirty="0">
                <a:latin typeface="Arial Nova Cond" panose="020B0506020202020204" pitchFamily="34" charset="0"/>
              </a:rPr>
              <a:t> </a:t>
            </a:r>
            <a:r>
              <a:rPr lang="en-ID" sz="1400" dirty="0" err="1">
                <a:latin typeface="Arial Nova Cond" panose="020B0506020202020204" pitchFamily="34" charset="0"/>
              </a:rPr>
              <a:t>penggunaan</a:t>
            </a:r>
            <a:r>
              <a:rPr lang="en-ID" sz="1400" dirty="0">
                <a:latin typeface="Arial Nova Cond" panose="020B0506020202020204" pitchFamily="34" charset="0"/>
              </a:rPr>
              <a:t> </a:t>
            </a:r>
            <a:r>
              <a:rPr lang="en-ID" sz="1400" dirty="0" err="1">
                <a:latin typeface="Arial Nova Cond" panose="020B0506020202020204" pitchFamily="34" charset="0"/>
              </a:rPr>
              <a:t>produk</a:t>
            </a:r>
            <a:r>
              <a:rPr lang="en-ID" sz="1400" dirty="0">
                <a:latin typeface="Arial Nova Cond" panose="020B0506020202020204" pitchFamily="34" charset="0"/>
              </a:rPr>
              <a:t> </a:t>
            </a:r>
            <a:r>
              <a:rPr lang="en-ID" sz="1400" dirty="0" err="1">
                <a:latin typeface="Arial Nova Cond" panose="020B0506020202020204" pitchFamily="34" charset="0"/>
              </a:rPr>
              <a:t>dalam</a:t>
            </a:r>
            <a:r>
              <a:rPr lang="en-ID" sz="1400" dirty="0">
                <a:latin typeface="Arial Nova Cond" panose="020B0506020202020204" pitchFamily="34" charset="0"/>
              </a:rPr>
              <a:t> negeri;</a:t>
            </a:r>
          </a:p>
          <a:p>
            <a:pPr marL="742950" lvl="1" indent="-285750">
              <a:buFont typeface="Wingdings" panose="05000000000000000000" pitchFamily="2" charset="2"/>
              <a:buChar char="§"/>
            </a:pPr>
            <a:r>
              <a:rPr lang="en-ID" sz="1400" dirty="0" err="1">
                <a:latin typeface="Arial Nova Cond" panose="020B0506020202020204" pitchFamily="34" charset="0"/>
              </a:rPr>
              <a:t>pengalokasian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a:t>
            </a:r>
            <a:r>
              <a:rPr lang="en-ID" sz="1400" dirty="0" err="1">
                <a:latin typeface="Arial Nova Cond" panose="020B0506020202020204" pitchFamily="34" charset="0"/>
              </a:rPr>
              <a:t>kegiatan</a:t>
            </a:r>
            <a:r>
              <a:rPr lang="en-ID" sz="1400" dirty="0">
                <a:latin typeface="Arial Nova Cond" panose="020B0506020202020204" pitchFamily="34" charset="0"/>
              </a:rPr>
              <a:t> yang </a:t>
            </a:r>
            <a:r>
              <a:rPr lang="en-ID" sz="1400" dirty="0" err="1">
                <a:latin typeface="Arial Nova Cond" panose="020B0506020202020204" pitchFamily="34" charset="0"/>
              </a:rPr>
              <a:t>didanai</a:t>
            </a:r>
            <a:r>
              <a:rPr lang="en-ID" sz="1400" dirty="0">
                <a:latin typeface="Arial Nova Cond" panose="020B0506020202020204" pitchFamily="34" charset="0"/>
              </a:rPr>
              <a:t> </a:t>
            </a:r>
            <a:r>
              <a:rPr lang="en-ID" sz="1400" dirty="0" err="1">
                <a:latin typeface="Arial Nova Cond" panose="020B0506020202020204" pitchFamily="34" charset="0"/>
              </a:rPr>
              <a:t>dari</a:t>
            </a:r>
            <a:r>
              <a:rPr lang="en-ID" sz="1400" dirty="0">
                <a:latin typeface="Arial Nova Cond" panose="020B0506020202020204" pitchFamily="34" charset="0"/>
              </a:rPr>
              <a:t> PNBP, </a:t>
            </a:r>
            <a:r>
              <a:rPr lang="en-ID" sz="1400" dirty="0" err="1">
                <a:latin typeface="Arial Nova Cond" panose="020B0506020202020204" pitchFamily="34" charset="0"/>
              </a:rPr>
              <a:t>pinjaman</a:t>
            </a:r>
            <a:r>
              <a:rPr lang="en-ID" sz="1400" dirty="0">
                <a:latin typeface="Arial Nova Cond" panose="020B0506020202020204" pitchFamily="34" charset="0"/>
              </a:rPr>
              <a:t>/</a:t>
            </a:r>
            <a:r>
              <a:rPr lang="en-ID" sz="1400" dirty="0" err="1">
                <a:latin typeface="Arial Nova Cond" panose="020B0506020202020204" pitchFamily="34" charset="0"/>
              </a:rPr>
              <a:t>hibah</a:t>
            </a:r>
            <a:r>
              <a:rPr lang="en-ID" sz="1400" dirty="0">
                <a:latin typeface="Arial Nova Cond" panose="020B0506020202020204" pitchFamily="34" charset="0"/>
              </a:rPr>
              <a:t> </a:t>
            </a:r>
            <a:r>
              <a:rPr lang="en-ID" sz="1400" dirty="0" err="1">
                <a:latin typeface="Arial Nova Cond" panose="020B0506020202020204" pitchFamily="34" charset="0"/>
              </a:rPr>
              <a:t>luar</a:t>
            </a:r>
            <a:r>
              <a:rPr lang="en-ID" sz="1400" dirty="0">
                <a:latin typeface="Arial Nova Cond" panose="020B0506020202020204" pitchFamily="34" charset="0"/>
              </a:rPr>
              <a:t> negeri, </a:t>
            </a:r>
            <a:r>
              <a:rPr lang="en-ID" sz="1400" dirty="0" err="1">
                <a:latin typeface="Arial Nova Cond" panose="020B0506020202020204" pitchFamily="34" charset="0"/>
              </a:rPr>
              <a:t>pinjaman</a:t>
            </a:r>
            <a:r>
              <a:rPr lang="en-ID" sz="1400" dirty="0">
                <a:latin typeface="Arial Nova Cond" panose="020B0506020202020204" pitchFamily="34" charset="0"/>
              </a:rPr>
              <a:t>/</a:t>
            </a:r>
            <a:r>
              <a:rPr lang="en-ID" sz="1400" dirty="0" err="1">
                <a:latin typeface="Arial Nova Cond" panose="020B0506020202020204" pitchFamily="34" charset="0"/>
              </a:rPr>
              <a:t>hibah</a:t>
            </a:r>
            <a:r>
              <a:rPr lang="en-ID" sz="1400" dirty="0">
                <a:latin typeface="Arial Nova Cond" panose="020B0506020202020204" pitchFamily="34" charset="0"/>
              </a:rPr>
              <a:t> </a:t>
            </a:r>
            <a:r>
              <a:rPr lang="en-ID" sz="1400" dirty="0" err="1">
                <a:latin typeface="Arial Nova Cond" panose="020B0506020202020204" pitchFamily="34" charset="0"/>
              </a:rPr>
              <a:t>dalam</a:t>
            </a:r>
            <a:r>
              <a:rPr lang="en-ID" sz="1400" dirty="0">
                <a:latin typeface="Arial Nova Cond" panose="020B0506020202020204" pitchFamily="34" charset="0"/>
              </a:rPr>
              <a:t> negeri, dan </a:t>
            </a:r>
            <a:r>
              <a:rPr lang="en-ID" sz="1400" dirty="0" err="1">
                <a:latin typeface="Arial Nova Cond" panose="020B0506020202020204" pitchFamily="34" charset="0"/>
              </a:rPr>
              <a:t>surat</a:t>
            </a:r>
            <a:r>
              <a:rPr lang="en-ID" sz="1400" dirty="0">
                <a:latin typeface="Arial Nova Cond" panose="020B0506020202020204" pitchFamily="34" charset="0"/>
              </a:rPr>
              <a:t> </a:t>
            </a:r>
            <a:r>
              <a:rPr lang="en-ID" sz="1400" dirty="0" err="1">
                <a:latin typeface="Arial Nova Cond" panose="020B0506020202020204" pitchFamily="34" charset="0"/>
              </a:rPr>
              <a:t>berharga</a:t>
            </a:r>
            <a:r>
              <a:rPr lang="en-ID" sz="1400" dirty="0">
                <a:latin typeface="Arial Nova Cond" panose="020B0506020202020204" pitchFamily="34" charset="0"/>
              </a:rPr>
              <a:t> syariah negara;</a:t>
            </a:r>
          </a:p>
          <a:p>
            <a:pPr marL="742950" lvl="1" indent="-285750">
              <a:buFont typeface="Wingdings" panose="05000000000000000000" pitchFamily="2" charset="2"/>
              <a:buChar char="§"/>
            </a:pPr>
            <a:r>
              <a:rPr lang="en-ID" sz="1400" dirty="0" err="1">
                <a:latin typeface="Arial Nova Cond" panose="020B0506020202020204" pitchFamily="34" charset="0"/>
              </a:rPr>
              <a:t>penganggaran</a:t>
            </a:r>
            <a:r>
              <a:rPr lang="en-ID" sz="1400" dirty="0">
                <a:latin typeface="Arial Nova Cond" panose="020B0506020202020204" pitchFamily="34" charset="0"/>
              </a:rPr>
              <a:t> badan </a:t>
            </a:r>
            <a:r>
              <a:rPr lang="en-ID" sz="1400" dirty="0" err="1">
                <a:latin typeface="Arial Nova Cond" panose="020B0506020202020204" pitchFamily="34" charset="0"/>
              </a:rPr>
              <a:t>layanan</a:t>
            </a:r>
            <a:r>
              <a:rPr lang="en-ID" sz="1400" dirty="0">
                <a:latin typeface="Arial Nova Cond" panose="020B0506020202020204" pitchFamily="34" charset="0"/>
              </a:rPr>
              <a:t> </a:t>
            </a:r>
            <a:r>
              <a:rPr lang="en-ID" sz="1400" dirty="0" err="1">
                <a:latin typeface="Arial Nova Cond" panose="020B0506020202020204" pitchFamily="34" charset="0"/>
              </a:rPr>
              <a:t>umum</a:t>
            </a:r>
            <a:r>
              <a:rPr lang="en-ID" sz="1400" dirty="0">
                <a:latin typeface="Arial Nova Cond" panose="020B0506020202020204" pitchFamily="34" charset="0"/>
              </a:rPr>
              <a:t>;</a:t>
            </a:r>
          </a:p>
          <a:p>
            <a:pPr marL="742950" lvl="1" indent="-285750">
              <a:buFont typeface="Wingdings" panose="05000000000000000000" pitchFamily="2" charset="2"/>
              <a:buChar char="§"/>
            </a:pPr>
            <a:r>
              <a:rPr lang="en-ID" sz="1400" dirty="0" err="1">
                <a:latin typeface="Arial Nova Cond" panose="020B0506020202020204" pitchFamily="34" charset="0"/>
              </a:rPr>
              <a:t>kontrak</a:t>
            </a:r>
            <a:r>
              <a:rPr lang="en-ID" sz="1400" dirty="0">
                <a:latin typeface="Arial Nova Cond" panose="020B0506020202020204" pitchFamily="34" charset="0"/>
              </a:rPr>
              <a:t> </a:t>
            </a:r>
            <a:r>
              <a:rPr lang="en-ID" sz="1400" dirty="0" err="1">
                <a:latin typeface="Arial Nova Cond" panose="020B0506020202020204" pitchFamily="34" charset="0"/>
              </a:rPr>
              <a:t>tahun</a:t>
            </a:r>
            <a:r>
              <a:rPr lang="en-ID" sz="1400" dirty="0">
                <a:latin typeface="Arial Nova Cond" panose="020B0506020202020204" pitchFamily="34" charset="0"/>
              </a:rPr>
              <a:t> </a:t>
            </a:r>
            <a:r>
              <a:rPr lang="en-ID" sz="1400" dirty="0" err="1">
                <a:latin typeface="Arial Nova Cond" panose="020B0506020202020204" pitchFamily="34" charset="0"/>
              </a:rPr>
              <a:t>jamak</a:t>
            </a:r>
            <a:r>
              <a:rPr lang="en-ID" sz="1400" dirty="0">
                <a:latin typeface="Arial Nova Cond" panose="020B0506020202020204" pitchFamily="34" charset="0"/>
              </a:rPr>
              <a:t> (multi years contract);</a:t>
            </a:r>
          </a:p>
          <a:p>
            <a:pPr marL="742950" lvl="1" indent="-285750">
              <a:buFont typeface="Wingdings" panose="05000000000000000000" pitchFamily="2" charset="2"/>
              <a:buChar char="§"/>
            </a:pPr>
            <a:r>
              <a:rPr lang="en-ID" sz="1400" dirty="0" err="1">
                <a:latin typeface="Arial Nova Cond" panose="020B0506020202020204" pitchFamily="34" charset="0"/>
              </a:rPr>
              <a:t>Pengalokasian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Responsif</a:t>
            </a:r>
            <a:r>
              <a:rPr lang="en-ID" sz="1400" dirty="0">
                <a:latin typeface="Arial Nova Cond" panose="020B0506020202020204" pitchFamily="34" charset="0"/>
              </a:rPr>
              <a:t> Gender; dan</a:t>
            </a:r>
          </a:p>
          <a:p>
            <a:pPr marL="742950" lvl="1" indent="-285750">
              <a:buFont typeface="Wingdings" panose="05000000000000000000" pitchFamily="2" charset="2"/>
              <a:buChar char="§"/>
            </a:pPr>
            <a:r>
              <a:rPr lang="en-ID" sz="1400" dirty="0" err="1">
                <a:latin typeface="Arial Nova Cond" panose="020B0506020202020204" pitchFamily="34" charset="0"/>
              </a:rPr>
              <a:t>pengalokasian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yang </a:t>
            </a:r>
            <a:r>
              <a:rPr lang="en-ID" sz="1400" dirty="0" err="1">
                <a:latin typeface="Arial Nova Cond" panose="020B0506020202020204" pitchFamily="34" charset="0"/>
              </a:rPr>
              <a:t>akan</a:t>
            </a:r>
            <a:r>
              <a:rPr lang="en-ID" sz="1400" dirty="0">
                <a:latin typeface="Arial Nova Cond" panose="020B0506020202020204" pitchFamily="34" charset="0"/>
              </a:rPr>
              <a:t> </a:t>
            </a:r>
            <a:r>
              <a:rPr lang="en-ID" sz="1400" dirty="0" err="1">
                <a:latin typeface="Arial Nova Cond" panose="020B0506020202020204" pitchFamily="34" charset="0"/>
              </a:rPr>
              <a:t>diserahkan</a:t>
            </a:r>
            <a:r>
              <a:rPr lang="en-ID" sz="1400" dirty="0">
                <a:latin typeface="Arial Nova Cond" panose="020B0506020202020204" pitchFamily="34" charset="0"/>
              </a:rPr>
              <a:t> </a:t>
            </a:r>
            <a:r>
              <a:rPr lang="en-ID" sz="1400" dirty="0" err="1">
                <a:latin typeface="Arial Nova Cond" panose="020B0506020202020204" pitchFamily="34" charset="0"/>
              </a:rPr>
              <a:t>menjadi</a:t>
            </a:r>
            <a:r>
              <a:rPr lang="en-ID" sz="1400" dirty="0">
                <a:latin typeface="Arial Nova Cond" panose="020B0506020202020204" pitchFamily="34" charset="0"/>
              </a:rPr>
              <a:t> </a:t>
            </a:r>
            <a:r>
              <a:rPr lang="en-ID" sz="1400" dirty="0" err="1">
                <a:latin typeface="Arial Nova Cond" panose="020B0506020202020204" pitchFamily="34" charset="0"/>
              </a:rPr>
              <a:t>penyertaan</a:t>
            </a:r>
            <a:r>
              <a:rPr lang="en-ID" sz="1400" dirty="0">
                <a:latin typeface="Arial Nova Cond" panose="020B0506020202020204" pitchFamily="34" charset="0"/>
              </a:rPr>
              <a:t> modal negara pada Badan Usaha Milik Negara.</a:t>
            </a:r>
          </a:p>
          <a:p>
            <a:pPr marL="342900" indent="-342900">
              <a:buFont typeface="+mj-lt"/>
              <a:buAutoNum type="arabicPeriod"/>
            </a:pPr>
            <a:r>
              <a:rPr lang="en-ID" sz="1400" dirty="0" err="1">
                <a:latin typeface="Arial Nova Cond" panose="020B0506020202020204" pitchFamily="34" charset="0"/>
              </a:rPr>
              <a:t>kepatuhan</a:t>
            </a:r>
            <a:r>
              <a:rPr lang="en-ID" sz="1400" dirty="0">
                <a:latin typeface="Arial Nova Cond" panose="020B0506020202020204" pitchFamily="34" charset="0"/>
              </a:rPr>
              <a:t> </a:t>
            </a:r>
            <a:r>
              <a:rPr lang="en-ID" sz="1400" dirty="0" err="1">
                <a:latin typeface="Arial Nova Cond" panose="020B0506020202020204" pitchFamily="34" charset="0"/>
              </a:rPr>
              <a:t>dalam</a:t>
            </a:r>
            <a:r>
              <a:rPr lang="en-ID" sz="1400" dirty="0">
                <a:latin typeface="Arial Nova Cond" panose="020B0506020202020204" pitchFamily="34" charset="0"/>
              </a:rPr>
              <a:t> </a:t>
            </a:r>
            <a:r>
              <a:rPr lang="en-ID" sz="1400" dirty="0" err="1">
                <a:latin typeface="Arial Nova Cond" panose="020B0506020202020204" pitchFamily="34" charset="0"/>
              </a:rPr>
              <a:t>mencantumkan</a:t>
            </a:r>
            <a:r>
              <a:rPr lang="en-ID" sz="1400" dirty="0">
                <a:latin typeface="Arial Nova Cond" panose="020B0506020202020204" pitchFamily="34" charset="0"/>
              </a:rPr>
              <a:t> </a:t>
            </a:r>
            <a:r>
              <a:rPr lang="en-ID" sz="1400" b="1" i="1" dirty="0">
                <a:latin typeface="Arial Nova Cond" panose="020B0506020202020204" pitchFamily="34" charset="0"/>
              </a:rPr>
              <a:t>tagging</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sesuai</a:t>
            </a:r>
            <a:r>
              <a:rPr lang="en-ID" sz="1400" dirty="0">
                <a:latin typeface="Arial Nova Cond" panose="020B0506020202020204" pitchFamily="34" charset="0"/>
              </a:rPr>
              <a:t> </a:t>
            </a:r>
            <a:r>
              <a:rPr lang="en-ID" sz="1400" dirty="0" err="1">
                <a:latin typeface="Arial Nova Cond" panose="020B0506020202020204" pitchFamily="34" charset="0"/>
              </a:rPr>
              <a:t>dengan</a:t>
            </a:r>
            <a:r>
              <a:rPr lang="en-ID" sz="1400" dirty="0">
                <a:latin typeface="Arial Nova Cond" panose="020B0506020202020204" pitchFamily="34" charset="0"/>
              </a:rPr>
              <a:t> </a:t>
            </a:r>
            <a:r>
              <a:rPr lang="en-ID" sz="1400" dirty="0" err="1">
                <a:latin typeface="Arial Nova Cond" panose="020B0506020202020204" pitchFamily="34" charset="0"/>
              </a:rPr>
              <a:t>kategori</a:t>
            </a:r>
            <a:r>
              <a:rPr lang="en-ID" sz="1400" dirty="0">
                <a:latin typeface="Arial Nova Cond" panose="020B0506020202020204" pitchFamily="34" charset="0"/>
              </a:rPr>
              <a:t> pada </a:t>
            </a:r>
            <a:r>
              <a:rPr lang="en-ID" sz="1400" dirty="0" err="1">
                <a:latin typeface="Arial Nova Cond" panose="020B0506020202020204" pitchFamily="34" charset="0"/>
              </a:rPr>
              <a:t>semua</a:t>
            </a:r>
            <a:r>
              <a:rPr lang="en-ID" sz="1400" dirty="0">
                <a:latin typeface="Arial Nova Cond" panose="020B0506020202020204" pitchFamily="34" charset="0"/>
              </a:rPr>
              <a:t> </a:t>
            </a:r>
            <a:r>
              <a:rPr lang="en-ID" sz="1400" dirty="0" err="1">
                <a:latin typeface="Arial Nova Cond" panose="020B0506020202020204" pitchFamily="34" charset="0"/>
              </a:rPr>
              <a:t>rincian</a:t>
            </a:r>
            <a:r>
              <a:rPr lang="en-ID" sz="1400" dirty="0">
                <a:latin typeface="Arial Nova Cond" panose="020B0506020202020204" pitchFamily="34" charset="0"/>
              </a:rPr>
              <a:t> output yang </a:t>
            </a:r>
            <a:r>
              <a:rPr lang="en-ID" sz="1400" dirty="0" err="1">
                <a:latin typeface="Arial Nova Cond" panose="020B0506020202020204" pitchFamily="34" charset="0"/>
              </a:rPr>
              <a:t>dihasilkan</a:t>
            </a:r>
            <a:endParaRPr lang="en-ID" sz="1400" dirty="0">
              <a:latin typeface="Arial Nova Cond" panose="020B0506020202020204" pitchFamily="34" charset="0"/>
            </a:endParaRPr>
          </a:p>
          <a:p>
            <a:pPr marL="342900" indent="-342900">
              <a:buFont typeface="+mj-lt"/>
              <a:buAutoNum type="arabicPeriod"/>
            </a:pPr>
            <a:r>
              <a:rPr lang="en-ID" sz="1400" dirty="0" err="1">
                <a:latin typeface="Arial Nova Cond" panose="020B0506020202020204" pitchFamily="34" charset="0"/>
              </a:rPr>
              <a:t>kelengkapan</a:t>
            </a:r>
            <a:r>
              <a:rPr lang="en-ID" sz="1400" dirty="0">
                <a:latin typeface="Arial Nova Cond" panose="020B0506020202020204" pitchFamily="34" charset="0"/>
              </a:rPr>
              <a:t> </a:t>
            </a:r>
            <a:r>
              <a:rPr lang="en-ID" sz="1400" dirty="0" err="1">
                <a:latin typeface="Arial Nova Cond" panose="020B0506020202020204" pitchFamily="34" charset="0"/>
              </a:rPr>
              <a:t>dokumen</a:t>
            </a:r>
            <a:r>
              <a:rPr lang="en-ID" sz="1400" dirty="0">
                <a:latin typeface="Arial Nova Cond" panose="020B0506020202020204" pitchFamily="34" charset="0"/>
              </a:rPr>
              <a:t> </a:t>
            </a:r>
            <a:r>
              <a:rPr lang="en-ID" sz="1400" dirty="0" err="1">
                <a:latin typeface="Arial Nova Cond" panose="020B0506020202020204" pitchFamily="34" charset="0"/>
              </a:rPr>
              <a:t>pendukung</a:t>
            </a:r>
            <a:r>
              <a:rPr lang="en-ID" sz="1400" dirty="0">
                <a:latin typeface="Arial Nova Cond" panose="020B0506020202020204" pitchFamily="34" charset="0"/>
              </a:rPr>
              <a:t> RKA-K/L al. : RKA </a:t>
            </a:r>
            <a:r>
              <a:rPr lang="en-ID" sz="1400" dirty="0" err="1">
                <a:latin typeface="Arial Nova Cond" panose="020B0506020202020204" pitchFamily="34" charset="0"/>
              </a:rPr>
              <a:t>Satker</a:t>
            </a:r>
            <a:r>
              <a:rPr lang="en-ID" sz="1400" dirty="0">
                <a:latin typeface="Arial Nova Cond" panose="020B0506020202020204" pitchFamily="34" charset="0"/>
              </a:rPr>
              <a:t>, TOR/RAB dan/</a:t>
            </a:r>
            <a:r>
              <a:rPr lang="en-ID" sz="1400" dirty="0" err="1">
                <a:latin typeface="Arial Nova Cond" panose="020B0506020202020204" pitchFamily="34" charset="0"/>
              </a:rPr>
              <a:t>atau</a:t>
            </a:r>
            <a:r>
              <a:rPr lang="en-ID" sz="1400" dirty="0">
                <a:latin typeface="Arial Nova Cond" panose="020B0506020202020204" pitchFamily="34" charset="0"/>
              </a:rPr>
              <a:t> </a:t>
            </a:r>
            <a:r>
              <a:rPr lang="en-ID" sz="1400" dirty="0" err="1">
                <a:latin typeface="Arial Nova Cond" panose="020B0506020202020204" pitchFamily="34" charset="0"/>
              </a:rPr>
              <a:t>dokumen</a:t>
            </a:r>
            <a:r>
              <a:rPr lang="en-ID" sz="1400" dirty="0">
                <a:latin typeface="Arial Nova Cond" panose="020B0506020202020204" pitchFamily="34" charset="0"/>
              </a:rPr>
              <a:t> </a:t>
            </a:r>
            <a:r>
              <a:rPr lang="en-ID" sz="1400" dirty="0" err="1">
                <a:latin typeface="Arial Nova Cond" panose="020B0506020202020204" pitchFamily="34" charset="0"/>
              </a:rPr>
              <a:t>pendukung</a:t>
            </a:r>
            <a:r>
              <a:rPr lang="en-ID" sz="1400" dirty="0">
                <a:latin typeface="Arial Nova Cond" panose="020B0506020202020204" pitchFamily="34" charset="0"/>
              </a:rPr>
              <a:t> </a:t>
            </a:r>
            <a:r>
              <a:rPr lang="en-ID" sz="1400" dirty="0" err="1">
                <a:latin typeface="Arial Nova Cond" panose="020B0506020202020204" pitchFamily="34" charset="0"/>
              </a:rPr>
              <a:t>terkaitlainnya</a:t>
            </a:r>
            <a:r>
              <a:rPr lang="en-ID" sz="1400" dirty="0">
                <a:latin typeface="Arial Nova Cond" panose="020B0506020202020204" pitchFamily="34" charset="0"/>
              </a:rPr>
              <a:t>; </a:t>
            </a:r>
          </a:p>
          <a:p>
            <a:pPr marL="342900" indent="-342900">
              <a:buFont typeface="+mj-lt"/>
              <a:buAutoNum type="arabicPeriod"/>
            </a:pPr>
            <a:r>
              <a:rPr lang="en-ID" sz="1400" dirty="0" err="1">
                <a:latin typeface="Arial Nova Cond" panose="020B0506020202020204" pitchFamily="34" charset="0"/>
              </a:rPr>
              <a:t>Rincian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a:t>
            </a:r>
            <a:r>
              <a:rPr lang="en-ID" sz="1400" dirty="0" err="1">
                <a:latin typeface="Arial Nova Cond" panose="020B0506020202020204" pitchFamily="34" charset="0"/>
              </a:rPr>
              <a:t>Inisiatif</a:t>
            </a:r>
            <a:r>
              <a:rPr lang="en-ID" sz="1400" dirty="0">
                <a:latin typeface="Arial Nova Cond" panose="020B0506020202020204" pitchFamily="34" charset="0"/>
              </a:rPr>
              <a:t> Baru dan/</a:t>
            </a:r>
            <a:r>
              <a:rPr lang="en-ID" sz="1400" dirty="0" err="1">
                <a:latin typeface="Arial Nova Cond" panose="020B0506020202020204" pitchFamily="34" charset="0"/>
              </a:rPr>
              <a:t>atau</a:t>
            </a:r>
            <a:r>
              <a:rPr lang="en-ID" sz="1400" dirty="0">
                <a:latin typeface="Arial Nova Cond" panose="020B0506020202020204" pitchFamily="34" charset="0"/>
              </a:rPr>
              <a:t> </a:t>
            </a:r>
            <a:r>
              <a:rPr lang="en-ID" sz="1400" dirty="0" err="1">
                <a:latin typeface="Arial Nova Cond" panose="020B0506020202020204" pitchFamily="34" charset="0"/>
              </a:rPr>
              <a:t>rincian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Angka Dasar yang </a:t>
            </a:r>
            <a:r>
              <a:rPr lang="en-ID" sz="1400" dirty="0" err="1">
                <a:latin typeface="Arial Nova Cond" panose="020B0506020202020204" pitchFamily="34" charset="0"/>
              </a:rPr>
              <a:t>mengalami</a:t>
            </a:r>
            <a:r>
              <a:rPr lang="en-ID" sz="1400" dirty="0">
                <a:latin typeface="Arial Nova Cond" panose="020B0506020202020204" pitchFamily="34" charset="0"/>
              </a:rPr>
              <a:t> </a:t>
            </a:r>
            <a:r>
              <a:rPr lang="en-ID" sz="1400" dirty="0" err="1">
                <a:latin typeface="Arial Nova Cond" panose="020B0506020202020204" pitchFamily="34" charset="0"/>
              </a:rPr>
              <a:t>perubahan</a:t>
            </a:r>
            <a:r>
              <a:rPr lang="en-ID" sz="1400" dirty="0">
                <a:latin typeface="Arial Nova Cond" panose="020B0506020202020204" pitchFamily="34" charset="0"/>
              </a:rPr>
              <a:t> pada level </a:t>
            </a:r>
            <a:r>
              <a:rPr lang="en-ID" sz="1400" dirty="0" err="1">
                <a:latin typeface="Arial Nova Cond" panose="020B0506020202020204" pitchFamily="34" charset="0"/>
              </a:rPr>
              <a:t>detil</a:t>
            </a:r>
            <a:r>
              <a:rPr lang="en-ID" sz="1400" dirty="0">
                <a:latin typeface="Arial Nova Cond" panose="020B0506020202020204" pitchFamily="34" charset="0"/>
              </a:rPr>
              <a:t>.</a:t>
            </a:r>
          </a:p>
        </p:txBody>
      </p:sp>
      <p:sp>
        <p:nvSpPr>
          <p:cNvPr id="10" name="TextBox 9">
            <a:extLst>
              <a:ext uri="{FF2B5EF4-FFF2-40B4-BE49-F238E27FC236}">
                <a16:creationId xmlns:a16="http://schemas.microsoft.com/office/drawing/2014/main" id="{064C6B6D-1C19-4CE0-EE9C-CD65BCD283AA}"/>
              </a:ext>
            </a:extLst>
          </p:cNvPr>
          <p:cNvSpPr txBox="1"/>
          <p:nvPr/>
        </p:nvSpPr>
        <p:spPr>
          <a:xfrm>
            <a:off x="8315076" y="2136338"/>
            <a:ext cx="3213520" cy="2862322"/>
          </a:xfrm>
          <a:prstGeom prst="rect">
            <a:avLst/>
          </a:prstGeom>
          <a:solidFill>
            <a:schemeClr val="accent1">
              <a:lumMod val="90000"/>
            </a:schemeClr>
          </a:solidFill>
        </p:spPr>
        <p:txBody>
          <a:bodyPr wrap="square">
            <a:spAutoFit/>
          </a:bodyPr>
          <a:lstStyle/>
          <a:p>
            <a:pPr algn="ctr"/>
            <a:r>
              <a:rPr lang="en-ID" b="1" i="1" dirty="0">
                <a:latin typeface="Arial Nova Cond" panose="020B0506020202020204" pitchFamily="34" charset="0"/>
              </a:rPr>
              <a:t>Highlight</a:t>
            </a:r>
          </a:p>
          <a:p>
            <a:pPr marL="342900" indent="-342900">
              <a:buFont typeface="+mj-lt"/>
              <a:buAutoNum type="arabicPeriod"/>
            </a:pPr>
            <a:r>
              <a:rPr lang="en-ID" dirty="0" err="1">
                <a:latin typeface="Arial Nova Cond" panose="020B0506020202020204" pitchFamily="34" charset="0"/>
              </a:rPr>
              <a:t>penelaahan</a:t>
            </a:r>
            <a:r>
              <a:rPr lang="en-ID" dirty="0">
                <a:latin typeface="Arial Nova Cond" panose="020B0506020202020204" pitchFamily="34" charset="0"/>
              </a:rPr>
              <a:t> </a:t>
            </a:r>
            <a:r>
              <a:rPr lang="en-ID" dirty="0" err="1">
                <a:latin typeface="Arial Nova Cond" panose="020B0506020202020204" pitchFamily="34" charset="0"/>
              </a:rPr>
              <a:t>atas</a:t>
            </a:r>
            <a:r>
              <a:rPr lang="en-ID" dirty="0">
                <a:latin typeface="Arial Nova Cond" panose="020B0506020202020204" pitchFamily="34" charset="0"/>
              </a:rPr>
              <a:t> </a:t>
            </a:r>
            <a:r>
              <a:rPr lang="en-ID" dirty="0" err="1">
                <a:latin typeface="Arial Nova Cond" panose="020B0506020202020204" pitchFamily="34" charset="0"/>
              </a:rPr>
              <a:t>penyusunan</a:t>
            </a:r>
            <a:r>
              <a:rPr lang="en-ID" dirty="0">
                <a:latin typeface="Arial Nova Cond" panose="020B0506020202020204" pitchFamily="34" charset="0"/>
              </a:rPr>
              <a:t> </a:t>
            </a:r>
            <a:r>
              <a:rPr lang="en-ID" dirty="0" err="1">
                <a:latin typeface="Arial Nova Cond" panose="020B0506020202020204" pitchFamily="34" charset="0"/>
              </a:rPr>
              <a:t>dokumen</a:t>
            </a:r>
            <a:r>
              <a:rPr lang="en-ID" dirty="0">
                <a:latin typeface="Arial Nova Cond" panose="020B0506020202020204" pitchFamily="34" charset="0"/>
              </a:rPr>
              <a:t> </a:t>
            </a:r>
            <a:r>
              <a:rPr lang="en-ID" dirty="0" err="1">
                <a:latin typeface="Arial Nova Cond" panose="020B0506020202020204" pitchFamily="34" charset="0"/>
              </a:rPr>
              <a:t>rencana</a:t>
            </a:r>
            <a:r>
              <a:rPr lang="en-ID" dirty="0">
                <a:latin typeface="Arial Nova Cond" panose="020B0506020202020204" pitchFamily="34" charset="0"/>
              </a:rPr>
              <a:t> </a:t>
            </a:r>
            <a:r>
              <a:rPr lang="en-ID" dirty="0" err="1">
                <a:latin typeface="Arial Nova Cond" panose="020B0506020202020204" pitchFamily="34" charset="0"/>
              </a:rPr>
              <a:t>keuangan</a:t>
            </a:r>
            <a:r>
              <a:rPr lang="en-ID" dirty="0">
                <a:latin typeface="Arial Nova Cond" panose="020B0506020202020204" pitchFamily="34" charset="0"/>
              </a:rPr>
              <a:t> yang </a:t>
            </a:r>
            <a:r>
              <a:rPr lang="en-ID" dirty="0" err="1">
                <a:latin typeface="Arial Nova Cond" panose="020B0506020202020204" pitchFamily="34" charset="0"/>
              </a:rPr>
              <a:t>bersifat</a:t>
            </a:r>
            <a:r>
              <a:rPr lang="en-ID" dirty="0">
                <a:latin typeface="Arial Nova Cond" panose="020B0506020202020204" pitchFamily="34" charset="0"/>
              </a:rPr>
              <a:t> </a:t>
            </a:r>
            <a:r>
              <a:rPr lang="en-ID" dirty="0" err="1">
                <a:latin typeface="Arial Nova Cond" panose="020B0506020202020204" pitchFamily="34" charset="0"/>
              </a:rPr>
              <a:t>tahunan</a:t>
            </a:r>
            <a:r>
              <a:rPr lang="en-ID" dirty="0">
                <a:latin typeface="Arial Nova Cond" panose="020B0506020202020204" pitchFamily="34" charset="0"/>
              </a:rPr>
              <a:t> </a:t>
            </a:r>
            <a:r>
              <a:rPr lang="en-ID" dirty="0" err="1">
                <a:latin typeface="Arial Nova Cond" panose="020B0506020202020204" pitchFamily="34" charset="0"/>
              </a:rPr>
              <a:t>berupa</a:t>
            </a:r>
            <a:r>
              <a:rPr lang="en-ID" dirty="0">
                <a:latin typeface="Arial Nova Cond" panose="020B0506020202020204" pitchFamily="34" charset="0"/>
              </a:rPr>
              <a:t> RKA-K/L dan</a:t>
            </a:r>
          </a:p>
          <a:p>
            <a:pPr marL="342900" indent="-342900">
              <a:buFont typeface="+mj-lt"/>
              <a:buAutoNum type="arabicPeriod"/>
            </a:pPr>
            <a:r>
              <a:rPr lang="en-ID" dirty="0" err="1">
                <a:latin typeface="Arial Nova Cond" panose="020B0506020202020204" pitchFamily="34" charset="0"/>
              </a:rPr>
              <a:t>dokumen</a:t>
            </a:r>
            <a:r>
              <a:rPr lang="en-ID" dirty="0">
                <a:latin typeface="Arial Nova Cond" panose="020B0506020202020204" pitchFamily="34" charset="0"/>
              </a:rPr>
              <a:t> </a:t>
            </a:r>
            <a:r>
              <a:rPr lang="en-ID" dirty="0" err="1">
                <a:latin typeface="Arial Nova Cond" panose="020B0506020202020204" pitchFamily="34" charset="0"/>
              </a:rPr>
              <a:t>sumber</a:t>
            </a:r>
            <a:r>
              <a:rPr lang="en-ID" dirty="0">
                <a:latin typeface="Arial Nova Cond" panose="020B0506020202020204" pitchFamily="34" charset="0"/>
              </a:rPr>
              <a:t> yang </a:t>
            </a:r>
            <a:r>
              <a:rPr lang="en-ID" dirty="0" err="1">
                <a:latin typeface="Arial Nova Cond" panose="020B0506020202020204" pitchFamily="34" charset="0"/>
              </a:rPr>
              <a:t>dilakukan</a:t>
            </a:r>
            <a:r>
              <a:rPr lang="en-ID" dirty="0">
                <a:latin typeface="Arial Nova Cond" panose="020B0506020202020204" pitchFamily="34" charset="0"/>
              </a:rPr>
              <a:t> </a:t>
            </a:r>
            <a:r>
              <a:rPr lang="en-ID" dirty="0" err="1">
                <a:latin typeface="Arial Nova Cond" panose="020B0506020202020204" pitchFamily="34" charset="0"/>
              </a:rPr>
              <a:t>secara</a:t>
            </a:r>
            <a:r>
              <a:rPr lang="en-ID" dirty="0">
                <a:latin typeface="Arial Nova Cond" panose="020B0506020202020204" pitchFamily="34" charset="0"/>
              </a:rPr>
              <a:t> </a:t>
            </a:r>
            <a:r>
              <a:rPr lang="en-ID" dirty="0" err="1">
                <a:latin typeface="Arial Nova Cond" panose="020B0506020202020204" pitchFamily="34" charset="0"/>
              </a:rPr>
              <a:t>terbatas</a:t>
            </a:r>
            <a:r>
              <a:rPr lang="en-ID" dirty="0">
                <a:latin typeface="Arial Nova Cond" panose="020B0506020202020204" pitchFamily="34" charset="0"/>
              </a:rPr>
              <a:t> pada TOR/RAB, </a:t>
            </a:r>
            <a:r>
              <a:rPr lang="en-ID" dirty="0" err="1">
                <a:latin typeface="Arial Nova Cond" panose="020B0506020202020204" pitchFamily="34" charset="0"/>
              </a:rPr>
              <a:t>serta</a:t>
            </a:r>
            <a:r>
              <a:rPr lang="en-ID" dirty="0">
                <a:latin typeface="Arial Nova Cond" panose="020B0506020202020204" pitchFamily="34" charset="0"/>
              </a:rPr>
              <a:t> </a:t>
            </a:r>
            <a:r>
              <a:rPr lang="en-ID" dirty="0" err="1">
                <a:latin typeface="Arial Nova Cond" panose="020B0506020202020204" pitchFamily="34" charset="0"/>
              </a:rPr>
              <a:t>dokumen</a:t>
            </a:r>
            <a:r>
              <a:rPr lang="en-ID" dirty="0">
                <a:latin typeface="Arial Nova Cond" panose="020B0506020202020204" pitchFamily="34" charset="0"/>
              </a:rPr>
              <a:t> </a:t>
            </a:r>
            <a:r>
              <a:rPr lang="en-ID" dirty="0" err="1">
                <a:latin typeface="Arial Nova Cond" panose="020B0506020202020204" pitchFamily="34" charset="0"/>
              </a:rPr>
              <a:t>pendukung</a:t>
            </a:r>
            <a:r>
              <a:rPr lang="en-ID" dirty="0">
                <a:latin typeface="Arial Nova Cond" panose="020B0506020202020204" pitchFamily="34" charset="0"/>
              </a:rPr>
              <a:t> </a:t>
            </a:r>
            <a:r>
              <a:rPr lang="en-ID" dirty="0" err="1">
                <a:latin typeface="Arial Nova Cond" panose="020B0506020202020204" pitchFamily="34" charset="0"/>
              </a:rPr>
              <a:t>terkait</a:t>
            </a:r>
            <a:r>
              <a:rPr lang="en-ID" dirty="0">
                <a:latin typeface="Arial Nova Cond" panose="020B0506020202020204" pitchFamily="34" charset="0"/>
              </a:rPr>
              <a:t> </a:t>
            </a:r>
            <a:r>
              <a:rPr lang="en-ID" dirty="0" err="1">
                <a:latin typeface="Arial Nova Cond" panose="020B0506020202020204" pitchFamily="34" charset="0"/>
              </a:rPr>
              <a:t>lainnya</a:t>
            </a:r>
            <a:r>
              <a:rPr lang="en-ID" dirty="0">
                <a:latin typeface="Arial Nova Cond" panose="020B0506020202020204" pitchFamily="34" charset="0"/>
              </a:rPr>
              <a:t>.</a:t>
            </a:r>
          </a:p>
        </p:txBody>
      </p:sp>
    </p:spTree>
    <p:extLst>
      <p:ext uri="{BB962C8B-B14F-4D97-AF65-F5344CB8AC3E}">
        <p14:creationId xmlns:p14="http://schemas.microsoft.com/office/powerpoint/2010/main" val="3183177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B3CB-4F36-D177-FC04-046227CD3167}"/>
              </a:ext>
            </a:extLst>
          </p:cNvPr>
          <p:cNvSpPr>
            <a:spLocks noGrp="1"/>
          </p:cNvSpPr>
          <p:nvPr>
            <p:ph type="title"/>
          </p:nvPr>
        </p:nvSpPr>
        <p:spPr>
          <a:xfrm>
            <a:off x="758952" y="832104"/>
            <a:ext cx="10671048" cy="768096"/>
          </a:xfrm>
        </p:spPr>
        <p:txBody>
          <a:bodyPr/>
          <a:lstStyle/>
          <a:p>
            <a:r>
              <a:rPr lang="en-ID" sz="3200" dirty="0"/>
              <a:t>FORMAT PROGRAM KERJA REVIU RKA-K/L</a:t>
            </a:r>
          </a:p>
        </p:txBody>
      </p:sp>
      <p:sp>
        <p:nvSpPr>
          <p:cNvPr id="4" name="Footer Placeholder 3">
            <a:extLst>
              <a:ext uri="{FF2B5EF4-FFF2-40B4-BE49-F238E27FC236}">
                <a16:creationId xmlns:a16="http://schemas.microsoft.com/office/drawing/2014/main" id="{DC287699-A006-626E-7D41-FD65FA4BF44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EE10CB0-DDC6-0E9D-37E8-9A153DE64949}"/>
              </a:ext>
            </a:extLst>
          </p:cNvPr>
          <p:cNvSpPr>
            <a:spLocks noGrp="1"/>
          </p:cNvSpPr>
          <p:nvPr>
            <p:ph type="sldNum" sz="quarter" idx="12"/>
          </p:nvPr>
        </p:nvSpPr>
        <p:spPr/>
        <p:txBody>
          <a:bodyPr/>
          <a:lstStyle/>
          <a:p>
            <a:fld id="{48F63A3B-78C7-47BE-AE5E-E10140E04643}" type="slidenum">
              <a:rPr lang="en-US" smtClean="0"/>
              <a:t>29</a:t>
            </a:fld>
            <a:endParaRPr lang="en-US" dirty="0"/>
          </a:p>
        </p:txBody>
      </p:sp>
      <p:pic>
        <p:nvPicPr>
          <p:cNvPr id="7" name="Picture 6">
            <a:extLst>
              <a:ext uri="{FF2B5EF4-FFF2-40B4-BE49-F238E27FC236}">
                <a16:creationId xmlns:a16="http://schemas.microsoft.com/office/drawing/2014/main" id="{B2965E9F-2DD7-EC6E-CFAB-E928FF296A9F}"/>
              </a:ext>
            </a:extLst>
          </p:cNvPr>
          <p:cNvPicPr>
            <a:picLocks noChangeAspect="1"/>
          </p:cNvPicPr>
          <p:nvPr/>
        </p:nvPicPr>
        <p:blipFill rotWithShape="1">
          <a:blip r:embed="rId2"/>
          <a:srcRect l="36929" t="13315" r="33560" b="19420"/>
          <a:stretch/>
        </p:blipFill>
        <p:spPr>
          <a:xfrm>
            <a:off x="621792" y="1600200"/>
            <a:ext cx="3597965" cy="4612950"/>
          </a:xfrm>
          <a:prstGeom prst="rect">
            <a:avLst/>
          </a:prstGeom>
        </p:spPr>
      </p:pic>
      <p:sp>
        <p:nvSpPr>
          <p:cNvPr id="14" name="TextBox 13">
            <a:extLst>
              <a:ext uri="{FF2B5EF4-FFF2-40B4-BE49-F238E27FC236}">
                <a16:creationId xmlns:a16="http://schemas.microsoft.com/office/drawing/2014/main" id="{70F2C204-2D07-A80A-547B-1771448F7D3D}"/>
              </a:ext>
            </a:extLst>
          </p:cNvPr>
          <p:cNvSpPr txBox="1"/>
          <p:nvPr/>
        </p:nvSpPr>
        <p:spPr>
          <a:xfrm>
            <a:off x="4880567" y="1405673"/>
            <a:ext cx="6686593" cy="5478423"/>
          </a:xfrm>
          <a:prstGeom prst="rect">
            <a:avLst/>
          </a:prstGeom>
          <a:noFill/>
        </p:spPr>
        <p:txBody>
          <a:bodyPr wrap="square" rtlCol="0">
            <a:spAutoFit/>
          </a:bodyPr>
          <a:lstStyle/>
          <a:p>
            <a:pPr algn="ctr"/>
            <a:r>
              <a:rPr lang="en-US" sz="1400" b="1" dirty="0">
                <a:solidFill>
                  <a:srgbClr val="C00000"/>
                </a:solidFill>
                <a:latin typeface="Arial Nova Cond" panose="020B0506020202020204" pitchFamily="34" charset="0"/>
              </a:rPr>
              <a:t>17 Format </a:t>
            </a:r>
            <a:r>
              <a:rPr lang="en-US" sz="1400" b="1" dirty="0" err="1">
                <a:solidFill>
                  <a:srgbClr val="C00000"/>
                </a:solidFill>
                <a:latin typeface="Arial Nova Cond" panose="020B0506020202020204" pitchFamily="34" charset="0"/>
              </a:rPr>
              <a:t>Reviu</a:t>
            </a:r>
            <a:r>
              <a:rPr lang="en-US" sz="1400" b="1" dirty="0">
                <a:solidFill>
                  <a:srgbClr val="C00000"/>
                </a:solidFill>
                <a:latin typeface="Arial Nova Cond" panose="020B0506020202020204" pitchFamily="34" charset="0"/>
              </a:rPr>
              <a:t> RKA-K/L</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
            </a:r>
            <a:r>
              <a:rPr lang="en-ID" sz="1400" dirty="0" err="1">
                <a:latin typeface="Arial Nova Cond" panose="020B0506020202020204" pitchFamily="34" charset="0"/>
              </a:rPr>
              <a:t>Redisain</a:t>
            </a:r>
            <a:r>
              <a:rPr lang="en-ID" sz="1400" dirty="0">
                <a:latin typeface="Arial Nova Cond" panose="020B0506020202020204" pitchFamily="34" charset="0"/>
              </a:rPr>
              <a:t> </a:t>
            </a:r>
            <a:r>
              <a:rPr lang="en-ID" sz="1400" dirty="0" err="1">
                <a:latin typeface="Arial Nova Cond" panose="020B0506020202020204" pitchFamily="34" charset="0"/>
              </a:rPr>
              <a:t>Sistem</a:t>
            </a:r>
            <a:r>
              <a:rPr lang="en-ID" sz="1400" dirty="0">
                <a:latin typeface="Arial Nova Cond" panose="020B0506020202020204" pitchFamily="34" charset="0"/>
              </a:rPr>
              <a:t> </a:t>
            </a:r>
            <a:r>
              <a:rPr lang="en-ID" sz="1400" dirty="0" err="1">
                <a:latin typeface="Arial Nova Cond" panose="020B0506020202020204" pitchFamily="34" charset="0"/>
              </a:rPr>
              <a:t>Perencanaan</a:t>
            </a:r>
            <a:r>
              <a:rPr lang="en-ID" sz="1400" dirty="0">
                <a:latin typeface="Arial Nova Cond" panose="020B0506020202020204" pitchFamily="34" charset="0"/>
              </a:rPr>
              <a:t> </a:t>
            </a:r>
            <a:r>
              <a:rPr lang="en-ID" sz="1400" dirty="0" err="1">
                <a:latin typeface="Arial Nova Cond" panose="020B0506020202020204" pitchFamily="34" charset="0"/>
              </a:rPr>
              <a:t>Penganggaran</a:t>
            </a:r>
            <a:r>
              <a:rPr lang="en-ID" sz="1400" dirty="0">
                <a:latin typeface="Arial Nova Cond" panose="020B0506020202020204" pitchFamily="34" charset="0"/>
              </a:rPr>
              <a:t> Dan </a:t>
            </a:r>
            <a:r>
              <a:rPr lang="en-ID" sz="1400" dirty="0" err="1">
                <a:latin typeface="Arial Nova Cond" panose="020B0506020202020204" pitchFamily="34" charset="0"/>
              </a:rPr>
              <a:t>KelengkapanData</a:t>
            </a:r>
            <a:r>
              <a:rPr lang="en-ID" sz="1400" dirty="0">
                <a:latin typeface="Arial Nova Cond" panose="020B0506020202020204" pitchFamily="34" charset="0"/>
              </a:rPr>
              <a:t> </a:t>
            </a:r>
            <a:r>
              <a:rPr lang="en-ID" sz="1400" dirty="0" err="1">
                <a:latin typeface="Arial Nova Cond" panose="020B0506020202020204" pitchFamily="34" charset="0"/>
              </a:rPr>
              <a:t>Dukung</a:t>
            </a:r>
            <a:r>
              <a:rPr lang="en-ID" sz="1400" dirty="0">
                <a:latin typeface="Arial Nova Cond" panose="020B0506020202020204" pitchFamily="34" charset="0"/>
              </a:rPr>
              <a:t> </a:t>
            </a:r>
            <a:r>
              <a:rPr lang="en-ID" sz="1400" dirty="0" err="1">
                <a:latin typeface="Arial Nova Cond" panose="020B0506020202020204" pitchFamily="34" charset="0"/>
              </a:rPr>
              <a:t>Rka</a:t>
            </a:r>
            <a:r>
              <a:rPr lang="en-ID" sz="1400" dirty="0">
                <a:latin typeface="Arial Nova Cond" panose="020B0506020202020204" pitchFamily="34" charset="0"/>
              </a:rPr>
              <a:t>-k/L</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Kesesuaian</a:t>
            </a:r>
            <a:r>
              <a:rPr lang="en-ID" sz="1400" dirty="0">
                <a:latin typeface="Arial Nova Cond" panose="020B0506020202020204" pitchFamily="34" charset="0"/>
              </a:rPr>
              <a:t> </a:t>
            </a:r>
            <a:r>
              <a:rPr lang="en-ID" sz="1400" dirty="0" err="1">
                <a:latin typeface="Arial Nova Cond" panose="020B0506020202020204" pitchFamily="34" charset="0"/>
              </a:rPr>
              <a:t>Alokasi</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Dengan</a:t>
            </a:r>
            <a:r>
              <a:rPr lang="en-ID" sz="1400" dirty="0">
                <a:latin typeface="Arial Nova Cond" panose="020B0506020202020204" pitchFamily="34" charset="0"/>
              </a:rPr>
              <a:t> </a:t>
            </a:r>
            <a:r>
              <a:rPr lang="en-ID" sz="1400" dirty="0" err="1">
                <a:latin typeface="Arial Nova Cond" panose="020B0506020202020204" pitchFamily="34" charset="0"/>
              </a:rPr>
              <a:t>Pokok-pokok</a:t>
            </a:r>
            <a:r>
              <a:rPr lang="en-ID" sz="1400" dirty="0">
                <a:latin typeface="Arial Nova Cond" panose="020B0506020202020204" pitchFamily="34" charset="0"/>
              </a:rPr>
              <a:t> </a:t>
            </a:r>
            <a:r>
              <a:rPr lang="en-ID" sz="1400" dirty="0" err="1">
                <a:latin typeface="Arial Nova Cond" panose="020B0506020202020204" pitchFamily="34" charset="0"/>
              </a:rPr>
              <a:t>Kebijakan</a:t>
            </a:r>
            <a:r>
              <a:rPr lang="en-ID" sz="1400" dirty="0">
                <a:latin typeface="Arial Nova Cond" panose="020B0506020202020204" pitchFamily="34" charset="0"/>
              </a:rPr>
              <a:t> </a:t>
            </a:r>
            <a:r>
              <a:rPr lang="en-ID" sz="1400" dirty="0" err="1">
                <a:latin typeface="Arial Nova Cond" panose="020B0506020202020204" pitchFamily="34" charset="0"/>
              </a:rPr>
              <a:t>Belanja</a:t>
            </a:r>
            <a:r>
              <a:rPr lang="en-ID" sz="1400" dirty="0">
                <a:latin typeface="Arial Nova Cond" panose="020B0506020202020204" pitchFamily="34" charset="0"/>
              </a:rPr>
              <a:t> Kementerian/Lembaga</a:t>
            </a:r>
          </a:p>
          <a:p>
            <a:pPr marL="342900" indent="-342900">
              <a:buFont typeface="+mj-lt"/>
              <a:buAutoNum type="arabicPeriod"/>
            </a:pPr>
            <a:r>
              <a:rPr lang="sv-SE" sz="1400" dirty="0">
                <a:latin typeface="Arial Nova Cond" panose="020B0506020202020204" pitchFamily="34" charset="0"/>
              </a:rPr>
              <a:t>Reviu Atas Kepatuhan Penerapan Kaidah-kaidah Perencanaan Penganggaran - Standar Biaya</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Kesesuaian</a:t>
            </a:r>
            <a:r>
              <a:rPr lang="en-ID" sz="1400" dirty="0">
                <a:latin typeface="Arial Nova Cond" panose="020B0506020202020204" pitchFamily="34" charset="0"/>
              </a:rPr>
              <a:t> Akun Pada RKA-K/L</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Hal-</a:t>
            </a:r>
            <a:r>
              <a:rPr lang="en-ID" sz="1400" dirty="0" err="1">
                <a:latin typeface="Arial Nova Cond" panose="020B0506020202020204" pitchFamily="34" charset="0"/>
              </a:rPr>
              <a:t>hal</a:t>
            </a:r>
            <a:r>
              <a:rPr lang="en-ID" sz="1400" dirty="0">
                <a:latin typeface="Arial Nova Cond" panose="020B0506020202020204" pitchFamily="34" charset="0"/>
              </a:rPr>
              <a:t> Yang Harus </a:t>
            </a:r>
            <a:r>
              <a:rPr lang="en-ID" sz="1400" dirty="0" err="1">
                <a:latin typeface="Arial Nova Cond" panose="020B0506020202020204" pitchFamily="34" charset="0"/>
              </a:rPr>
              <a:t>Dialokasikan</a:t>
            </a:r>
            <a:r>
              <a:rPr lang="en-ID" sz="1400" dirty="0">
                <a:latin typeface="Arial Nova Cond" panose="020B0506020202020204" pitchFamily="34" charset="0"/>
              </a:rPr>
              <a:t> </a:t>
            </a:r>
            <a:r>
              <a:rPr lang="en-ID" sz="1400" dirty="0" err="1">
                <a:latin typeface="Arial Nova Cond" panose="020B0506020202020204" pitchFamily="34" charset="0"/>
              </a:rPr>
              <a:t>Dalam</a:t>
            </a:r>
            <a:r>
              <a:rPr lang="en-ID" sz="1400" dirty="0">
                <a:latin typeface="Arial Nova Cond" panose="020B0506020202020204" pitchFamily="34" charset="0"/>
              </a:rPr>
              <a:t> RKA-K/L</a:t>
            </a:r>
          </a:p>
          <a:p>
            <a:pPr marL="342900" indent="-342900">
              <a:buFont typeface="+mj-lt"/>
              <a:buAutoNum type="arabicPeriod"/>
            </a:pPr>
            <a:r>
              <a:rPr lang="sv-SE" sz="1400" dirty="0">
                <a:latin typeface="Arial Nova Cond" panose="020B0506020202020204" pitchFamily="34" charset="0"/>
              </a:rPr>
              <a:t>Reviu Atas Alokasi Anggaran Terkait Hal-hal Yang Dibatasi</a:t>
            </a:r>
          </a:p>
          <a:p>
            <a:pPr marL="342900" indent="-342900">
              <a:buFont typeface="+mj-lt"/>
              <a:buAutoNum type="arabicPeriod"/>
            </a:pPr>
            <a:r>
              <a:rPr lang="sv-SE" sz="1400" dirty="0">
                <a:latin typeface="Arial Nova Cond" panose="020B0506020202020204" pitchFamily="34" charset="0"/>
              </a:rPr>
              <a:t>Reviu Atas Alokasi Anggaran Untuk Kegiatan Yang Didanai Dari Pinjaman/Hibah Luar Negeri</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Alokasi</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a:t>
            </a:r>
            <a:r>
              <a:rPr lang="en-ID" sz="1400" dirty="0" err="1">
                <a:latin typeface="Arial Nova Cond" panose="020B0506020202020204" pitchFamily="34" charset="0"/>
              </a:rPr>
              <a:t>Kegiatan</a:t>
            </a:r>
            <a:r>
              <a:rPr lang="en-ID" sz="1400" dirty="0">
                <a:latin typeface="Arial Nova Cond" panose="020B0506020202020204" pitchFamily="34" charset="0"/>
              </a:rPr>
              <a:t> Yang </a:t>
            </a:r>
            <a:r>
              <a:rPr lang="en-ID" sz="1400" dirty="0" err="1">
                <a:latin typeface="Arial Nova Cond" panose="020B0506020202020204" pitchFamily="34" charset="0"/>
              </a:rPr>
              <a:t>Didanai</a:t>
            </a:r>
            <a:r>
              <a:rPr lang="en-ID" sz="1400" dirty="0">
                <a:latin typeface="Arial Nova Cond" panose="020B0506020202020204" pitchFamily="34" charset="0"/>
              </a:rPr>
              <a:t> Dari </a:t>
            </a:r>
            <a:r>
              <a:rPr lang="en-ID" sz="1400" dirty="0" err="1">
                <a:latin typeface="Arial Nova Cond" panose="020B0506020202020204" pitchFamily="34" charset="0"/>
              </a:rPr>
              <a:t>Pinjaman</a:t>
            </a:r>
            <a:r>
              <a:rPr lang="en-ID" sz="1400" dirty="0">
                <a:latin typeface="Arial Nova Cond" panose="020B0506020202020204" pitchFamily="34" charset="0"/>
              </a:rPr>
              <a:t> </a:t>
            </a:r>
            <a:r>
              <a:rPr lang="en-ID" sz="1400" dirty="0" err="1">
                <a:latin typeface="Arial Nova Cond" panose="020B0506020202020204" pitchFamily="34" charset="0"/>
              </a:rPr>
              <a:t>Dalam</a:t>
            </a:r>
            <a:r>
              <a:rPr lang="en-ID" sz="1400" dirty="0">
                <a:latin typeface="Arial Nova Cond" panose="020B0506020202020204" pitchFamily="34" charset="0"/>
              </a:rPr>
              <a:t> Negeri</a:t>
            </a:r>
          </a:p>
          <a:p>
            <a:pPr marL="342900" indent="-342900">
              <a:buFont typeface="+mj-lt"/>
              <a:buAutoNum type="arabicPeriod"/>
            </a:pPr>
            <a:r>
              <a:rPr lang="sv-SE" sz="1400" dirty="0">
                <a:latin typeface="Arial Nova Cond" panose="020B0506020202020204" pitchFamily="34" charset="0"/>
              </a:rPr>
              <a:t>Reviu Atas Alokasi Anggaran Untuk Kegiatan Yang Di Danai Dari Hibah Dalam Negeri</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
            </a:r>
            <a:r>
              <a:rPr lang="en-ID" sz="1400" dirty="0" err="1">
                <a:latin typeface="Arial Nova Cond" panose="020B0506020202020204" pitchFamily="34" charset="0"/>
              </a:rPr>
              <a:t>Alokasi</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Dengan</a:t>
            </a:r>
            <a:r>
              <a:rPr lang="en-ID" sz="1400" dirty="0">
                <a:latin typeface="Arial Nova Cond" panose="020B0506020202020204" pitchFamily="34" charset="0"/>
              </a:rPr>
              <a:t> </a:t>
            </a:r>
            <a:r>
              <a:rPr lang="en-ID" sz="1400" dirty="0" err="1">
                <a:latin typeface="Arial Nova Cond" panose="020B0506020202020204" pitchFamily="34" charset="0"/>
              </a:rPr>
              <a:t>Sumber</a:t>
            </a:r>
            <a:r>
              <a:rPr lang="en-ID" sz="1400" dirty="0">
                <a:latin typeface="Arial Nova Cond" panose="020B0506020202020204" pitchFamily="34" charset="0"/>
              </a:rPr>
              <a:t> Dana Surat </a:t>
            </a:r>
            <a:r>
              <a:rPr lang="en-ID" sz="1400" dirty="0" err="1">
                <a:latin typeface="Arial Nova Cond" panose="020B0506020202020204" pitchFamily="34" charset="0"/>
              </a:rPr>
              <a:t>Berharga</a:t>
            </a:r>
            <a:r>
              <a:rPr lang="en-ID" sz="1400" dirty="0">
                <a:latin typeface="Arial Nova Cond" panose="020B0506020202020204" pitchFamily="34" charset="0"/>
              </a:rPr>
              <a:t> Syariah Negara (SBSN)</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Alokasi</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Dengan</a:t>
            </a:r>
            <a:r>
              <a:rPr lang="en-ID" sz="1400" dirty="0">
                <a:latin typeface="Arial Nova Cond" panose="020B0506020202020204" pitchFamily="34" charset="0"/>
              </a:rPr>
              <a:t> </a:t>
            </a:r>
            <a:r>
              <a:rPr lang="en-ID" sz="1400" dirty="0" err="1">
                <a:latin typeface="Arial Nova Cond" panose="020B0506020202020204" pitchFamily="34" charset="0"/>
              </a:rPr>
              <a:t>Sumber</a:t>
            </a:r>
            <a:r>
              <a:rPr lang="en-ID" sz="1400" dirty="0">
                <a:latin typeface="Arial Nova Cond" panose="020B0506020202020204" pitchFamily="34" charset="0"/>
              </a:rPr>
              <a:t> Dana </a:t>
            </a:r>
            <a:r>
              <a:rPr lang="en-ID" sz="1400" dirty="0" err="1">
                <a:latin typeface="Arial Nova Cond" panose="020B0506020202020204" pitchFamily="34" charset="0"/>
              </a:rPr>
              <a:t>Pnbp</a:t>
            </a:r>
            <a:r>
              <a:rPr lang="en-ID" sz="1400" dirty="0">
                <a:latin typeface="Arial Nova Cond" panose="020B0506020202020204" pitchFamily="34" charset="0"/>
              </a:rPr>
              <a:t> (</a:t>
            </a:r>
            <a:r>
              <a:rPr lang="en-ID" sz="1400" dirty="0" err="1">
                <a:latin typeface="Arial Nova Cond" panose="020B0506020202020204" pitchFamily="34" charset="0"/>
              </a:rPr>
              <a:t>Bukan</a:t>
            </a:r>
            <a:r>
              <a:rPr lang="en-ID" sz="1400" dirty="0">
                <a:latin typeface="Arial Nova Cond" panose="020B0506020202020204" pitchFamily="34" charset="0"/>
              </a:rPr>
              <a:t> </a:t>
            </a:r>
            <a:r>
              <a:rPr lang="en-ID" sz="1400" dirty="0" err="1">
                <a:latin typeface="Arial Nova Cond" panose="020B0506020202020204" pitchFamily="34" charset="0"/>
              </a:rPr>
              <a:t>Satker</a:t>
            </a:r>
            <a:r>
              <a:rPr lang="en-ID" sz="1400" dirty="0">
                <a:latin typeface="Arial Nova Cond" panose="020B0506020202020204" pitchFamily="34" charset="0"/>
              </a:rPr>
              <a:t> BLU)</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Penyusunan</a:t>
            </a:r>
            <a:r>
              <a:rPr lang="en-ID" sz="1400" dirty="0">
                <a:latin typeface="Arial Nova Cond" panose="020B0506020202020204" pitchFamily="34" charset="0"/>
              </a:rPr>
              <a:t> </a:t>
            </a:r>
            <a:r>
              <a:rPr lang="en-ID" sz="1400" dirty="0" err="1">
                <a:latin typeface="Arial Nova Cond" panose="020B0506020202020204" pitchFamily="34" charset="0"/>
              </a:rPr>
              <a:t>Rka</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Badan </a:t>
            </a:r>
            <a:r>
              <a:rPr lang="en-ID" sz="1400" dirty="0" err="1">
                <a:latin typeface="Arial Nova Cond" panose="020B0506020202020204" pitchFamily="34" charset="0"/>
              </a:rPr>
              <a:t>Layanan</a:t>
            </a:r>
            <a:r>
              <a:rPr lang="en-ID" sz="1400" dirty="0">
                <a:latin typeface="Arial Nova Cond" panose="020B0506020202020204" pitchFamily="34" charset="0"/>
              </a:rPr>
              <a:t> </a:t>
            </a:r>
            <a:r>
              <a:rPr lang="en-ID" sz="1400" dirty="0" err="1">
                <a:latin typeface="Arial Nova Cond" panose="020B0506020202020204" pitchFamily="34" charset="0"/>
              </a:rPr>
              <a:t>Umum</a:t>
            </a:r>
            <a:r>
              <a:rPr lang="en-ID" sz="1400" dirty="0">
                <a:latin typeface="Arial Nova Cond" panose="020B0506020202020204" pitchFamily="34" charset="0"/>
              </a:rPr>
              <a:t> (BLU)</a:t>
            </a:r>
          </a:p>
          <a:p>
            <a:pPr marL="342900" indent="-342900">
              <a:buFont typeface="+mj-lt"/>
              <a:buAutoNum type="arabicPeriod"/>
            </a:pPr>
            <a:r>
              <a:rPr lang="nb-NO" sz="1400" dirty="0">
                <a:latin typeface="Arial Nova Cond" panose="020B0506020202020204" pitchFamily="34" charset="0"/>
              </a:rPr>
              <a:t>Reviu Atas Alokasi Anggaran Yang Menggunakan Mekanisme Kontrak Tahun Jamak (Multi Years Contract)</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Alokasi</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Pengadaan</a:t>
            </a:r>
            <a:r>
              <a:rPr lang="en-ID" sz="1400" dirty="0">
                <a:latin typeface="Arial Nova Cond" panose="020B0506020202020204" pitchFamily="34" charset="0"/>
              </a:rPr>
              <a:t> </a:t>
            </a:r>
            <a:r>
              <a:rPr lang="en-ID" sz="1400" dirty="0" err="1">
                <a:latin typeface="Arial Nova Cond" panose="020B0506020202020204" pitchFamily="34" charset="0"/>
              </a:rPr>
              <a:t>Bangunan</a:t>
            </a:r>
            <a:r>
              <a:rPr lang="en-ID" sz="1400" dirty="0">
                <a:latin typeface="Arial Nova Cond" panose="020B0506020202020204" pitchFamily="34" charset="0"/>
              </a:rPr>
              <a:t>/Gedung</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Alokasi</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Rehabilitasi</a:t>
            </a:r>
            <a:r>
              <a:rPr lang="en-ID" sz="1400" dirty="0">
                <a:latin typeface="Arial Nova Cond" panose="020B0506020202020204" pitchFamily="34" charset="0"/>
              </a:rPr>
              <a:t>/</a:t>
            </a:r>
            <a:r>
              <a:rPr lang="en-ID" sz="1400" dirty="0" err="1">
                <a:latin typeface="Arial Nova Cond" panose="020B0506020202020204" pitchFamily="34" charset="0"/>
              </a:rPr>
              <a:t>Renovasi</a:t>
            </a:r>
            <a:r>
              <a:rPr lang="en-ID" sz="1400" dirty="0">
                <a:latin typeface="Arial Nova Cond" panose="020B0506020202020204" pitchFamily="34" charset="0"/>
              </a:rPr>
              <a:t> </a:t>
            </a:r>
            <a:r>
              <a:rPr lang="en-ID" sz="1400" dirty="0" err="1">
                <a:latin typeface="Arial Nova Cond" panose="020B0506020202020204" pitchFamily="34" charset="0"/>
              </a:rPr>
              <a:t>Gedungkantor</a:t>
            </a:r>
            <a:r>
              <a:rPr lang="en-ID" sz="1400" dirty="0">
                <a:latin typeface="Arial Nova Cond" panose="020B0506020202020204" pitchFamily="34" charset="0"/>
              </a:rPr>
              <a:t>/</a:t>
            </a:r>
            <a:r>
              <a:rPr lang="en-ID" sz="1400" dirty="0" err="1">
                <a:latin typeface="Arial Nova Cond" panose="020B0506020202020204" pitchFamily="34" charset="0"/>
              </a:rPr>
              <a:t>Rumah</a:t>
            </a:r>
            <a:r>
              <a:rPr lang="en-ID" sz="1400" dirty="0">
                <a:latin typeface="Arial Nova Cond" panose="020B0506020202020204" pitchFamily="34" charset="0"/>
              </a:rPr>
              <a:t> Negara</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Pengalokasian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Responsif</a:t>
            </a:r>
            <a:r>
              <a:rPr lang="en-ID" sz="1400" dirty="0">
                <a:latin typeface="Arial Nova Cond" panose="020B0506020202020204" pitchFamily="34" charset="0"/>
              </a:rPr>
              <a:t> Gender</a:t>
            </a:r>
          </a:p>
          <a:p>
            <a:pPr marL="342900" indent="-342900">
              <a:buFont typeface="+mj-lt"/>
              <a:buAutoNum type="arabicPeriod"/>
            </a:pPr>
            <a:r>
              <a:rPr lang="en-ID" sz="1400" dirty="0" err="1">
                <a:latin typeface="Arial Nova Cond" panose="020B0506020202020204" pitchFamily="34" charset="0"/>
              </a:rPr>
              <a:t>Reviu</a:t>
            </a:r>
            <a:r>
              <a:rPr lang="en-ID" sz="1400" dirty="0">
                <a:latin typeface="Arial Nova Cond" panose="020B0506020202020204" pitchFamily="34" charset="0"/>
              </a:rPr>
              <a:t> Atas </a:t>
            </a:r>
            <a:r>
              <a:rPr lang="en-ID" sz="1400" dirty="0" err="1">
                <a:latin typeface="Arial Nova Cond" panose="020B0506020202020204" pitchFamily="34" charset="0"/>
              </a:rPr>
              <a:t>Pengalokasian</a:t>
            </a:r>
            <a:r>
              <a:rPr lang="en-ID" sz="1400" dirty="0">
                <a:latin typeface="Arial Nova Cond" panose="020B0506020202020204" pitchFamily="34" charset="0"/>
              </a:rPr>
              <a:t> </a:t>
            </a:r>
            <a:r>
              <a:rPr lang="en-ID" sz="1400" dirty="0" err="1">
                <a:latin typeface="Arial Nova Cond" panose="020B0506020202020204" pitchFamily="34" charset="0"/>
              </a:rPr>
              <a:t>Anggaran</a:t>
            </a:r>
            <a:r>
              <a:rPr lang="en-ID" sz="1400" dirty="0">
                <a:latin typeface="Arial Nova Cond" panose="020B0506020202020204" pitchFamily="34" charset="0"/>
              </a:rPr>
              <a:t> </a:t>
            </a:r>
            <a:r>
              <a:rPr lang="en-ID" sz="1400" dirty="0" err="1">
                <a:latin typeface="Arial Nova Cond" panose="020B0506020202020204" pitchFamily="34" charset="0"/>
              </a:rPr>
              <a:t>Untuk</a:t>
            </a:r>
            <a:r>
              <a:rPr lang="en-ID" sz="1400" dirty="0">
                <a:latin typeface="Arial Nova Cond" panose="020B0506020202020204" pitchFamily="34" charset="0"/>
              </a:rPr>
              <a:t> Output </a:t>
            </a:r>
            <a:r>
              <a:rPr lang="en-ID" sz="1400" dirty="0" err="1">
                <a:latin typeface="Arial Nova Cond" panose="020B0506020202020204" pitchFamily="34" charset="0"/>
              </a:rPr>
              <a:t>Dengan</a:t>
            </a:r>
            <a:r>
              <a:rPr lang="en-ID" sz="1400" dirty="0">
                <a:latin typeface="Arial Nova Cond" panose="020B0506020202020204" pitchFamily="34" charset="0"/>
              </a:rPr>
              <a:t> Skema Kerjasama </a:t>
            </a:r>
            <a:r>
              <a:rPr lang="en-ID" sz="1400" dirty="0" err="1">
                <a:latin typeface="Arial Nova Cond" panose="020B0506020202020204" pitchFamily="34" charset="0"/>
              </a:rPr>
              <a:t>Pemerintah</a:t>
            </a:r>
            <a:r>
              <a:rPr lang="en-ID" sz="1400" dirty="0">
                <a:latin typeface="Arial Nova Cond" panose="020B0506020202020204" pitchFamily="34" charset="0"/>
              </a:rPr>
              <a:t> Dan Badan Usaha </a:t>
            </a:r>
            <a:r>
              <a:rPr lang="en-ID" sz="1400" dirty="0" err="1">
                <a:latin typeface="Arial Nova Cond" panose="020B0506020202020204" pitchFamily="34" charset="0"/>
              </a:rPr>
              <a:t>Melalui</a:t>
            </a:r>
            <a:r>
              <a:rPr lang="en-ID" sz="1400" dirty="0">
                <a:latin typeface="Arial Nova Cond" panose="020B0506020202020204" pitchFamily="34" charset="0"/>
              </a:rPr>
              <a:t> </a:t>
            </a:r>
            <a:r>
              <a:rPr lang="en-ID" sz="1400" dirty="0" err="1">
                <a:latin typeface="Arial Nova Cond" panose="020B0506020202020204" pitchFamily="34" charset="0"/>
              </a:rPr>
              <a:t>Pembayaran</a:t>
            </a:r>
            <a:r>
              <a:rPr lang="en-ID" sz="1400" dirty="0">
                <a:latin typeface="Arial Nova Cond" panose="020B0506020202020204" pitchFamily="34" charset="0"/>
              </a:rPr>
              <a:t> </a:t>
            </a:r>
            <a:r>
              <a:rPr lang="en-ID" sz="1400" dirty="0" err="1">
                <a:latin typeface="Arial Nova Cond" panose="020B0506020202020204" pitchFamily="34" charset="0"/>
              </a:rPr>
              <a:t>Ketersediaan</a:t>
            </a:r>
            <a:r>
              <a:rPr lang="en-ID" sz="1400" dirty="0">
                <a:latin typeface="Arial Nova Cond" panose="020B0506020202020204" pitchFamily="34" charset="0"/>
              </a:rPr>
              <a:t> </a:t>
            </a:r>
            <a:r>
              <a:rPr lang="en-ID" sz="1400" dirty="0" err="1">
                <a:latin typeface="Arial Nova Cond" panose="020B0506020202020204" pitchFamily="34" charset="0"/>
              </a:rPr>
              <a:t>Layanan</a:t>
            </a:r>
            <a:r>
              <a:rPr lang="en-ID" sz="1400" dirty="0">
                <a:latin typeface="Arial Nova Cond" panose="020B0506020202020204" pitchFamily="34" charset="0"/>
              </a:rPr>
              <a:t>/Availability Payment (KPBU-AP)</a:t>
            </a:r>
          </a:p>
        </p:txBody>
      </p:sp>
    </p:spTree>
    <p:extLst>
      <p:ext uri="{BB962C8B-B14F-4D97-AF65-F5344CB8AC3E}">
        <p14:creationId xmlns:p14="http://schemas.microsoft.com/office/powerpoint/2010/main" val="9736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pPr marL="342900" indent="-342900">
              <a:buFont typeface="Wingdings" panose="05000000000000000000" pitchFamily="2" charset="2"/>
              <a:buChar char="§"/>
            </a:pPr>
            <a:r>
              <a:rPr lang="en-US" dirty="0"/>
              <a:t>Logic Model/Logical Framework</a:t>
            </a:r>
          </a:p>
          <a:p>
            <a:pPr marL="342900" indent="-342900">
              <a:buFont typeface="Wingdings" panose="05000000000000000000" pitchFamily="2" charset="2"/>
              <a:buChar char="§"/>
            </a:pPr>
            <a:r>
              <a:rPr lang="en-US" dirty="0"/>
              <a:t>3 </a:t>
            </a:r>
            <a:r>
              <a:rPr lang="en-US" dirty="0" err="1"/>
              <a:t>Tahap</a:t>
            </a:r>
            <a:r>
              <a:rPr lang="en-US" dirty="0"/>
              <a:t> </a:t>
            </a:r>
            <a:r>
              <a:rPr lang="en-US" dirty="0" err="1"/>
              <a:t>Penyusunan</a:t>
            </a:r>
            <a:r>
              <a:rPr lang="en-US" dirty="0"/>
              <a:t> </a:t>
            </a:r>
            <a:r>
              <a:rPr lang="en-US" dirty="0" err="1"/>
              <a:t>Anggaran</a:t>
            </a:r>
            <a:endParaRPr lang="en-US" dirty="0"/>
          </a:p>
          <a:p>
            <a:pPr marL="342900" indent="-342900">
              <a:buFont typeface="Wingdings" panose="05000000000000000000" pitchFamily="2" charset="2"/>
              <a:buChar char="§"/>
            </a:pPr>
            <a:r>
              <a:rPr lang="en-US" dirty="0" err="1"/>
              <a:t>Penelitian</a:t>
            </a:r>
            <a:r>
              <a:rPr lang="en-US" dirty="0"/>
              <a:t> &amp; </a:t>
            </a:r>
            <a:r>
              <a:rPr lang="en-US" dirty="0" err="1"/>
              <a:t>Penelaahan</a:t>
            </a:r>
            <a:r>
              <a:rPr lang="en-US" dirty="0"/>
              <a:t> </a:t>
            </a:r>
            <a:r>
              <a:rPr lang="en-US" dirty="0" err="1"/>
              <a:t>Anggaran</a:t>
            </a:r>
            <a:endParaRPr lang="en-US" dirty="0"/>
          </a:p>
          <a:p>
            <a:pPr marL="342900" indent="-342900">
              <a:buFont typeface="Wingdings" panose="05000000000000000000" pitchFamily="2" charset="2"/>
              <a:buChar char="§"/>
            </a:pPr>
            <a:r>
              <a:rPr lang="en-US" dirty="0" err="1"/>
              <a:t>Reviu</a:t>
            </a:r>
            <a:r>
              <a:rPr lang="en-US" dirty="0"/>
              <a:t> </a:t>
            </a:r>
            <a:r>
              <a:rPr lang="en-US" dirty="0" err="1"/>
              <a:t>Anggaran</a:t>
            </a:r>
            <a:endParaRPr lang="en-US" dirty="0"/>
          </a:p>
          <a:p>
            <a:pPr marL="342900" indent="-342900">
              <a:buFont typeface="Wingdings" panose="05000000000000000000" pitchFamily="2" charset="2"/>
              <a:buChar char="§"/>
            </a:pPr>
            <a:r>
              <a:rPr lang="en-US" dirty="0" err="1"/>
              <a:t>Revisi</a:t>
            </a:r>
            <a:r>
              <a:rPr lang="en-US" dirty="0"/>
              <a:t> </a:t>
            </a:r>
            <a:r>
              <a:rPr lang="en-US" dirty="0" err="1"/>
              <a:t>Anggaran</a:t>
            </a:r>
            <a:r>
              <a:rPr lang="en-US" dirty="0"/>
              <a:t>​</a:t>
            </a:r>
          </a:p>
        </p:txBody>
      </p:sp>
    </p:spTree>
    <p:extLst>
      <p:ext uri="{BB962C8B-B14F-4D97-AF65-F5344CB8AC3E}">
        <p14:creationId xmlns:p14="http://schemas.microsoft.com/office/powerpoint/2010/main" val="385553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09A2CD-D50C-31F1-FF86-402D99BB8C1A}"/>
              </a:ext>
            </a:extLst>
          </p:cNvPr>
          <p:cNvSpPr>
            <a:spLocks noGrp="1"/>
          </p:cNvSpPr>
          <p:nvPr>
            <p:ph type="title"/>
          </p:nvPr>
        </p:nvSpPr>
        <p:spPr/>
        <p:txBody>
          <a:bodyPr/>
          <a:lstStyle/>
          <a:p>
            <a:r>
              <a:rPr lang="en-ID" dirty="0"/>
              <a:t>REVISI  ANGGARAN</a:t>
            </a:r>
            <a:br>
              <a:rPr lang="en-ID" dirty="0"/>
            </a:br>
            <a:endParaRPr lang="en-ID" dirty="0"/>
          </a:p>
        </p:txBody>
      </p:sp>
      <p:sp>
        <p:nvSpPr>
          <p:cNvPr id="7" name="Text Placeholder 6">
            <a:extLst>
              <a:ext uri="{FF2B5EF4-FFF2-40B4-BE49-F238E27FC236}">
                <a16:creationId xmlns:a16="http://schemas.microsoft.com/office/drawing/2014/main" id="{BE99C9E0-BD48-8B62-A706-3184923C90F3}"/>
              </a:ext>
            </a:extLst>
          </p:cNvPr>
          <p:cNvSpPr>
            <a:spLocks noGrp="1"/>
          </p:cNvSpPr>
          <p:nvPr>
            <p:ph type="body" idx="1"/>
          </p:nvPr>
        </p:nvSpPr>
        <p:spPr/>
        <p:txBody>
          <a:bodyPr/>
          <a:lstStyle/>
          <a:p>
            <a:r>
              <a:rPr lang="en-ID" sz="1800" dirty="0"/>
              <a:t>BAB V, PERATURAN MENTERI KEUANGAN  NOMOR 62 TAHUN 2023 TENTANG PERENCANAAN ANGGARAN, PELAKSANAAN ANGGARAN,  SERTA AKUNTANSI DAN  PELAPORAN KEUANGAN</a:t>
            </a:r>
          </a:p>
          <a:p>
            <a:endParaRPr lang="en-ID" sz="1800" dirty="0"/>
          </a:p>
        </p:txBody>
      </p:sp>
      <p:sp>
        <p:nvSpPr>
          <p:cNvPr id="4" name="Slide Number Placeholder 3">
            <a:extLst>
              <a:ext uri="{FF2B5EF4-FFF2-40B4-BE49-F238E27FC236}">
                <a16:creationId xmlns:a16="http://schemas.microsoft.com/office/drawing/2014/main" id="{551222C0-4A05-17E0-F16B-18693BA4AE30}"/>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30</a:t>
            </a:fld>
            <a:endParaRPr lang="en-US" dirty="0"/>
          </a:p>
        </p:txBody>
      </p:sp>
      <p:sp>
        <p:nvSpPr>
          <p:cNvPr id="5" name="Footer Placeholder 4">
            <a:extLst>
              <a:ext uri="{FF2B5EF4-FFF2-40B4-BE49-F238E27FC236}">
                <a16:creationId xmlns:a16="http://schemas.microsoft.com/office/drawing/2014/main" id="{350E859C-A4B2-7C79-276A-6F08ABEBADBE}"/>
              </a:ext>
            </a:extLst>
          </p:cNvPr>
          <p:cNvSpPr>
            <a:spLocks noGrp="1"/>
          </p:cNvSpPr>
          <p:nvPr>
            <p:ph type="ftr" sz="quarter" idx="4294967295"/>
          </p:nvPr>
        </p:nvSpPr>
        <p:spPr>
          <a:xfrm>
            <a:off x="0" y="457200"/>
            <a:ext cx="3200400" cy="274638"/>
          </a:xfrm>
        </p:spPr>
        <p:txBody>
          <a:bodyPr/>
          <a:lstStyle/>
          <a:p>
            <a:r>
              <a:rPr lang="en-US" dirty="0" err="1"/>
              <a:t>Alokasi</a:t>
            </a:r>
            <a:r>
              <a:rPr lang="en-US" dirty="0"/>
              <a:t> &amp; </a:t>
            </a:r>
            <a:r>
              <a:rPr lang="en-US" dirty="0" err="1"/>
              <a:t>Revisi</a:t>
            </a:r>
            <a:r>
              <a:rPr lang="en-US" dirty="0"/>
              <a:t> </a:t>
            </a:r>
            <a:r>
              <a:rPr lang="en-US" dirty="0" err="1"/>
              <a:t>Anggaran</a:t>
            </a:r>
            <a:endParaRPr lang="en-US" dirty="0"/>
          </a:p>
        </p:txBody>
      </p:sp>
    </p:spTree>
    <p:extLst>
      <p:ext uri="{BB962C8B-B14F-4D97-AF65-F5344CB8AC3E}">
        <p14:creationId xmlns:p14="http://schemas.microsoft.com/office/powerpoint/2010/main" val="156313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230188"/>
            <a:ext cx="4826000" cy="384175"/>
          </a:xfrm>
          <a:prstGeom prst="rect">
            <a:avLst/>
          </a:prstGeom>
        </p:spPr>
        <p:txBody>
          <a:bodyPr vert="horz" wrap="square" lIns="0" tIns="13335" rIns="0" bIns="0" rtlCol="0">
            <a:spAutoFit/>
          </a:bodyPr>
          <a:lstStyle/>
          <a:p>
            <a:pPr marL="12700">
              <a:lnSpc>
                <a:spcPct val="100000"/>
              </a:lnSpc>
              <a:spcBef>
                <a:spcPts val="105"/>
              </a:spcBef>
            </a:pPr>
            <a:r>
              <a:rPr sz="2400" spc="35" dirty="0">
                <a:latin typeface="Roboto Cn"/>
                <a:cs typeface="Roboto Cn"/>
              </a:rPr>
              <a:t>I.</a:t>
            </a:r>
            <a:r>
              <a:rPr sz="2400" spc="50" dirty="0">
                <a:latin typeface="Roboto Cn"/>
                <a:cs typeface="Roboto Cn"/>
              </a:rPr>
              <a:t> </a:t>
            </a:r>
            <a:r>
              <a:rPr sz="1800" spc="155" dirty="0" err="1">
                <a:latin typeface="Roboto Cn"/>
                <a:cs typeface="Roboto Cn"/>
              </a:rPr>
              <a:t>Ke</a:t>
            </a:r>
            <a:r>
              <a:rPr lang="en-US" sz="1800" spc="155" dirty="0" err="1">
                <a:latin typeface="Roboto Cn"/>
                <a:cs typeface="Roboto Cn"/>
              </a:rPr>
              <a:t>t</a:t>
            </a:r>
            <a:r>
              <a:rPr sz="1800" spc="155" dirty="0" err="1">
                <a:latin typeface="Roboto Cn"/>
                <a:cs typeface="Roboto Cn"/>
              </a:rPr>
              <a:t>en</a:t>
            </a:r>
            <a:r>
              <a:rPr lang="en-US" sz="1800" spc="155" dirty="0" err="1">
                <a:latin typeface="Roboto Cn"/>
                <a:cs typeface="Roboto Cn"/>
              </a:rPr>
              <a:t>t</a:t>
            </a:r>
            <a:r>
              <a:rPr sz="1800" spc="155" dirty="0" err="1">
                <a:latin typeface="Roboto Cn"/>
                <a:cs typeface="Roboto Cn"/>
              </a:rPr>
              <a:t>uan</a:t>
            </a:r>
            <a:r>
              <a:rPr sz="1800" spc="-45" dirty="0">
                <a:latin typeface="Roboto Cn"/>
                <a:cs typeface="Roboto Cn"/>
              </a:rPr>
              <a:t> </a:t>
            </a:r>
            <a:r>
              <a:rPr sz="1800" spc="150" dirty="0">
                <a:latin typeface="Roboto Cn"/>
                <a:cs typeface="Roboto Cn"/>
              </a:rPr>
              <a:t>Umum</a:t>
            </a:r>
            <a:r>
              <a:rPr sz="1800" spc="55" dirty="0">
                <a:latin typeface="Roboto Cn"/>
                <a:cs typeface="Roboto Cn"/>
              </a:rPr>
              <a:t> </a:t>
            </a:r>
            <a:r>
              <a:rPr sz="1800" spc="110" dirty="0" err="1">
                <a:latin typeface="Roboto Cn"/>
                <a:cs typeface="Roboto Cn"/>
              </a:rPr>
              <a:t>Revisi</a:t>
            </a:r>
            <a:r>
              <a:rPr sz="1800" spc="-30" dirty="0">
                <a:latin typeface="Roboto Cn"/>
                <a:cs typeface="Roboto Cn"/>
              </a:rPr>
              <a:t> </a:t>
            </a:r>
            <a:r>
              <a:rPr sz="1800" spc="160" dirty="0" err="1">
                <a:latin typeface="Roboto Cn"/>
                <a:cs typeface="Roboto Cn"/>
              </a:rPr>
              <a:t>Angga</a:t>
            </a:r>
            <a:r>
              <a:rPr lang="en-US" sz="1800" spc="160" dirty="0" err="1">
                <a:latin typeface="Roboto Cn"/>
                <a:cs typeface="Roboto Cn"/>
              </a:rPr>
              <a:t>r</a:t>
            </a:r>
            <a:r>
              <a:rPr sz="1800" spc="160" dirty="0" err="1">
                <a:latin typeface="Roboto Cn"/>
                <a:cs typeface="Roboto Cn"/>
              </a:rPr>
              <a:t>an</a:t>
            </a:r>
            <a:endParaRPr sz="2400" dirty="0">
              <a:latin typeface="Roboto Cn"/>
              <a:cs typeface="Roboto Cn"/>
            </a:endParaRPr>
          </a:p>
        </p:txBody>
      </p:sp>
      <p:grpSp>
        <p:nvGrpSpPr>
          <p:cNvPr id="3" name="object 3"/>
          <p:cNvGrpSpPr/>
          <p:nvPr/>
        </p:nvGrpSpPr>
        <p:grpSpPr>
          <a:xfrm>
            <a:off x="2617851" y="1036700"/>
            <a:ext cx="3575050" cy="2717800"/>
            <a:chOff x="2617851" y="1036700"/>
            <a:chExt cx="3575050" cy="2717800"/>
          </a:xfrm>
        </p:grpSpPr>
        <p:sp>
          <p:nvSpPr>
            <p:cNvPr id="4" name="object 4"/>
            <p:cNvSpPr/>
            <p:nvPr/>
          </p:nvSpPr>
          <p:spPr>
            <a:xfrm>
              <a:off x="2624201" y="1043050"/>
              <a:ext cx="3562350" cy="2705100"/>
            </a:xfrm>
            <a:custGeom>
              <a:avLst/>
              <a:gdLst/>
              <a:ahLst/>
              <a:cxnLst/>
              <a:rect l="l" t="t" r="r" b="b"/>
              <a:pathLst>
                <a:path w="3562350" h="2705100">
                  <a:moveTo>
                    <a:pt x="2209800" y="0"/>
                  </a:moveTo>
                  <a:lnTo>
                    <a:pt x="0" y="0"/>
                  </a:lnTo>
                  <a:lnTo>
                    <a:pt x="0" y="2705100"/>
                  </a:lnTo>
                  <a:lnTo>
                    <a:pt x="2209800" y="2705100"/>
                  </a:lnTo>
                  <a:lnTo>
                    <a:pt x="3562350" y="1352550"/>
                  </a:lnTo>
                  <a:lnTo>
                    <a:pt x="2209800" y="0"/>
                  </a:lnTo>
                  <a:close/>
                </a:path>
              </a:pathLst>
            </a:custGeom>
            <a:solidFill>
              <a:srgbClr val="ECECEC"/>
            </a:solidFill>
          </p:spPr>
          <p:txBody>
            <a:bodyPr wrap="square" lIns="0" tIns="0" rIns="0" bIns="0" rtlCol="0"/>
            <a:lstStyle/>
            <a:p>
              <a:endParaRPr/>
            </a:p>
          </p:txBody>
        </p:sp>
        <p:sp>
          <p:nvSpPr>
            <p:cNvPr id="5" name="object 5"/>
            <p:cNvSpPr/>
            <p:nvPr/>
          </p:nvSpPr>
          <p:spPr>
            <a:xfrm>
              <a:off x="2624201" y="1043050"/>
              <a:ext cx="3562350" cy="2705100"/>
            </a:xfrm>
            <a:custGeom>
              <a:avLst/>
              <a:gdLst/>
              <a:ahLst/>
              <a:cxnLst/>
              <a:rect l="l" t="t" r="r" b="b"/>
              <a:pathLst>
                <a:path w="3562350" h="2705100">
                  <a:moveTo>
                    <a:pt x="0" y="0"/>
                  </a:moveTo>
                  <a:lnTo>
                    <a:pt x="2209800" y="0"/>
                  </a:lnTo>
                  <a:lnTo>
                    <a:pt x="3562350" y="1352550"/>
                  </a:lnTo>
                  <a:lnTo>
                    <a:pt x="2209800" y="2705100"/>
                  </a:lnTo>
                  <a:lnTo>
                    <a:pt x="0" y="2705100"/>
                  </a:lnTo>
                  <a:lnTo>
                    <a:pt x="0" y="0"/>
                  </a:lnTo>
                  <a:close/>
                </a:path>
              </a:pathLst>
            </a:custGeom>
            <a:ln w="12700">
              <a:solidFill>
                <a:srgbClr val="30528F"/>
              </a:solidFill>
            </a:ln>
          </p:spPr>
          <p:txBody>
            <a:bodyPr wrap="square" lIns="0" tIns="0" rIns="0" bIns="0" rtlCol="0"/>
            <a:lstStyle/>
            <a:p>
              <a:endParaRPr/>
            </a:p>
          </p:txBody>
        </p:sp>
        <p:sp>
          <p:nvSpPr>
            <p:cNvPr id="6" name="object 6"/>
            <p:cNvSpPr/>
            <p:nvPr/>
          </p:nvSpPr>
          <p:spPr>
            <a:xfrm>
              <a:off x="2975737" y="1878837"/>
              <a:ext cx="2247900" cy="9525"/>
            </a:xfrm>
            <a:custGeom>
              <a:avLst/>
              <a:gdLst/>
              <a:ahLst/>
              <a:cxnLst/>
              <a:rect l="l" t="t" r="r" b="b"/>
              <a:pathLst>
                <a:path w="2247900" h="9525">
                  <a:moveTo>
                    <a:pt x="2247900" y="0"/>
                  </a:moveTo>
                  <a:lnTo>
                    <a:pt x="0" y="0"/>
                  </a:lnTo>
                  <a:lnTo>
                    <a:pt x="0" y="9525"/>
                  </a:lnTo>
                  <a:lnTo>
                    <a:pt x="2247900" y="9525"/>
                  </a:lnTo>
                  <a:lnTo>
                    <a:pt x="2247900" y="0"/>
                  </a:lnTo>
                  <a:close/>
                </a:path>
              </a:pathLst>
            </a:custGeom>
            <a:solidFill>
              <a:srgbClr val="000000"/>
            </a:solidFill>
          </p:spPr>
          <p:txBody>
            <a:bodyPr wrap="square" lIns="0" tIns="0" rIns="0" bIns="0" rtlCol="0"/>
            <a:lstStyle/>
            <a:p>
              <a:endParaRPr/>
            </a:p>
          </p:txBody>
        </p:sp>
      </p:grpSp>
      <p:sp>
        <p:nvSpPr>
          <p:cNvPr id="7" name="object 7"/>
          <p:cNvSpPr txBox="1"/>
          <p:nvPr/>
        </p:nvSpPr>
        <p:spPr>
          <a:xfrm>
            <a:off x="2879470" y="1229677"/>
            <a:ext cx="2369185" cy="681990"/>
          </a:xfrm>
          <a:prstGeom prst="rect">
            <a:avLst/>
          </a:prstGeom>
        </p:spPr>
        <p:txBody>
          <a:bodyPr vert="horz" wrap="square" lIns="0" tIns="12700" rIns="0" bIns="0" rtlCol="0">
            <a:spAutoFit/>
          </a:bodyPr>
          <a:lstStyle/>
          <a:p>
            <a:pPr algn="ctr">
              <a:lnSpc>
                <a:spcPct val="100000"/>
              </a:lnSpc>
              <a:spcBef>
                <a:spcPts val="100"/>
              </a:spcBef>
            </a:pPr>
            <a:r>
              <a:rPr sz="1200" b="1" spc="-30" dirty="0">
                <a:latin typeface="Times New Roman"/>
                <a:cs typeface="Times New Roman"/>
              </a:rPr>
              <a:t>PP</a:t>
            </a:r>
            <a:r>
              <a:rPr sz="1200" b="1" spc="75" dirty="0">
                <a:latin typeface="Times New Roman"/>
                <a:cs typeface="Times New Roman"/>
              </a:rPr>
              <a:t> </a:t>
            </a:r>
            <a:r>
              <a:rPr sz="1200" b="1" spc="-10" dirty="0">
                <a:latin typeface="Times New Roman"/>
                <a:cs typeface="Times New Roman"/>
              </a:rPr>
              <a:t>90/2010</a:t>
            </a:r>
            <a:r>
              <a:rPr sz="1200" b="1" dirty="0">
                <a:latin typeface="Times New Roman"/>
                <a:cs typeface="Times New Roman"/>
              </a:rPr>
              <a:t> </a:t>
            </a:r>
            <a:r>
              <a:rPr sz="1200" b="1" spc="-30" dirty="0">
                <a:latin typeface="Times New Roman"/>
                <a:cs typeface="Times New Roman"/>
              </a:rPr>
              <a:t>diganti</a:t>
            </a:r>
            <a:r>
              <a:rPr sz="1200" b="1" spc="175" dirty="0">
                <a:latin typeface="Times New Roman"/>
                <a:cs typeface="Times New Roman"/>
              </a:rPr>
              <a:t> </a:t>
            </a:r>
            <a:r>
              <a:rPr sz="1200" b="1" spc="-30" dirty="0">
                <a:latin typeface="Times New Roman"/>
                <a:cs typeface="Times New Roman"/>
              </a:rPr>
              <a:t>PP</a:t>
            </a:r>
            <a:r>
              <a:rPr sz="1200" b="1" spc="80" dirty="0">
                <a:latin typeface="Times New Roman"/>
                <a:cs typeface="Times New Roman"/>
              </a:rPr>
              <a:t> </a:t>
            </a:r>
            <a:r>
              <a:rPr sz="1200" b="1" spc="-10" dirty="0">
                <a:latin typeface="Times New Roman"/>
                <a:cs typeface="Times New Roman"/>
              </a:rPr>
              <a:t>6/2023,</a:t>
            </a:r>
            <a:endParaRPr sz="1200">
              <a:latin typeface="Times New Roman"/>
              <a:cs typeface="Times New Roman"/>
            </a:endParaRPr>
          </a:p>
          <a:p>
            <a:pPr>
              <a:lnSpc>
                <a:spcPct val="100000"/>
              </a:lnSpc>
              <a:spcBef>
                <a:spcPts val="30"/>
              </a:spcBef>
            </a:pPr>
            <a:endParaRPr sz="1750">
              <a:latin typeface="Times New Roman"/>
              <a:cs typeface="Times New Roman"/>
            </a:endParaRPr>
          </a:p>
          <a:p>
            <a:pPr algn="ctr">
              <a:lnSpc>
                <a:spcPct val="100000"/>
              </a:lnSpc>
            </a:pPr>
            <a:r>
              <a:rPr sz="1400" dirty="0">
                <a:latin typeface="Times New Roman"/>
                <a:cs typeface="Times New Roman"/>
              </a:rPr>
              <a:t>“Perubahan</a:t>
            </a:r>
            <a:r>
              <a:rPr sz="1400" spc="-25" dirty="0">
                <a:latin typeface="Times New Roman"/>
                <a:cs typeface="Times New Roman"/>
              </a:rPr>
              <a:t> </a:t>
            </a:r>
            <a:r>
              <a:rPr sz="1400" spc="-10" dirty="0">
                <a:latin typeface="Times New Roman"/>
                <a:cs typeface="Times New Roman"/>
              </a:rPr>
              <a:t>RKA,</a:t>
            </a:r>
            <a:r>
              <a:rPr sz="1400" spc="30" dirty="0">
                <a:latin typeface="Times New Roman"/>
                <a:cs typeface="Times New Roman"/>
              </a:rPr>
              <a:t> </a:t>
            </a:r>
            <a:r>
              <a:rPr sz="1400" dirty="0">
                <a:latin typeface="Times New Roman"/>
                <a:cs typeface="Times New Roman"/>
              </a:rPr>
              <a:t>sebagai</a:t>
            </a:r>
            <a:r>
              <a:rPr sz="1400" spc="-75" dirty="0">
                <a:latin typeface="Times New Roman"/>
                <a:cs typeface="Times New Roman"/>
              </a:rPr>
              <a:t> </a:t>
            </a:r>
            <a:r>
              <a:rPr sz="1400" spc="-20" dirty="0">
                <a:latin typeface="Times New Roman"/>
                <a:cs typeface="Times New Roman"/>
              </a:rPr>
              <a:t>akibat</a:t>
            </a:r>
            <a:endParaRPr sz="1400">
              <a:latin typeface="Times New Roman"/>
              <a:cs typeface="Times New Roman"/>
            </a:endParaRPr>
          </a:p>
        </p:txBody>
      </p:sp>
      <p:sp>
        <p:nvSpPr>
          <p:cNvPr id="8" name="object 8"/>
          <p:cNvSpPr txBox="1"/>
          <p:nvPr/>
        </p:nvSpPr>
        <p:spPr>
          <a:xfrm>
            <a:off x="2745994" y="1875602"/>
            <a:ext cx="2632075" cy="1638300"/>
          </a:xfrm>
          <a:prstGeom prst="rect">
            <a:avLst/>
          </a:prstGeom>
        </p:spPr>
        <p:txBody>
          <a:bodyPr vert="horz" wrap="square" lIns="0" tIns="14604" rIns="0" bIns="0" rtlCol="0">
            <a:spAutoFit/>
          </a:bodyPr>
          <a:lstStyle/>
          <a:p>
            <a:pPr marL="12700" marR="5080" indent="-2540" algn="ctr">
              <a:lnSpc>
                <a:spcPct val="150900"/>
              </a:lnSpc>
              <a:spcBef>
                <a:spcPts val="114"/>
              </a:spcBef>
            </a:pPr>
            <a:r>
              <a:rPr sz="1400" u="sng" spc="-15" dirty="0">
                <a:uFill>
                  <a:solidFill>
                    <a:srgbClr val="000000"/>
                  </a:solidFill>
                </a:uFill>
                <a:latin typeface="Times New Roman"/>
                <a:cs typeface="Times New Roman"/>
              </a:rPr>
              <a:t>dari</a:t>
            </a:r>
            <a:r>
              <a:rPr sz="1400" spc="-15" dirty="0">
                <a:latin typeface="Times New Roman"/>
                <a:cs typeface="Times New Roman"/>
              </a:rPr>
              <a:t>: Penyesuaian</a:t>
            </a:r>
            <a:r>
              <a:rPr sz="1400" spc="-10" dirty="0">
                <a:latin typeface="Times New Roman"/>
                <a:cs typeface="Times New Roman"/>
              </a:rPr>
              <a:t> </a:t>
            </a:r>
            <a:r>
              <a:rPr sz="1400" spc="-5" dirty="0">
                <a:latin typeface="Times New Roman"/>
                <a:cs typeface="Times New Roman"/>
              </a:rPr>
              <a:t>APBN </a:t>
            </a:r>
            <a:r>
              <a:rPr sz="1400" spc="-20" dirty="0">
                <a:latin typeface="Times New Roman"/>
                <a:cs typeface="Times New Roman"/>
              </a:rPr>
              <a:t>tahun </a:t>
            </a:r>
            <a:r>
              <a:rPr sz="1400" spc="-15" dirty="0">
                <a:latin typeface="Times New Roman"/>
                <a:cs typeface="Times New Roman"/>
              </a:rPr>
              <a:t> </a:t>
            </a:r>
            <a:r>
              <a:rPr sz="1400" spc="-30" dirty="0">
                <a:latin typeface="Times New Roman"/>
                <a:cs typeface="Times New Roman"/>
              </a:rPr>
              <a:t>berjalan,</a:t>
            </a:r>
            <a:r>
              <a:rPr sz="1400" spc="170" dirty="0">
                <a:latin typeface="Times New Roman"/>
                <a:cs typeface="Times New Roman"/>
              </a:rPr>
              <a:t> </a:t>
            </a:r>
            <a:r>
              <a:rPr sz="1400" spc="-5" dirty="0">
                <a:latin typeface="Times New Roman"/>
                <a:cs typeface="Times New Roman"/>
              </a:rPr>
              <a:t>perubahan</a:t>
            </a:r>
            <a:r>
              <a:rPr sz="1400" spc="45" dirty="0">
                <a:latin typeface="Times New Roman"/>
                <a:cs typeface="Times New Roman"/>
              </a:rPr>
              <a:t> </a:t>
            </a:r>
            <a:r>
              <a:rPr sz="1400" spc="-30" dirty="0">
                <a:latin typeface="Times New Roman"/>
                <a:cs typeface="Times New Roman"/>
              </a:rPr>
              <a:t>kebijakan</a:t>
            </a:r>
            <a:r>
              <a:rPr sz="1400" spc="195" dirty="0">
                <a:latin typeface="Times New Roman"/>
                <a:cs typeface="Times New Roman"/>
              </a:rPr>
              <a:t> </a:t>
            </a:r>
            <a:r>
              <a:rPr sz="1400" spc="-15" dirty="0">
                <a:latin typeface="Times New Roman"/>
                <a:cs typeface="Times New Roman"/>
              </a:rPr>
              <a:t>dalam </a:t>
            </a:r>
            <a:r>
              <a:rPr sz="1400" spc="-335" dirty="0">
                <a:latin typeface="Times New Roman"/>
                <a:cs typeface="Times New Roman"/>
              </a:rPr>
              <a:t> </a:t>
            </a:r>
            <a:r>
              <a:rPr sz="1400" spc="-20" dirty="0">
                <a:latin typeface="Times New Roman"/>
                <a:cs typeface="Times New Roman"/>
              </a:rPr>
              <a:t>rangka </a:t>
            </a:r>
            <a:r>
              <a:rPr sz="1400" spc="-15" dirty="0">
                <a:latin typeface="Times New Roman"/>
                <a:cs typeface="Times New Roman"/>
              </a:rPr>
              <a:t>penyesuaian</a:t>
            </a:r>
            <a:r>
              <a:rPr sz="1400" spc="-10" dirty="0">
                <a:latin typeface="Times New Roman"/>
                <a:cs typeface="Times New Roman"/>
              </a:rPr>
              <a:t> </a:t>
            </a:r>
            <a:r>
              <a:rPr sz="1400" spc="-15" dirty="0">
                <a:latin typeface="Times New Roman"/>
                <a:cs typeface="Times New Roman"/>
              </a:rPr>
              <a:t>kebutuhan </a:t>
            </a:r>
            <a:r>
              <a:rPr sz="1400" spc="-10" dirty="0">
                <a:latin typeface="Times New Roman"/>
                <a:cs typeface="Times New Roman"/>
              </a:rPr>
              <a:t> </a:t>
            </a:r>
            <a:r>
              <a:rPr sz="1400" spc="-20" dirty="0">
                <a:latin typeface="Times New Roman"/>
                <a:cs typeface="Times New Roman"/>
              </a:rPr>
              <a:t>pelaksanaan,</a:t>
            </a:r>
            <a:r>
              <a:rPr sz="1400" spc="-15" dirty="0">
                <a:latin typeface="Times New Roman"/>
                <a:cs typeface="Times New Roman"/>
              </a:rPr>
              <a:t> </a:t>
            </a:r>
            <a:r>
              <a:rPr sz="1400" spc="-10" dirty="0">
                <a:latin typeface="Times New Roman"/>
                <a:cs typeface="Times New Roman"/>
              </a:rPr>
              <a:t>dan/atau </a:t>
            </a:r>
            <a:r>
              <a:rPr sz="1400" spc="-20" dirty="0">
                <a:latin typeface="Times New Roman"/>
                <a:cs typeface="Times New Roman"/>
              </a:rPr>
              <a:t>hasil </a:t>
            </a:r>
            <a:r>
              <a:rPr sz="1400" spc="-15" dirty="0">
                <a:latin typeface="Times New Roman"/>
                <a:cs typeface="Times New Roman"/>
              </a:rPr>
              <a:t> </a:t>
            </a:r>
            <a:r>
              <a:rPr sz="1400" spc="-25" dirty="0">
                <a:latin typeface="Times New Roman"/>
                <a:cs typeface="Times New Roman"/>
              </a:rPr>
              <a:t>pengendalian</a:t>
            </a:r>
            <a:r>
              <a:rPr sz="1400" spc="210" dirty="0">
                <a:latin typeface="Times New Roman"/>
                <a:cs typeface="Times New Roman"/>
              </a:rPr>
              <a:t> </a:t>
            </a:r>
            <a:r>
              <a:rPr sz="1400" spc="10" dirty="0">
                <a:latin typeface="Times New Roman"/>
                <a:cs typeface="Times New Roman"/>
              </a:rPr>
              <a:t>dan</a:t>
            </a:r>
            <a:r>
              <a:rPr sz="1400" spc="-20" dirty="0">
                <a:latin typeface="Times New Roman"/>
                <a:cs typeface="Times New Roman"/>
              </a:rPr>
              <a:t> </a:t>
            </a:r>
            <a:r>
              <a:rPr sz="1400" spc="-15" dirty="0">
                <a:latin typeface="Times New Roman"/>
                <a:cs typeface="Times New Roman"/>
              </a:rPr>
              <a:t>pemantauan”</a:t>
            </a:r>
            <a:endParaRPr sz="1400" dirty="0">
              <a:latin typeface="Times New Roman"/>
              <a:cs typeface="Times New Roman"/>
            </a:endParaRPr>
          </a:p>
        </p:txBody>
      </p:sp>
      <p:grpSp>
        <p:nvGrpSpPr>
          <p:cNvPr id="9" name="object 9"/>
          <p:cNvGrpSpPr/>
          <p:nvPr/>
        </p:nvGrpSpPr>
        <p:grpSpPr>
          <a:xfrm>
            <a:off x="2694051" y="4141851"/>
            <a:ext cx="3575050" cy="2517775"/>
            <a:chOff x="2694051" y="4141851"/>
            <a:chExt cx="3575050" cy="2517775"/>
          </a:xfrm>
        </p:grpSpPr>
        <p:sp>
          <p:nvSpPr>
            <p:cNvPr id="10" name="object 10"/>
            <p:cNvSpPr/>
            <p:nvPr/>
          </p:nvSpPr>
          <p:spPr>
            <a:xfrm>
              <a:off x="2700401" y="4148201"/>
              <a:ext cx="3562350" cy="2505075"/>
            </a:xfrm>
            <a:custGeom>
              <a:avLst/>
              <a:gdLst/>
              <a:ahLst/>
              <a:cxnLst/>
              <a:rect l="l" t="t" r="r" b="b"/>
              <a:pathLst>
                <a:path w="3562350" h="2505075">
                  <a:moveTo>
                    <a:pt x="2309749" y="0"/>
                  </a:moveTo>
                  <a:lnTo>
                    <a:pt x="0" y="0"/>
                  </a:lnTo>
                  <a:lnTo>
                    <a:pt x="0" y="2505011"/>
                  </a:lnTo>
                  <a:lnTo>
                    <a:pt x="2309749" y="2505011"/>
                  </a:lnTo>
                  <a:lnTo>
                    <a:pt x="3562350" y="1252474"/>
                  </a:lnTo>
                  <a:lnTo>
                    <a:pt x="2309749" y="0"/>
                  </a:lnTo>
                  <a:close/>
                </a:path>
              </a:pathLst>
            </a:custGeom>
            <a:solidFill>
              <a:srgbClr val="FFF1CC"/>
            </a:solidFill>
          </p:spPr>
          <p:txBody>
            <a:bodyPr wrap="square" lIns="0" tIns="0" rIns="0" bIns="0" rtlCol="0"/>
            <a:lstStyle/>
            <a:p>
              <a:endParaRPr/>
            </a:p>
          </p:txBody>
        </p:sp>
        <p:sp>
          <p:nvSpPr>
            <p:cNvPr id="11" name="object 11"/>
            <p:cNvSpPr/>
            <p:nvPr/>
          </p:nvSpPr>
          <p:spPr>
            <a:xfrm>
              <a:off x="2700401" y="4148201"/>
              <a:ext cx="3562350" cy="2505075"/>
            </a:xfrm>
            <a:custGeom>
              <a:avLst/>
              <a:gdLst/>
              <a:ahLst/>
              <a:cxnLst/>
              <a:rect l="l" t="t" r="r" b="b"/>
              <a:pathLst>
                <a:path w="3562350" h="2505075">
                  <a:moveTo>
                    <a:pt x="0" y="0"/>
                  </a:moveTo>
                  <a:lnTo>
                    <a:pt x="2309749" y="0"/>
                  </a:lnTo>
                  <a:lnTo>
                    <a:pt x="3562350" y="1252474"/>
                  </a:lnTo>
                  <a:lnTo>
                    <a:pt x="2309749" y="2505011"/>
                  </a:lnTo>
                  <a:lnTo>
                    <a:pt x="0" y="2505011"/>
                  </a:lnTo>
                  <a:lnTo>
                    <a:pt x="0" y="0"/>
                  </a:lnTo>
                  <a:close/>
                </a:path>
              </a:pathLst>
            </a:custGeom>
            <a:ln w="12700">
              <a:solidFill>
                <a:srgbClr val="30528F"/>
              </a:solidFill>
            </a:ln>
          </p:spPr>
          <p:txBody>
            <a:bodyPr wrap="square" lIns="0" tIns="0" rIns="0" bIns="0" rtlCol="0"/>
            <a:lstStyle/>
            <a:p>
              <a:endParaRPr/>
            </a:p>
          </p:txBody>
        </p:sp>
      </p:grpSp>
      <p:sp>
        <p:nvSpPr>
          <p:cNvPr id="12" name="object 12"/>
          <p:cNvSpPr txBox="1"/>
          <p:nvPr/>
        </p:nvSpPr>
        <p:spPr>
          <a:xfrm>
            <a:off x="3134360" y="4354195"/>
            <a:ext cx="2044064" cy="208279"/>
          </a:xfrm>
          <a:prstGeom prst="rect">
            <a:avLst/>
          </a:prstGeom>
        </p:spPr>
        <p:txBody>
          <a:bodyPr vert="horz" wrap="square" lIns="0" tIns="12700" rIns="0" bIns="0" rtlCol="0">
            <a:spAutoFit/>
          </a:bodyPr>
          <a:lstStyle/>
          <a:p>
            <a:pPr marL="12700">
              <a:lnSpc>
                <a:spcPct val="100000"/>
              </a:lnSpc>
              <a:spcBef>
                <a:spcPts val="100"/>
              </a:spcBef>
            </a:pPr>
            <a:r>
              <a:rPr sz="1200" b="1" spc="-30" dirty="0">
                <a:latin typeface="Times New Roman"/>
                <a:cs typeface="Times New Roman"/>
              </a:rPr>
              <a:t>PP</a:t>
            </a:r>
            <a:r>
              <a:rPr sz="1200" b="1" spc="65" dirty="0">
                <a:latin typeface="Times New Roman"/>
                <a:cs typeface="Times New Roman"/>
              </a:rPr>
              <a:t> </a:t>
            </a:r>
            <a:r>
              <a:rPr sz="1200" b="1" spc="-5" dirty="0">
                <a:latin typeface="Times New Roman"/>
                <a:cs typeface="Times New Roman"/>
              </a:rPr>
              <a:t>45/2013</a:t>
            </a:r>
            <a:r>
              <a:rPr sz="1200" b="1" spc="-15" dirty="0">
                <a:latin typeface="Times New Roman"/>
                <a:cs typeface="Times New Roman"/>
              </a:rPr>
              <a:t> </a:t>
            </a:r>
            <a:r>
              <a:rPr sz="1200" b="1" spc="-30" dirty="0">
                <a:latin typeface="Times New Roman"/>
                <a:cs typeface="Times New Roman"/>
              </a:rPr>
              <a:t>diganti</a:t>
            </a:r>
            <a:r>
              <a:rPr sz="1200" b="1" spc="165" dirty="0">
                <a:latin typeface="Times New Roman"/>
                <a:cs typeface="Times New Roman"/>
              </a:rPr>
              <a:t> </a:t>
            </a:r>
            <a:r>
              <a:rPr sz="1200" b="1" spc="-30" dirty="0">
                <a:latin typeface="Times New Roman"/>
                <a:cs typeface="Times New Roman"/>
              </a:rPr>
              <a:t>PP</a:t>
            </a:r>
            <a:r>
              <a:rPr sz="1200" b="1" spc="70" dirty="0">
                <a:latin typeface="Times New Roman"/>
                <a:cs typeface="Times New Roman"/>
              </a:rPr>
              <a:t> </a:t>
            </a:r>
            <a:r>
              <a:rPr sz="1200" b="1" spc="-5" dirty="0">
                <a:latin typeface="Times New Roman"/>
                <a:cs typeface="Times New Roman"/>
              </a:rPr>
              <a:t>50/2018,</a:t>
            </a:r>
            <a:endParaRPr sz="1200">
              <a:latin typeface="Times New Roman"/>
              <a:cs typeface="Times New Roman"/>
            </a:endParaRPr>
          </a:p>
        </p:txBody>
      </p:sp>
      <p:sp>
        <p:nvSpPr>
          <p:cNvPr id="13" name="object 13"/>
          <p:cNvSpPr/>
          <p:nvPr/>
        </p:nvSpPr>
        <p:spPr>
          <a:xfrm>
            <a:off x="3220847" y="4998720"/>
            <a:ext cx="1914525" cy="9525"/>
          </a:xfrm>
          <a:custGeom>
            <a:avLst/>
            <a:gdLst/>
            <a:ahLst/>
            <a:cxnLst/>
            <a:rect l="l" t="t" r="r" b="b"/>
            <a:pathLst>
              <a:path w="1914525" h="9525">
                <a:moveTo>
                  <a:pt x="1914525" y="0"/>
                </a:moveTo>
                <a:lnTo>
                  <a:pt x="0" y="0"/>
                </a:lnTo>
                <a:lnTo>
                  <a:pt x="0" y="9524"/>
                </a:lnTo>
                <a:lnTo>
                  <a:pt x="1914525" y="9524"/>
                </a:lnTo>
                <a:lnTo>
                  <a:pt x="1914525" y="0"/>
                </a:lnTo>
                <a:close/>
              </a:path>
            </a:pathLst>
          </a:custGeom>
          <a:solidFill>
            <a:srgbClr val="000000"/>
          </a:solidFill>
        </p:spPr>
        <p:txBody>
          <a:bodyPr wrap="square" lIns="0" tIns="0" rIns="0" bIns="0" rtlCol="0"/>
          <a:lstStyle/>
          <a:p>
            <a:endParaRPr/>
          </a:p>
        </p:txBody>
      </p:sp>
      <p:sp>
        <p:nvSpPr>
          <p:cNvPr id="14" name="object 14"/>
          <p:cNvSpPr txBox="1"/>
          <p:nvPr/>
        </p:nvSpPr>
        <p:spPr>
          <a:xfrm>
            <a:off x="3124835" y="4792662"/>
            <a:ext cx="2077720" cy="243204"/>
          </a:xfrm>
          <a:prstGeom prst="rect">
            <a:avLst/>
          </a:prstGeom>
        </p:spPr>
        <p:txBody>
          <a:bodyPr vert="horz" wrap="square" lIns="0" tIns="15875" rIns="0" bIns="0" rtlCol="0">
            <a:spAutoFit/>
          </a:bodyPr>
          <a:lstStyle/>
          <a:p>
            <a:pPr marL="12700">
              <a:lnSpc>
                <a:spcPct val="100000"/>
              </a:lnSpc>
              <a:spcBef>
                <a:spcPts val="125"/>
              </a:spcBef>
            </a:pPr>
            <a:r>
              <a:rPr sz="1400" spc="50" dirty="0">
                <a:latin typeface="Times New Roman"/>
                <a:cs typeface="Times New Roman"/>
              </a:rPr>
              <a:t>“</a:t>
            </a:r>
            <a:r>
              <a:rPr sz="1400" spc="-40" dirty="0">
                <a:latin typeface="Times New Roman"/>
                <a:cs typeface="Times New Roman"/>
              </a:rPr>
              <a:t>D</a:t>
            </a:r>
            <a:r>
              <a:rPr sz="1400" spc="-20" dirty="0">
                <a:latin typeface="Times New Roman"/>
                <a:cs typeface="Times New Roman"/>
              </a:rPr>
              <a:t>I</a:t>
            </a:r>
            <a:r>
              <a:rPr sz="1400" spc="45" dirty="0">
                <a:latin typeface="Times New Roman"/>
                <a:cs typeface="Times New Roman"/>
              </a:rPr>
              <a:t>P</a:t>
            </a:r>
            <a:r>
              <a:rPr sz="1400" spc="15" dirty="0">
                <a:latin typeface="Times New Roman"/>
                <a:cs typeface="Times New Roman"/>
              </a:rPr>
              <a:t>A</a:t>
            </a:r>
            <a:r>
              <a:rPr sz="1400" spc="-105" dirty="0">
                <a:latin typeface="Times New Roman"/>
                <a:cs typeface="Times New Roman"/>
              </a:rPr>
              <a:t> </a:t>
            </a:r>
            <a:r>
              <a:rPr sz="1400" spc="45" dirty="0">
                <a:latin typeface="Times New Roman"/>
                <a:cs typeface="Times New Roman"/>
              </a:rPr>
              <a:t>d</a:t>
            </a:r>
            <a:r>
              <a:rPr sz="1400" spc="-25" dirty="0">
                <a:latin typeface="Times New Roman"/>
                <a:cs typeface="Times New Roman"/>
              </a:rPr>
              <a:t>a</a:t>
            </a:r>
            <a:r>
              <a:rPr sz="1400" spc="45" dirty="0">
                <a:latin typeface="Times New Roman"/>
                <a:cs typeface="Times New Roman"/>
              </a:rPr>
              <a:t>p</a:t>
            </a:r>
            <a:r>
              <a:rPr sz="1400" spc="-25" dirty="0">
                <a:latin typeface="Times New Roman"/>
                <a:cs typeface="Times New Roman"/>
              </a:rPr>
              <a:t>a</a:t>
            </a:r>
            <a:r>
              <a:rPr sz="1400" spc="5" dirty="0">
                <a:latin typeface="Times New Roman"/>
                <a:cs typeface="Times New Roman"/>
              </a:rPr>
              <a:t>t </a:t>
            </a:r>
            <a:r>
              <a:rPr sz="1400" spc="45" dirty="0">
                <a:latin typeface="Times New Roman"/>
                <a:cs typeface="Times New Roman"/>
              </a:rPr>
              <a:t>d</a:t>
            </a:r>
            <a:r>
              <a:rPr sz="1400" spc="-95" dirty="0">
                <a:latin typeface="Times New Roman"/>
                <a:cs typeface="Times New Roman"/>
              </a:rPr>
              <a:t>i</a:t>
            </a:r>
            <a:r>
              <a:rPr sz="1400" spc="-20" dirty="0">
                <a:latin typeface="Times New Roman"/>
                <a:cs typeface="Times New Roman"/>
              </a:rPr>
              <a:t>r</a:t>
            </a:r>
            <a:r>
              <a:rPr sz="1400" spc="-25" dirty="0">
                <a:latin typeface="Times New Roman"/>
                <a:cs typeface="Times New Roman"/>
              </a:rPr>
              <a:t>e</a:t>
            </a:r>
            <a:r>
              <a:rPr sz="1400" spc="-30" dirty="0">
                <a:latin typeface="Times New Roman"/>
                <a:cs typeface="Times New Roman"/>
              </a:rPr>
              <a:t>v</a:t>
            </a:r>
            <a:r>
              <a:rPr sz="1400" spc="-95" dirty="0">
                <a:latin typeface="Times New Roman"/>
                <a:cs typeface="Times New Roman"/>
              </a:rPr>
              <a:t>i</a:t>
            </a:r>
            <a:r>
              <a:rPr sz="1400" spc="55" dirty="0">
                <a:latin typeface="Times New Roman"/>
                <a:cs typeface="Times New Roman"/>
              </a:rPr>
              <a:t>s</a:t>
            </a:r>
            <a:r>
              <a:rPr sz="1400" spc="5" dirty="0">
                <a:latin typeface="Times New Roman"/>
                <a:cs typeface="Times New Roman"/>
              </a:rPr>
              <a:t>i</a:t>
            </a:r>
            <a:r>
              <a:rPr sz="1400" spc="75" dirty="0">
                <a:latin typeface="Times New Roman"/>
                <a:cs typeface="Times New Roman"/>
              </a:rPr>
              <a:t> </a:t>
            </a:r>
            <a:r>
              <a:rPr sz="1400" spc="-30" dirty="0">
                <a:latin typeface="Times New Roman"/>
                <a:cs typeface="Times New Roman"/>
              </a:rPr>
              <a:t>k</a:t>
            </a:r>
            <a:r>
              <a:rPr sz="1400" spc="-25" dirty="0">
                <a:latin typeface="Times New Roman"/>
                <a:cs typeface="Times New Roman"/>
              </a:rPr>
              <a:t>a</a:t>
            </a:r>
            <a:r>
              <a:rPr sz="1400" spc="-20" dirty="0">
                <a:latin typeface="Times New Roman"/>
                <a:cs typeface="Times New Roman"/>
              </a:rPr>
              <a:t>r</a:t>
            </a:r>
            <a:r>
              <a:rPr sz="1400" spc="-25" dirty="0">
                <a:latin typeface="Times New Roman"/>
                <a:cs typeface="Times New Roman"/>
              </a:rPr>
              <a:t>e</a:t>
            </a:r>
            <a:r>
              <a:rPr sz="1400" spc="-30" dirty="0">
                <a:latin typeface="Times New Roman"/>
                <a:cs typeface="Times New Roman"/>
              </a:rPr>
              <a:t>n</a:t>
            </a:r>
            <a:r>
              <a:rPr sz="1400" spc="-55" dirty="0">
                <a:latin typeface="Times New Roman"/>
                <a:cs typeface="Times New Roman"/>
              </a:rPr>
              <a:t>a</a:t>
            </a:r>
            <a:r>
              <a:rPr sz="1400" spc="5" dirty="0">
                <a:latin typeface="Times New Roman"/>
                <a:cs typeface="Times New Roman"/>
              </a:rPr>
              <a:t>:</a:t>
            </a:r>
            <a:endParaRPr sz="1400">
              <a:latin typeface="Times New Roman"/>
              <a:cs typeface="Times New Roman"/>
            </a:endParaRPr>
          </a:p>
        </p:txBody>
      </p:sp>
      <p:sp>
        <p:nvSpPr>
          <p:cNvPr id="15" name="object 15"/>
          <p:cNvSpPr txBox="1"/>
          <p:nvPr/>
        </p:nvSpPr>
        <p:spPr>
          <a:xfrm>
            <a:off x="2781554" y="5002148"/>
            <a:ext cx="2753995" cy="1399540"/>
          </a:xfrm>
          <a:prstGeom prst="rect">
            <a:avLst/>
          </a:prstGeom>
        </p:spPr>
        <p:txBody>
          <a:bodyPr vert="horz" wrap="square" lIns="0" tIns="12700" rIns="0" bIns="0" rtlCol="0">
            <a:spAutoFit/>
          </a:bodyPr>
          <a:lstStyle/>
          <a:p>
            <a:pPr marL="12700" marR="5080" algn="ctr">
              <a:lnSpc>
                <a:spcPct val="150200"/>
              </a:lnSpc>
              <a:spcBef>
                <a:spcPts val="100"/>
              </a:spcBef>
            </a:pPr>
            <a:r>
              <a:rPr sz="1500" spc="5" dirty="0">
                <a:latin typeface="Times New Roman"/>
                <a:cs typeface="Times New Roman"/>
              </a:rPr>
              <a:t>a</a:t>
            </a:r>
            <a:r>
              <a:rPr sz="1500" spc="30" dirty="0">
                <a:latin typeface="Times New Roman"/>
                <a:cs typeface="Times New Roman"/>
              </a:rPr>
              <a:t>l</a:t>
            </a:r>
            <a:r>
              <a:rPr sz="1500" spc="5" dirty="0">
                <a:latin typeface="Times New Roman"/>
                <a:cs typeface="Times New Roman"/>
              </a:rPr>
              <a:t>a</a:t>
            </a:r>
            <a:r>
              <a:rPr sz="1500" spc="15" dirty="0">
                <a:latin typeface="Times New Roman"/>
                <a:cs typeface="Times New Roman"/>
              </a:rPr>
              <a:t>s</a:t>
            </a:r>
            <a:r>
              <a:rPr sz="1500" spc="5" dirty="0">
                <a:latin typeface="Times New Roman"/>
                <a:cs typeface="Times New Roman"/>
              </a:rPr>
              <a:t>a</a:t>
            </a:r>
            <a:r>
              <a:rPr sz="1500" dirty="0">
                <a:latin typeface="Times New Roman"/>
                <a:cs typeface="Times New Roman"/>
              </a:rPr>
              <a:t>n</a:t>
            </a:r>
            <a:r>
              <a:rPr sz="1500" spc="-75" dirty="0">
                <a:latin typeface="Times New Roman"/>
                <a:cs typeface="Times New Roman"/>
              </a:rPr>
              <a:t> </a:t>
            </a:r>
            <a:r>
              <a:rPr sz="1500" spc="5" dirty="0">
                <a:latin typeface="Times New Roman"/>
                <a:cs typeface="Times New Roman"/>
              </a:rPr>
              <a:t>a</a:t>
            </a:r>
            <a:r>
              <a:rPr sz="1500" dirty="0">
                <a:latin typeface="Times New Roman"/>
                <a:cs typeface="Times New Roman"/>
              </a:rPr>
              <a:t>d</a:t>
            </a:r>
            <a:r>
              <a:rPr sz="1500" spc="-120" dirty="0">
                <a:latin typeface="Times New Roman"/>
                <a:cs typeface="Times New Roman"/>
              </a:rPr>
              <a:t>m</a:t>
            </a:r>
            <a:r>
              <a:rPr sz="1500" spc="30" dirty="0">
                <a:latin typeface="Times New Roman"/>
                <a:cs typeface="Times New Roman"/>
              </a:rPr>
              <a:t>i</a:t>
            </a:r>
            <a:r>
              <a:rPr sz="1500" spc="-75" dirty="0">
                <a:latin typeface="Times New Roman"/>
                <a:cs typeface="Times New Roman"/>
              </a:rPr>
              <a:t>n</a:t>
            </a:r>
            <a:r>
              <a:rPr sz="1500" spc="30" dirty="0">
                <a:latin typeface="Times New Roman"/>
                <a:cs typeface="Times New Roman"/>
              </a:rPr>
              <a:t>i</a:t>
            </a:r>
            <a:r>
              <a:rPr sz="1500" spc="15" dirty="0">
                <a:latin typeface="Times New Roman"/>
                <a:cs typeface="Times New Roman"/>
              </a:rPr>
              <a:t>s</a:t>
            </a:r>
            <a:r>
              <a:rPr sz="1500" spc="-45" dirty="0">
                <a:latin typeface="Times New Roman"/>
                <a:cs typeface="Times New Roman"/>
              </a:rPr>
              <a:t>t</a:t>
            </a:r>
            <a:r>
              <a:rPr sz="1500" spc="25" dirty="0">
                <a:latin typeface="Times New Roman"/>
                <a:cs typeface="Times New Roman"/>
              </a:rPr>
              <a:t>r</a:t>
            </a:r>
            <a:r>
              <a:rPr sz="1500" spc="5" dirty="0">
                <a:latin typeface="Times New Roman"/>
                <a:cs typeface="Times New Roman"/>
              </a:rPr>
              <a:t>a</a:t>
            </a:r>
            <a:r>
              <a:rPr sz="1500" spc="-45" dirty="0">
                <a:latin typeface="Times New Roman"/>
                <a:cs typeface="Times New Roman"/>
              </a:rPr>
              <a:t>t</a:t>
            </a:r>
            <a:r>
              <a:rPr sz="1500" spc="30" dirty="0">
                <a:latin typeface="Times New Roman"/>
                <a:cs typeface="Times New Roman"/>
              </a:rPr>
              <a:t>i</a:t>
            </a:r>
            <a:r>
              <a:rPr sz="1500" spc="-50" dirty="0">
                <a:latin typeface="Times New Roman"/>
                <a:cs typeface="Times New Roman"/>
              </a:rPr>
              <a:t>f</a:t>
            </a:r>
            <a:r>
              <a:rPr sz="1500" dirty="0">
                <a:latin typeface="Times New Roman"/>
                <a:cs typeface="Times New Roman"/>
              </a:rPr>
              <a:t>,</a:t>
            </a:r>
            <a:r>
              <a:rPr sz="1500" spc="150" dirty="0">
                <a:latin typeface="Times New Roman"/>
                <a:cs typeface="Times New Roman"/>
              </a:rPr>
              <a:t> </a:t>
            </a:r>
            <a:r>
              <a:rPr sz="1500" spc="5" dirty="0">
                <a:latin typeface="Times New Roman"/>
                <a:cs typeface="Times New Roman"/>
              </a:rPr>
              <a:t>a</a:t>
            </a:r>
            <a:r>
              <a:rPr sz="1500" spc="30" dirty="0">
                <a:latin typeface="Times New Roman"/>
                <a:cs typeface="Times New Roman"/>
              </a:rPr>
              <a:t>l</a:t>
            </a:r>
            <a:r>
              <a:rPr sz="1500" spc="5" dirty="0">
                <a:latin typeface="Times New Roman"/>
                <a:cs typeface="Times New Roman"/>
              </a:rPr>
              <a:t>a</a:t>
            </a:r>
            <a:r>
              <a:rPr sz="1500" spc="15" dirty="0">
                <a:latin typeface="Times New Roman"/>
                <a:cs typeface="Times New Roman"/>
              </a:rPr>
              <a:t>s</a:t>
            </a:r>
            <a:r>
              <a:rPr sz="1500" spc="5" dirty="0">
                <a:latin typeface="Times New Roman"/>
                <a:cs typeface="Times New Roman"/>
              </a:rPr>
              <a:t>a</a:t>
            </a:r>
            <a:r>
              <a:rPr sz="1500" dirty="0">
                <a:latin typeface="Times New Roman"/>
                <a:cs typeface="Times New Roman"/>
              </a:rPr>
              <a:t>n</a:t>
            </a:r>
            <a:r>
              <a:rPr sz="1500" spc="-150" dirty="0">
                <a:latin typeface="Times New Roman"/>
                <a:cs typeface="Times New Roman"/>
              </a:rPr>
              <a:t> </a:t>
            </a:r>
            <a:r>
              <a:rPr sz="1500" spc="5" dirty="0">
                <a:latin typeface="Times New Roman"/>
                <a:cs typeface="Times New Roman"/>
              </a:rPr>
              <a:t>a</a:t>
            </a:r>
            <a:r>
              <a:rPr sz="1500" spc="30" dirty="0">
                <a:latin typeface="Times New Roman"/>
                <a:cs typeface="Times New Roman"/>
              </a:rPr>
              <a:t>l</a:t>
            </a:r>
            <a:r>
              <a:rPr sz="1500" dirty="0">
                <a:latin typeface="Times New Roman"/>
                <a:cs typeface="Times New Roman"/>
              </a:rPr>
              <a:t>o</a:t>
            </a:r>
            <a:r>
              <a:rPr sz="1500" spc="-75" dirty="0">
                <a:latin typeface="Times New Roman"/>
                <a:cs typeface="Times New Roman"/>
              </a:rPr>
              <a:t>k</a:t>
            </a:r>
            <a:r>
              <a:rPr sz="1500" spc="5" dirty="0">
                <a:latin typeface="Times New Roman"/>
                <a:cs typeface="Times New Roman"/>
              </a:rPr>
              <a:t>a</a:t>
            </a:r>
            <a:r>
              <a:rPr sz="1500" spc="-45" dirty="0">
                <a:latin typeface="Times New Roman"/>
                <a:cs typeface="Times New Roman"/>
              </a:rPr>
              <a:t>t</a:t>
            </a:r>
            <a:r>
              <a:rPr sz="1500" spc="30" dirty="0">
                <a:latin typeface="Times New Roman"/>
                <a:cs typeface="Times New Roman"/>
              </a:rPr>
              <a:t>i</a:t>
            </a:r>
            <a:r>
              <a:rPr sz="1500" spc="-50" dirty="0">
                <a:latin typeface="Times New Roman"/>
                <a:cs typeface="Times New Roman"/>
              </a:rPr>
              <a:t>f</a:t>
            </a:r>
            <a:r>
              <a:rPr sz="1500" dirty="0">
                <a:latin typeface="Times New Roman"/>
                <a:cs typeface="Times New Roman"/>
              </a:rPr>
              <a:t>,  </a:t>
            </a:r>
            <a:r>
              <a:rPr sz="1500" spc="-10" dirty="0">
                <a:latin typeface="Times New Roman"/>
                <a:cs typeface="Times New Roman"/>
              </a:rPr>
              <a:t>perubahan</a:t>
            </a:r>
            <a:r>
              <a:rPr sz="1500" spc="60" dirty="0">
                <a:latin typeface="Times New Roman"/>
                <a:cs typeface="Times New Roman"/>
              </a:rPr>
              <a:t> </a:t>
            </a:r>
            <a:r>
              <a:rPr sz="1500" spc="-15" dirty="0">
                <a:latin typeface="Times New Roman"/>
                <a:cs typeface="Times New Roman"/>
              </a:rPr>
              <a:t>rencana</a:t>
            </a:r>
            <a:r>
              <a:rPr sz="1500" spc="65" dirty="0">
                <a:latin typeface="Times New Roman"/>
                <a:cs typeface="Times New Roman"/>
              </a:rPr>
              <a:t> </a:t>
            </a:r>
            <a:r>
              <a:rPr sz="1500" spc="-10" dirty="0">
                <a:latin typeface="Times New Roman"/>
                <a:cs typeface="Times New Roman"/>
              </a:rPr>
              <a:t>penarikan</a:t>
            </a:r>
            <a:r>
              <a:rPr sz="1500" spc="65" dirty="0">
                <a:latin typeface="Times New Roman"/>
                <a:cs typeface="Times New Roman"/>
              </a:rPr>
              <a:t> </a:t>
            </a:r>
            <a:r>
              <a:rPr sz="1500" spc="-15" dirty="0">
                <a:latin typeface="Times New Roman"/>
                <a:cs typeface="Times New Roman"/>
              </a:rPr>
              <a:t>dana, </a:t>
            </a:r>
            <a:r>
              <a:rPr sz="1500" spc="-10" dirty="0">
                <a:latin typeface="Times New Roman"/>
                <a:cs typeface="Times New Roman"/>
              </a:rPr>
              <a:t> dan/atau </a:t>
            </a:r>
            <a:r>
              <a:rPr sz="1500" spc="-15" dirty="0">
                <a:latin typeface="Times New Roman"/>
                <a:cs typeface="Times New Roman"/>
              </a:rPr>
              <a:t>perubahan</a:t>
            </a:r>
            <a:r>
              <a:rPr sz="1500" spc="-10" dirty="0">
                <a:latin typeface="Times New Roman"/>
                <a:cs typeface="Times New Roman"/>
              </a:rPr>
              <a:t> </a:t>
            </a:r>
            <a:r>
              <a:rPr sz="1500" spc="-20" dirty="0">
                <a:latin typeface="Times New Roman"/>
                <a:cs typeface="Times New Roman"/>
              </a:rPr>
              <a:t>rencana </a:t>
            </a:r>
            <a:r>
              <a:rPr sz="1500" spc="-15" dirty="0">
                <a:latin typeface="Times New Roman"/>
                <a:cs typeface="Times New Roman"/>
              </a:rPr>
              <a:t> penerimaan</a:t>
            </a:r>
            <a:r>
              <a:rPr sz="1500" spc="65" dirty="0">
                <a:latin typeface="Times New Roman"/>
                <a:cs typeface="Times New Roman"/>
              </a:rPr>
              <a:t> </a:t>
            </a:r>
            <a:r>
              <a:rPr sz="1500" spc="-15" dirty="0">
                <a:latin typeface="Times New Roman"/>
                <a:cs typeface="Times New Roman"/>
              </a:rPr>
              <a:t>dana”</a:t>
            </a:r>
            <a:endParaRPr sz="1500">
              <a:latin typeface="Times New Roman"/>
              <a:cs typeface="Times New Roman"/>
            </a:endParaRPr>
          </a:p>
        </p:txBody>
      </p:sp>
      <p:grpSp>
        <p:nvGrpSpPr>
          <p:cNvPr id="16" name="object 16"/>
          <p:cNvGrpSpPr/>
          <p:nvPr/>
        </p:nvGrpSpPr>
        <p:grpSpPr>
          <a:xfrm>
            <a:off x="188912" y="2294001"/>
            <a:ext cx="2470785" cy="3403600"/>
            <a:chOff x="188912" y="2294001"/>
            <a:chExt cx="2470785" cy="3403600"/>
          </a:xfrm>
        </p:grpSpPr>
        <p:sp>
          <p:nvSpPr>
            <p:cNvPr id="17" name="object 17"/>
            <p:cNvSpPr/>
            <p:nvPr/>
          </p:nvSpPr>
          <p:spPr>
            <a:xfrm>
              <a:off x="1909826" y="2309876"/>
              <a:ext cx="733425" cy="3371850"/>
            </a:xfrm>
            <a:custGeom>
              <a:avLst/>
              <a:gdLst/>
              <a:ahLst/>
              <a:cxnLst/>
              <a:rect l="l" t="t" r="r" b="b"/>
              <a:pathLst>
                <a:path w="733425" h="3371850">
                  <a:moveTo>
                    <a:pt x="733425" y="3371786"/>
                  </a:moveTo>
                  <a:lnTo>
                    <a:pt x="659506" y="3370544"/>
                  </a:lnTo>
                  <a:lnTo>
                    <a:pt x="590659" y="3366982"/>
                  </a:lnTo>
                  <a:lnTo>
                    <a:pt x="528356" y="3361347"/>
                  </a:lnTo>
                  <a:lnTo>
                    <a:pt x="474075" y="3353884"/>
                  </a:lnTo>
                  <a:lnTo>
                    <a:pt x="429288" y="3344839"/>
                  </a:lnTo>
                  <a:lnTo>
                    <a:pt x="374100" y="3322988"/>
                  </a:lnTo>
                  <a:lnTo>
                    <a:pt x="366649" y="3310674"/>
                  </a:lnTo>
                  <a:lnTo>
                    <a:pt x="366649" y="1747012"/>
                  </a:lnTo>
                  <a:lnTo>
                    <a:pt x="359197" y="1734682"/>
                  </a:lnTo>
                  <a:lnTo>
                    <a:pt x="304016" y="1712797"/>
                  </a:lnTo>
                  <a:lnTo>
                    <a:pt x="259238" y="1703736"/>
                  </a:lnTo>
                  <a:lnTo>
                    <a:pt x="204972" y="1696259"/>
                  </a:lnTo>
                  <a:lnTo>
                    <a:pt x="142692" y="1690612"/>
                  </a:lnTo>
                  <a:lnTo>
                    <a:pt x="73876" y="1687042"/>
                  </a:lnTo>
                  <a:lnTo>
                    <a:pt x="0" y="1685798"/>
                  </a:lnTo>
                  <a:lnTo>
                    <a:pt x="73876" y="1684558"/>
                  </a:lnTo>
                  <a:lnTo>
                    <a:pt x="142692" y="1681003"/>
                  </a:lnTo>
                  <a:lnTo>
                    <a:pt x="204972" y="1675377"/>
                  </a:lnTo>
                  <a:lnTo>
                    <a:pt x="259238" y="1667922"/>
                  </a:lnTo>
                  <a:lnTo>
                    <a:pt x="304016" y="1658884"/>
                  </a:lnTo>
                  <a:lnTo>
                    <a:pt x="359197" y="1637034"/>
                  </a:lnTo>
                  <a:lnTo>
                    <a:pt x="366649" y="1624711"/>
                  </a:lnTo>
                  <a:lnTo>
                    <a:pt x="366649" y="61087"/>
                  </a:lnTo>
                  <a:lnTo>
                    <a:pt x="374100" y="48763"/>
                  </a:lnTo>
                  <a:lnTo>
                    <a:pt x="429288" y="26913"/>
                  </a:lnTo>
                  <a:lnTo>
                    <a:pt x="474075" y="17875"/>
                  </a:lnTo>
                  <a:lnTo>
                    <a:pt x="528356" y="10420"/>
                  </a:lnTo>
                  <a:lnTo>
                    <a:pt x="590659" y="4794"/>
                  </a:lnTo>
                  <a:lnTo>
                    <a:pt x="659506" y="1239"/>
                  </a:lnTo>
                  <a:lnTo>
                    <a:pt x="733425" y="0"/>
                  </a:lnTo>
                </a:path>
              </a:pathLst>
            </a:custGeom>
            <a:ln w="31750">
              <a:solidFill>
                <a:srgbClr val="4471C4"/>
              </a:solidFill>
            </a:ln>
          </p:spPr>
          <p:txBody>
            <a:bodyPr wrap="square" lIns="0" tIns="0" rIns="0" bIns="0" rtlCol="0"/>
            <a:lstStyle/>
            <a:p>
              <a:endParaRPr/>
            </a:p>
          </p:txBody>
        </p:sp>
        <p:sp>
          <p:nvSpPr>
            <p:cNvPr id="18" name="object 18"/>
            <p:cNvSpPr/>
            <p:nvPr/>
          </p:nvSpPr>
          <p:spPr>
            <a:xfrm>
              <a:off x="195262" y="2500376"/>
              <a:ext cx="1657985" cy="3181350"/>
            </a:xfrm>
            <a:custGeom>
              <a:avLst/>
              <a:gdLst/>
              <a:ahLst/>
              <a:cxnLst/>
              <a:rect l="l" t="t" r="r" b="b"/>
              <a:pathLst>
                <a:path w="1657985" h="3181350">
                  <a:moveTo>
                    <a:pt x="828675" y="0"/>
                  </a:moveTo>
                  <a:lnTo>
                    <a:pt x="769502" y="1330"/>
                  </a:lnTo>
                  <a:lnTo>
                    <a:pt x="711452" y="5262"/>
                  </a:lnTo>
                  <a:lnTo>
                    <a:pt x="654663" y="11705"/>
                  </a:lnTo>
                  <a:lnTo>
                    <a:pt x="599277" y="20571"/>
                  </a:lnTo>
                  <a:lnTo>
                    <a:pt x="545433" y="31770"/>
                  </a:lnTo>
                  <a:lnTo>
                    <a:pt x="493272" y="45211"/>
                  </a:lnTo>
                  <a:lnTo>
                    <a:pt x="442934" y="60807"/>
                  </a:lnTo>
                  <a:lnTo>
                    <a:pt x="394560" y="78467"/>
                  </a:lnTo>
                  <a:lnTo>
                    <a:pt x="348290" y="98102"/>
                  </a:lnTo>
                  <a:lnTo>
                    <a:pt x="304264" y="119622"/>
                  </a:lnTo>
                  <a:lnTo>
                    <a:pt x="262622" y="142938"/>
                  </a:lnTo>
                  <a:lnTo>
                    <a:pt x="223505" y="167960"/>
                  </a:lnTo>
                  <a:lnTo>
                    <a:pt x="187054" y="194599"/>
                  </a:lnTo>
                  <a:lnTo>
                    <a:pt x="153408" y="222765"/>
                  </a:lnTo>
                  <a:lnTo>
                    <a:pt x="122708" y="252369"/>
                  </a:lnTo>
                  <a:lnTo>
                    <a:pt x="95094" y="283322"/>
                  </a:lnTo>
                  <a:lnTo>
                    <a:pt x="70707" y="315533"/>
                  </a:lnTo>
                  <a:lnTo>
                    <a:pt x="49687" y="348914"/>
                  </a:lnTo>
                  <a:lnTo>
                    <a:pt x="32174" y="383374"/>
                  </a:lnTo>
                  <a:lnTo>
                    <a:pt x="8230" y="455177"/>
                  </a:lnTo>
                  <a:lnTo>
                    <a:pt x="0" y="530225"/>
                  </a:lnTo>
                  <a:lnTo>
                    <a:pt x="0" y="2650998"/>
                  </a:lnTo>
                  <a:lnTo>
                    <a:pt x="8230" y="2726047"/>
                  </a:lnTo>
                  <a:lnTo>
                    <a:pt x="32174" y="2797853"/>
                  </a:lnTo>
                  <a:lnTo>
                    <a:pt x="49687" y="2832316"/>
                  </a:lnTo>
                  <a:lnTo>
                    <a:pt x="70707" y="2865700"/>
                  </a:lnTo>
                  <a:lnTo>
                    <a:pt x="95094" y="2897914"/>
                  </a:lnTo>
                  <a:lnTo>
                    <a:pt x="122708" y="2928870"/>
                  </a:lnTo>
                  <a:lnTo>
                    <a:pt x="153408" y="2958478"/>
                  </a:lnTo>
                  <a:lnTo>
                    <a:pt x="187054" y="2986649"/>
                  </a:lnTo>
                  <a:lnTo>
                    <a:pt x="223505" y="3013292"/>
                  </a:lnTo>
                  <a:lnTo>
                    <a:pt x="262622" y="3038318"/>
                  </a:lnTo>
                  <a:lnTo>
                    <a:pt x="304264" y="3061638"/>
                  </a:lnTo>
                  <a:lnTo>
                    <a:pt x="348290" y="3083162"/>
                  </a:lnTo>
                  <a:lnTo>
                    <a:pt x="394560" y="3102801"/>
                  </a:lnTo>
                  <a:lnTo>
                    <a:pt x="442934" y="3120464"/>
                  </a:lnTo>
                  <a:lnTo>
                    <a:pt x="493272" y="3136063"/>
                  </a:lnTo>
                  <a:lnTo>
                    <a:pt x="545433" y="3149508"/>
                  </a:lnTo>
                  <a:lnTo>
                    <a:pt x="599277" y="3160709"/>
                  </a:lnTo>
                  <a:lnTo>
                    <a:pt x="654663" y="3169577"/>
                  </a:lnTo>
                  <a:lnTo>
                    <a:pt x="711452" y="3176022"/>
                  </a:lnTo>
                  <a:lnTo>
                    <a:pt x="769502" y="3179955"/>
                  </a:lnTo>
                  <a:lnTo>
                    <a:pt x="828675" y="3181286"/>
                  </a:lnTo>
                  <a:lnTo>
                    <a:pt x="887853" y="3179955"/>
                  </a:lnTo>
                  <a:lnTo>
                    <a:pt x="945910" y="3176022"/>
                  </a:lnTo>
                  <a:lnTo>
                    <a:pt x="1002704" y="3169577"/>
                  </a:lnTo>
                  <a:lnTo>
                    <a:pt x="1058095" y="3160709"/>
                  </a:lnTo>
                  <a:lnTo>
                    <a:pt x="1111944" y="3149508"/>
                  </a:lnTo>
                  <a:lnTo>
                    <a:pt x="1164110" y="3136063"/>
                  </a:lnTo>
                  <a:lnTo>
                    <a:pt x="1214451" y="3120464"/>
                  </a:lnTo>
                  <a:lnTo>
                    <a:pt x="1262829" y="3102801"/>
                  </a:lnTo>
                  <a:lnTo>
                    <a:pt x="1309103" y="3083162"/>
                  </a:lnTo>
                  <a:lnTo>
                    <a:pt x="1353132" y="3061638"/>
                  </a:lnTo>
                  <a:lnTo>
                    <a:pt x="1394776" y="3038318"/>
                  </a:lnTo>
                  <a:lnTo>
                    <a:pt x="1433896" y="3013292"/>
                  </a:lnTo>
                  <a:lnTo>
                    <a:pt x="1470349" y="2986649"/>
                  </a:lnTo>
                  <a:lnTo>
                    <a:pt x="1503997" y="2958478"/>
                  </a:lnTo>
                  <a:lnTo>
                    <a:pt x="1534699" y="2928870"/>
                  </a:lnTo>
                  <a:lnTo>
                    <a:pt x="1562314" y="2897914"/>
                  </a:lnTo>
                  <a:lnTo>
                    <a:pt x="1586702" y="2865700"/>
                  </a:lnTo>
                  <a:lnTo>
                    <a:pt x="1607724" y="2832316"/>
                  </a:lnTo>
                  <a:lnTo>
                    <a:pt x="1625238" y="2797853"/>
                  </a:lnTo>
                  <a:lnTo>
                    <a:pt x="1649182" y="2726047"/>
                  </a:lnTo>
                  <a:lnTo>
                    <a:pt x="1657413" y="2650998"/>
                  </a:lnTo>
                  <a:lnTo>
                    <a:pt x="1657413" y="530225"/>
                  </a:lnTo>
                  <a:lnTo>
                    <a:pt x="1649182" y="455177"/>
                  </a:lnTo>
                  <a:lnTo>
                    <a:pt x="1625238" y="383374"/>
                  </a:lnTo>
                  <a:lnTo>
                    <a:pt x="1607724" y="348914"/>
                  </a:lnTo>
                  <a:lnTo>
                    <a:pt x="1586702" y="315533"/>
                  </a:lnTo>
                  <a:lnTo>
                    <a:pt x="1562314" y="283322"/>
                  </a:lnTo>
                  <a:lnTo>
                    <a:pt x="1534699" y="252369"/>
                  </a:lnTo>
                  <a:lnTo>
                    <a:pt x="1503997" y="222765"/>
                  </a:lnTo>
                  <a:lnTo>
                    <a:pt x="1470349" y="194599"/>
                  </a:lnTo>
                  <a:lnTo>
                    <a:pt x="1433896" y="167960"/>
                  </a:lnTo>
                  <a:lnTo>
                    <a:pt x="1394776" y="142938"/>
                  </a:lnTo>
                  <a:lnTo>
                    <a:pt x="1353132" y="119622"/>
                  </a:lnTo>
                  <a:lnTo>
                    <a:pt x="1309103" y="98102"/>
                  </a:lnTo>
                  <a:lnTo>
                    <a:pt x="1262829" y="78467"/>
                  </a:lnTo>
                  <a:lnTo>
                    <a:pt x="1214451" y="60807"/>
                  </a:lnTo>
                  <a:lnTo>
                    <a:pt x="1164110" y="45211"/>
                  </a:lnTo>
                  <a:lnTo>
                    <a:pt x="1111944" y="31770"/>
                  </a:lnTo>
                  <a:lnTo>
                    <a:pt x="1058095" y="20571"/>
                  </a:lnTo>
                  <a:lnTo>
                    <a:pt x="1002704" y="11705"/>
                  </a:lnTo>
                  <a:lnTo>
                    <a:pt x="945910" y="5262"/>
                  </a:lnTo>
                  <a:lnTo>
                    <a:pt x="887853" y="1330"/>
                  </a:lnTo>
                  <a:lnTo>
                    <a:pt x="828675" y="0"/>
                  </a:lnTo>
                  <a:close/>
                </a:path>
              </a:pathLst>
            </a:custGeom>
            <a:solidFill>
              <a:srgbClr val="E0EED7"/>
            </a:solidFill>
          </p:spPr>
          <p:txBody>
            <a:bodyPr wrap="square" lIns="0" tIns="0" rIns="0" bIns="0" rtlCol="0"/>
            <a:lstStyle/>
            <a:p>
              <a:endParaRPr/>
            </a:p>
          </p:txBody>
        </p:sp>
        <p:sp>
          <p:nvSpPr>
            <p:cNvPr id="19" name="object 19"/>
            <p:cNvSpPr/>
            <p:nvPr/>
          </p:nvSpPr>
          <p:spPr>
            <a:xfrm>
              <a:off x="195262" y="2500376"/>
              <a:ext cx="1657985" cy="3181350"/>
            </a:xfrm>
            <a:custGeom>
              <a:avLst/>
              <a:gdLst/>
              <a:ahLst/>
              <a:cxnLst/>
              <a:rect l="l" t="t" r="r" b="b"/>
              <a:pathLst>
                <a:path w="1657985" h="3181350">
                  <a:moveTo>
                    <a:pt x="0" y="530225"/>
                  </a:moveTo>
                  <a:lnTo>
                    <a:pt x="8230" y="455177"/>
                  </a:lnTo>
                  <a:lnTo>
                    <a:pt x="32174" y="383374"/>
                  </a:lnTo>
                  <a:lnTo>
                    <a:pt x="49687" y="348914"/>
                  </a:lnTo>
                  <a:lnTo>
                    <a:pt x="70707" y="315533"/>
                  </a:lnTo>
                  <a:lnTo>
                    <a:pt x="95094" y="283322"/>
                  </a:lnTo>
                  <a:lnTo>
                    <a:pt x="122708" y="252369"/>
                  </a:lnTo>
                  <a:lnTo>
                    <a:pt x="153408" y="222765"/>
                  </a:lnTo>
                  <a:lnTo>
                    <a:pt x="187054" y="194599"/>
                  </a:lnTo>
                  <a:lnTo>
                    <a:pt x="223505" y="167960"/>
                  </a:lnTo>
                  <a:lnTo>
                    <a:pt x="262622" y="142938"/>
                  </a:lnTo>
                  <a:lnTo>
                    <a:pt x="304264" y="119622"/>
                  </a:lnTo>
                  <a:lnTo>
                    <a:pt x="348290" y="98102"/>
                  </a:lnTo>
                  <a:lnTo>
                    <a:pt x="394560" y="78467"/>
                  </a:lnTo>
                  <a:lnTo>
                    <a:pt x="442934" y="60807"/>
                  </a:lnTo>
                  <a:lnTo>
                    <a:pt x="493272" y="45211"/>
                  </a:lnTo>
                  <a:lnTo>
                    <a:pt x="545433" y="31770"/>
                  </a:lnTo>
                  <a:lnTo>
                    <a:pt x="599277" y="20571"/>
                  </a:lnTo>
                  <a:lnTo>
                    <a:pt x="654663" y="11705"/>
                  </a:lnTo>
                  <a:lnTo>
                    <a:pt x="711452" y="5262"/>
                  </a:lnTo>
                  <a:lnTo>
                    <a:pt x="769502" y="1330"/>
                  </a:lnTo>
                  <a:lnTo>
                    <a:pt x="828675" y="0"/>
                  </a:lnTo>
                  <a:lnTo>
                    <a:pt x="887853" y="1330"/>
                  </a:lnTo>
                  <a:lnTo>
                    <a:pt x="945910" y="5262"/>
                  </a:lnTo>
                  <a:lnTo>
                    <a:pt x="1002704" y="11705"/>
                  </a:lnTo>
                  <a:lnTo>
                    <a:pt x="1058095" y="20571"/>
                  </a:lnTo>
                  <a:lnTo>
                    <a:pt x="1111944" y="31770"/>
                  </a:lnTo>
                  <a:lnTo>
                    <a:pt x="1164110" y="45211"/>
                  </a:lnTo>
                  <a:lnTo>
                    <a:pt x="1214451" y="60807"/>
                  </a:lnTo>
                  <a:lnTo>
                    <a:pt x="1262829" y="78467"/>
                  </a:lnTo>
                  <a:lnTo>
                    <a:pt x="1309103" y="98102"/>
                  </a:lnTo>
                  <a:lnTo>
                    <a:pt x="1353132" y="119622"/>
                  </a:lnTo>
                  <a:lnTo>
                    <a:pt x="1394776" y="142938"/>
                  </a:lnTo>
                  <a:lnTo>
                    <a:pt x="1433896" y="167960"/>
                  </a:lnTo>
                  <a:lnTo>
                    <a:pt x="1470349" y="194599"/>
                  </a:lnTo>
                  <a:lnTo>
                    <a:pt x="1503997" y="222765"/>
                  </a:lnTo>
                  <a:lnTo>
                    <a:pt x="1534699" y="252369"/>
                  </a:lnTo>
                  <a:lnTo>
                    <a:pt x="1562314" y="283322"/>
                  </a:lnTo>
                  <a:lnTo>
                    <a:pt x="1586702" y="315533"/>
                  </a:lnTo>
                  <a:lnTo>
                    <a:pt x="1607724" y="348914"/>
                  </a:lnTo>
                  <a:lnTo>
                    <a:pt x="1625238" y="383374"/>
                  </a:lnTo>
                  <a:lnTo>
                    <a:pt x="1649182" y="455177"/>
                  </a:lnTo>
                  <a:lnTo>
                    <a:pt x="1657413" y="530225"/>
                  </a:lnTo>
                  <a:lnTo>
                    <a:pt x="1657413" y="2650998"/>
                  </a:lnTo>
                  <a:lnTo>
                    <a:pt x="1649182" y="2726047"/>
                  </a:lnTo>
                  <a:lnTo>
                    <a:pt x="1625238" y="2797853"/>
                  </a:lnTo>
                  <a:lnTo>
                    <a:pt x="1607724" y="2832316"/>
                  </a:lnTo>
                  <a:lnTo>
                    <a:pt x="1586702" y="2865700"/>
                  </a:lnTo>
                  <a:lnTo>
                    <a:pt x="1562314" y="2897914"/>
                  </a:lnTo>
                  <a:lnTo>
                    <a:pt x="1534699" y="2928870"/>
                  </a:lnTo>
                  <a:lnTo>
                    <a:pt x="1503997" y="2958478"/>
                  </a:lnTo>
                  <a:lnTo>
                    <a:pt x="1470349" y="2986649"/>
                  </a:lnTo>
                  <a:lnTo>
                    <a:pt x="1433896" y="3013292"/>
                  </a:lnTo>
                  <a:lnTo>
                    <a:pt x="1394776" y="3038318"/>
                  </a:lnTo>
                  <a:lnTo>
                    <a:pt x="1353132" y="3061638"/>
                  </a:lnTo>
                  <a:lnTo>
                    <a:pt x="1309103" y="3083162"/>
                  </a:lnTo>
                  <a:lnTo>
                    <a:pt x="1262829" y="3102801"/>
                  </a:lnTo>
                  <a:lnTo>
                    <a:pt x="1214451" y="3120464"/>
                  </a:lnTo>
                  <a:lnTo>
                    <a:pt x="1164110" y="3136063"/>
                  </a:lnTo>
                  <a:lnTo>
                    <a:pt x="1111944" y="3149508"/>
                  </a:lnTo>
                  <a:lnTo>
                    <a:pt x="1058095" y="3160709"/>
                  </a:lnTo>
                  <a:lnTo>
                    <a:pt x="1002704" y="3169577"/>
                  </a:lnTo>
                  <a:lnTo>
                    <a:pt x="945910" y="3176022"/>
                  </a:lnTo>
                  <a:lnTo>
                    <a:pt x="887853" y="3179955"/>
                  </a:lnTo>
                  <a:lnTo>
                    <a:pt x="828675" y="3181286"/>
                  </a:lnTo>
                  <a:lnTo>
                    <a:pt x="769502" y="3179955"/>
                  </a:lnTo>
                  <a:lnTo>
                    <a:pt x="711452" y="3176022"/>
                  </a:lnTo>
                  <a:lnTo>
                    <a:pt x="654663" y="3169577"/>
                  </a:lnTo>
                  <a:lnTo>
                    <a:pt x="599277" y="3160709"/>
                  </a:lnTo>
                  <a:lnTo>
                    <a:pt x="545433" y="3149508"/>
                  </a:lnTo>
                  <a:lnTo>
                    <a:pt x="493272" y="3136063"/>
                  </a:lnTo>
                  <a:lnTo>
                    <a:pt x="442934" y="3120464"/>
                  </a:lnTo>
                  <a:lnTo>
                    <a:pt x="394560" y="3102801"/>
                  </a:lnTo>
                  <a:lnTo>
                    <a:pt x="348290" y="3083162"/>
                  </a:lnTo>
                  <a:lnTo>
                    <a:pt x="304264" y="3061638"/>
                  </a:lnTo>
                  <a:lnTo>
                    <a:pt x="262622" y="3038318"/>
                  </a:lnTo>
                  <a:lnTo>
                    <a:pt x="223505" y="3013292"/>
                  </a:lnTo>
                  <a:lnTo>
                    <a:pt x="187054" y="2986649"/>
                  </a:lnTo>
                  <a:lnTo>
                    <a:pt x="153408" y="2958478"/>
                  </a:lnTo>
                  <a:lnTo>
                    <a:pt x="122708" y="2928870"/>
                  </a:lnTo>
                  <a:lnTo>
                    <a:pt x="95094" y="2897914"/>
                  </a:lnTo>
                  <a:lnTo>
                    <a:pt x="70707" y="2865700"/>
                  </a:lnTo>
                  <a:lnTo>
                    <a:pt x="49687" y="2832316"/>
                  </a:lnTo>
                  <a:lnTo>
                    <a:pt x="32174" y="2797853"/>
                  </a:lnTo>
                  <a:lnTo>
                    <a:pt x="8230" y="2726047"/>
                  </a:lnTo>
                  <a:lnTo>
                    <a:pt x="0" y="2650998"/>
                  </a:lnTo>
                  <a:lnTo>
                    <a:pt x="0" y="530225"/>
                  </a:lnTo>
                  <a:close/>
                </a:path>
                <a:path w="1657985" h="3181350">
                  <a:moveTo>
                    <a:pt x="1657413" y="530225"/>
                  </a:moveTo>
                  <a:lnTo>
                    <a:pt x="1655214" y="570693"/>
                  </a:lnTo>
                  <a:lnTo>
                    <a:pt x="1648700" y="608440"/>
                  </a:lnTo>
                  <a:lnTo>
                    <a:pt x="1623236" y="676072"/>
                  </a:lnTo>
                  <a:lnTo>
                    <a:pt x="1582033" y="733736"/>
                  </a:lnTo>
                  <a:lnTo>
                    <a:pt x="1526102" y="782046"/>
                  </a:lnTo>
                  <a:lnTo>
                    <a:pt x="1492930" y="802885"/>
                  </a:lnTo>
                  <a:lnTo>
                    <a:pt x="1456455" y="821616"/>
                  </a:lnTo>
                  <a:lnTo>
                    <a:pt x="1416804" y="838315"/>
                  </a:lnTo>
                  <a:lnTo>
                    <a:pt x="1374104" y="853059"/>
                  </a:lnTo>
                  <a:lnTo>
                    <a:pt x="1328480" y="865926"/>
                  </a:lnTo>
                  <a:lnTo>
                    <a:pt x="1280059" y="876991"/>
                  </a:lnTo>
                  <a:lnTo>
                    <a:pt x="1228969" y="886332"/>
                  </a:lnTo>
                  <a:lnTo>
                    <a:pt x="1175334" y="894025"/>
                  </a:lnTo>
                  <a:lnTo>
                    <a:pt x="1119282" y="900147"/>
                  </a:lnTo>
                  <a:lnTo>
                    <a:pt x="1060939" y="904775"/>
                  </a:lnTo>
                  <a:lnTo>
                    <a:pt x="1000432" y="907986"/>
                  </a:lnTo>
                  <a:lnTo>
                    <a:pt x="937886" y="909856"/>
                  </a:lnTo>
                  <a:lnTo>
                    <a:pt x="873429" y="910463"/>
                  </a:lnTo>
                  <a:lnTo>
                    <a:pt x="814009" y="909958"/>
                  </a:lnTo>
                  <a:lnTo>
                    <a:pt x="755247" y="908405"/>
                  </a:lnTo>
                  <a:lnTo>
                    <a:pt x="697329" y="905746"/>
                  </a:lnTo>
                  <a:lnTo>
                    <a:pt x="640437" y="901922"/>
                  </a:lnTo>
                  <a:lnTo>
                    <a:pt x="584757" y="896875"/>
                  </a:lnTo>
                  <a:lnTo>
                    <a:pt x="530473" y="890546"/>
                  </a:lnTo>
                  <a:lnTo>
                    <a:pt x="477770" y="882877"/>
                  </a:lnTo>
                  <a:lnTo>
                    <a:pt x="426832" y="873809"/>
                  </a:lnTo>
                  <a:lnTo>
                    <a:pt x="377844" y="863285"/>
                  </a:lnTo>
                  <a:lnTo>
                    <a:pt x="330989" y="851244"/>
                  </a:lnTo>
                  <a:lnTo>
                    <a:pt x="286453" y="837630"/>
                  </a:lnTo>
                  <a:lnTo>
                    <a:pt x="244420" y="822383"/>
                  </a:lnTo>
                  <a:lnTo>
                    <a:pt x="205074" y="805446"/>
                  </a:lnTo>
                  <a:lnTo>
                    <a:pt x="168600" y="786759"/>
                  </a:lnTo>
                  <a:lnTo>
                    <a:pt x="135182" y="766265"/>
                  </a:lnTo>
                  <a:lnTo>
                    <a:pt x="78253" y="719620"/>
                  </a:lnTo>
                  <a:lnTo>
                    <a:pt x="35763" y="665043"/>
                  </a:lnTo>
                  <a:lnTo>
                    <a:pt x="9186" y="602067"/>
                  </a:lnTo>
                  <a:lnTo>
                    <a:pt x="2327" y="567283"/>
                  </a:lnTo>
                  <a:lnTo>
                    <a:pt x="0" y="530225"/>
                  </a:lnTo>
                </a:path>
                <a:path w="1657985" h="3181350">
                  <a:moveTo>
                    <a:pt x="0" y="530225"/>
                  </a:moveTo>
                  <a:lnTo>
                    <a:pt x="8230" y="455177"/>
                  </a:lnTo>
                  <a:lnTo>
                    <a:pt x="32174" y="383374"/>
                  </a:lnTo>
                  <a:lnTo>
                    <a:pt x="49687" y="348914"/>
                  </a:lnTo>
                  <a:lnTo>
                    <a:pt x="70707" y="315533"/>
                  </a:lnTo>
                  <a:lnTo>
                    <a:pt x="95094" y="283322"/>
                  </a:lnTo>
                  <a:lnTo>
                    <a:pt x="122708" y="252369"/>
                  </a:lnTo>
                  <a:lnTo>
                    <a:pt x="153408" y="222765"/>
                  </a:lnTo>
                  <a:lnTo>
                    <a:pt x="187054" y="194599"/>
                  </a:lnTo>
                  <a:lnTo>
                    <a:pt x="223505" y="167960"/>
                  </a:lnTo>
                  <a:lnTo>
                    <a:pt x="262622" y="142938"/>
                  </a:lnTo>
                  <a:lnTo>
                    <a:pt x="304264" y="119622"/>
                  </a:lnTo>
                  <a:lnTo>
                    <a:pt x="348290" y="98102"/>
                  </a:lnTo>
                  <a:lnTo>
                    <a:pt x="394560" y="78467"/>
                  </a:lnTo>
                  <a:lnTo>
                    <a:pt x="442934" y="60807"/>
                  </a:lnTo>
                  <a:lnTo>
                    <a:pt x="493272" y="45211"/>
                  </a:lnTo>
                  <a:lnTo>
                    <a:pt x="545433" y="31770"/>
                  </a:lnTo>
                  <a:lnTo>
                    <a:pt x="599277" y="20571"/>
                  </a:lnTo>
                  <a:lnTo>
                    <a:pt x="654663" y="11705"/>
                  </a:lnTo>
                  <a:lnTo>
                    <a:pt x="711452" y="5262"/>
                  </a:lnTo>
                  <a:lnTo>
                    <a:pt x="769502" y="1330"/>
                  </a:lnTo>
                  <a:lnTo>
                    <a:pt x="828675" y="0"/>
                  </a:lnTo>
                  <a:lnTo>
                    <a:pt x="887853" y="1330"/>
                  </a:lnTo>
                  <a:lnTo>
                    <a:pt x="945910" y="5262"/>
                  </a:lnTo>
                  <a:lnTo>
                    <a:pt x="1002704" y="11705"/>
                  </a:lnTo>
                  <a:lnTo>
                    <a:pt x="1058095" y="20571"/>
                  </a:lnTo>
                  <a:lnTo>
                    <a:pt x="1111944" y="31770"/>
                  </a:lnTo>
                  <a:lnTo>
                    <a:pt x="1164110" y="45211"/>
                  </a:lnTo>
                  <a:lnTo>
                    <a:pt x="1214451" y="60807"/>
                  </a:lnTo>
                  <a:lnTo>
                    <a:pt x="1262829" y="78467"/>
                  </a:lnTo>
                  <a:lnTo>
                    <a:pt x="1309103" y="98102"/>
                  </a:lnTo>
                  <a:lnTo>
                    <a:pt x="1353132" y="119622"/>
                  </a:lnTo>
                  <a:lnTo>
                    <a:pt x="1394776" y="142938"/>
                  </a:lnTo>
                  <a:lnTo>
                    <a:pt x="1433896" y="167960"/>
                  </a:lnTo>
                  <a:lnTo>
                    <a:pt x="1470349" y="194599"/>
                  </a:lnTo>
                  <a:lnTo>
                    <a:pt x="1503997" y="222765"/>
                  </a:lnTo>
                  <a:lnTo>
                    <a:pt x="1534699" y="252369"/>
                  </a:lnTo>
                  <a:lnTo>
                    <a:pt x="1562314" y="283322"/>
                  </a:lnTo>
                  <a:lnTo>
                    <a:pt x="1586702" y="315533"/>
                  </a:lnTo>
                  <a:lnTo>
                    <a:pt x="1607724" y="348914"/>
                  </a:lnTo>
                  <a:lnTo>
                    <a:pt x="1625238" y="383374"/>
                  </a:lnTo>
                  <a:lnTo>
                    <a:pt x="1649182" y="455177"/>
                  </a:lnTo>
                  <a:lnTo>
                    <a:pt x="1657413" y="530225"/>
                  </a:lnTo>
                  <a:lnTo>
                    <a:pt x="1657413" y="2650998"/>
                  </a:lnTo>
                  <a:lnTo>
                    <a:pt x="1649182" y="2726047"/>
                  </a:lnTo>
                  <a:lnTo>
                    <a:pt x="1625238" y="2797853"/>
                  </a:lnTo>
                  <a:lnTo>
                    <a:pt x="1607724" y="2832316"/>
                  </a:lnTo>
                  <a:lnTo>
                    <a:pt x="1586702" y="2865700"/>
                  </a:lnTo>
                  <a:lnTo>
                    <a:pt x="1562314" y="2897914"/>
                  </a:lnTo>
                  <a:lnTo>
                    <a:pt x="1534699" y="2928870"/>
                  </a:lnTo>
                  <a:lnTo>
                    <a:pt x="1503997" y="2958478"/>
                  </a:lnTo>
                  <a:lnTo>
                    <a:pt x="1470349" y="2986649"/>
                  </a:lnTo>
                  <a:lnTo>
                    <a:pt x="1433896" y="3013292"/>
                  </a:lnTo>
                  <a:lnTo>
                    <a:pt x="1394776" y="3038318"/>
                  </a:lnTo>
                  <a:lnTo>
                    <a:pt x="1353132" y="3061638"/>
                  </a:lnTo>
                  <a:lnTo>
                    <a:pt x="1309103" y="3083162"/>
                  </a:lnTo>
                  <a:lnTo>
                    <a:pt x="1262829" y="3102801"/>
                  </a:lnTo>
                  <a:lnTo>
                    <a:pt x="1214451" y="3120464"/>
                  </a:lnTo>
                  <a:lnTo>
                    <a:pt x="1164110" y="3136063"/>
                  </a:lnTo>
                  <a:lnTo>
                    <a:pt x="1111944" y="3149508"/>
                  </a:lnTo>
                  <a:lnTo>
                    <a:pt x="1058095" y="3160709"/>
                  </a:lnTo>
                  <a:lnTo>
                    <a:pt x="1002704" y="3169577"/>
                  </a:lnTo>
                  <a:lnTo>
                    <a:pt x="945910" y="3176022"/>
                  </a:lnTo>
                  <a:lnTo>
                    <a:pt x="887853" y="3179955"/>
                  </a:lnTo>
                  <a:lnTo>
                    <a:pt x="828675" y="3181286"/>
                  </a:lnTo>
                  <a:lnTo>
                    <a:pt x="769502" y="3179955"/>
                  </a:lnTo>
                  <a:lnTo>
                    <a:pt x="711452" y="3176022"/>
                  </a:lnTo>
                  <a:lnTo>
                    <a:pt x="654663" y="3169577"/>
                  </a:lnTo>
                  <a:lnTo>
                    <a:pt x="599277" y="3160709"/>
                  </a:lnTo>
                  <a:lnTo>
                    <a:pt x="545433" y="3149508"/>
                  </a:lnTo>
                  <a:lnTo>
                    <a:pt x="493272" y="3136063"/>
                  </a:lnTo>
                  <a:lnTo>
                    <a:pt x="442934" y="3120464"/>
                  </a:lnTo>
                  <a:lnTo>
                    <a:pt x="394560" y="3102801"/>
                  </a:lnTo>
                  <a:lnTo>
                    <a:pt x="348290" y="3083162"/>
                  </a:lnTo>
                  <a:lnTo>
                    <a:pt x="304264" y="3061638"/>
                  </a:lnTo>
                  <a:lnTo>
                    <a:pt x="262622" y="3038318"/>
                  </a:lnTo>
                  <a:lnTo>
                    <a:pt x="223505" y="3013292"/>
                  </a:lnTo>
                  <a:lnTo>
                    <a:pt x="187054" y="2986649"/>
                  </a:lnTo>
                  <a:lnTo>
                    <a:pt x="153408" y="2958478"/>
                  </a:lnTo>
                  <a:lnTo>
                    <a:pt x="122708" y="2928870"/>
                  </a:lnTo>
                  <a:lnTo>
                    <a:pt x="95094" y="2897914"/>
                  </a:lnTo>
                  <a:lnTo>
                    <a:pt x="70707" y="2865700"/>
                  </a:lnTo>
                  <a:lnTo>
                    <a:pt x="49687" y="2832316"/>
                  </a:lnTo>
                  <a:lnTo>
                    <a:pt x="32174" y="2797853"/>
                  </a:lnTo>
                  <a:lnTo>
                    <a:pt x="8230" y="2726047"/>
                  </a:lnTo>
                  <a:lnTo>
                    <a:pt x="0" y="2650998"/>
                  </a:lnTo>
                  <a:lnTo>
                    <a:pt x="0" y="530225"/>
                  </a:lnTo>
                  <a:close/>
                </a:path>
              </a:pathLst>
            </a:custGeom>
            <a:ln w="12700">
              <a:solidFill>
                <a:srgbClr val="30528F"/>
              </a:solidFill>
            </a:ln>
          </p:spPr>
          <p:txBody>
            <a:bodyPr wrap="square" lIns="0" tIns="0" rIns="0" bIns="0" rtlCol="0"/>
            <a:lstStyle/>
            <a:p>
              <a:endParaRPr/>
            </a:p>
          </p:txBody>
        </p:sp>
      </p:grpSp>
      <p:sp>
        <p:nvSpPr>
          <p:cNvPr id="20" name="object 20"/>
          <p:cNvSpPr txBox="1"/>
          <p:nvPr/>
        </p:nvSpPr>
        <p:spPr>
          <a:xfrm>
            <a:off x="446722" y="3612133"/>
            <a:ext cx="1137285" cy="483234"/>
          </a:xfrm>
          <a:prstGeom prst="rect">
            <a:avLst/>
          </a:prstGeom>
        </p:spPr>
        <p:txBody>
          <a:bodyPr vert="horz" wrap="square" lIns="0" tIns="12700" rIns="0" bIns="0" rtlCol="0">
            <a:spAutoFit/>
          </a:bodyPr>
          <a:lstStyle/>
          <a:p>
            <a:pPr marL="12700" marR="5080" indent="238125">
              <a:lnSpc>
                <a:spcPct val="100000"/>
              </a:lnSpc>
              <a:spcBef>
                <a:spcPts val="100"/>
              </a:spcBef>
            </a:pPr>
            <a:r>
              <a:rPr sz="1500" b="1" spc="-30" dirty="0">
                <a:latin typeface="Times New Roman"/>
                <a:cs typeface="Times New Roman"/>
              </a:rPr>
              <a:t>REVISI </a:t>
            </a:r>
            <a:r>
              <a:rPr sz="1500" b="1" spc="-25" dirty="0">
                <a:latin typeface="Times New Roman"/>
                <a:cs typeface="Times New Roman"/>
              </a:rPr>
              <a:t> </a:t>
            </a:r>
            <a:r>
              <a:rPr sz="1500" b="1" spc="-35" dirty="0">
                <a:latin typeface="Times New Roman"/>
                <a:cs typeface="Times New Roman"/>
              </a:rPr>
              <a:t>AN</a:t>
            </a:r>
            <a:r>
              <a:rPr sz="1500" b="1" spc="30" dirty="0">
                <a:latin typeface="Times New Roman"/>
                <a:cs typeface="Times New Roman"/>
              </a:rPr>
              <a:t>GG</a:t>
            </a:r>
            <a:r>
              <a:rPr sz="1500" b="1" spc="-35" dirty="0">
                <a:latin typeface="Times New Roman"/>
                <a:cs typeface="Times New Roman"/>
              </a:rPr>
              <a:t>ARA</a:t>
            </a:r>
            <a:r>
              <a:rPr sz="1500" b="1" spc="-5" dirty="0">
                <a:latin typeface="Times New Roman"/>
                <a:cs typeface="Times New Roman"/>
              </a:rPr>
              <a:t>N</a:t>
            </a:r>
            <a:endParaRPr sz="1500">
              <a:latin typeface="Times New Roman"/>
              <a:cs typeface="Times New Roman"/>
            </a:endParaRPr>
          </a:p>
        </p:txBody>
      </p:sp>
      <p:sp>
        <p:nvSpPr>
          <p:cNvPr id="21" name="object 21"/>
          <p:cNvSpPr txBox="1"/>
          <p:nvPr/>
        </p:nvSpPr>
        <p:spPr>
          <a:xfrm>
            <a:off x="446722" y="4298950"/>
            <a:ext cx="1140460" cy="254000"/>
          </a:xfrm>
          <a:prstGeom prst="rect">
            <a:avLst/>
          </a:prstGeom>
        </p:spPr>
        <p:txBody>
          <a:bodyPr vert="horz" wrap="square" lIns="0" tIns="12700" rIns="0" bIns="0" rtlCol="0">
            <a:spAutoFit/>
          </a:bodyPr>
          <a:lstStyle/>
          <a:p>
            <a:pPr marL="12700">
              <a:lnSpc>
                <a:spcPct val="100000"/>
              </a:lnSpc>
              <a:spcBef>
                <a:spcPts val="100"/>
              </a:spcBef>
            </a:pPr>
            <a:r>
              <a:rPr sz="1500" b="1" spc="-30" dirty="0">
                <a:latin typeface="Times New Roman"/>
                <a:cs typeface="Times New Roman"/>
              </a:rPr>
              <a:t>PMK</a:t>
            </a:r>
            <a:r>
              <a:rPr sz="1500" b="1" spc="-25" dirty="0">
                <a:latin typeface="Times New Roman"/>
                <a:cs typeface="Times New Roman"/>
              </a:rPr>
              <a:t> </a:t>
            </a:r>
            <a:r>
              <a:rPr sz="1500" b="1" dirty="0">
                <a:latin typeface="Times New Roman"/>
                <a:cs typeface="Times New Roman"/>
              </a:rPr>
              <a:t>62/2023</a:t>
            </a:r>
            <a:endParaRPr sz="1500">
              <a:latin typeface="Times New Roman"/>
              <a:cs typeface="Times New Roman"/>
            </a:endParaRPr>
          </a:p>
        </p:txBody>
      </p:sp>
      <p:grpSp>
        <p:nvGrpSpPr>
          <p:cNvPr id="22" name="object 22"/>
          <p:cNvGrpSpPr/>
          <p:nvPr/>
        </p:nvGrpSpPr>
        <p:grpSpPr>
          <a:xfrm>
            <a:off x="4922901" y="1036700"/>
            <a:ext cx="6584950" cy="5622925"/>
            <a:chOff x="4922901" y="1036700"/>
            <a:chExt cx="6584950" cy="5622925"/>
          </a:xfrm>
        </p:grpSpPr>
        <p:sp>
          <p:nvSpPr>
            <p:cNvPr id="23" name="object 23"/>
            <p:cNvSpPr/>
            <p:nvPr/>
          </p:nvSpPr>
          <p:spPr>
            <a:xfrm>
              <a:off x="4929251" y="1043050"/>
              <a:ext cx="2676525" cy="2705100"/>
            </a:xfrm>
            <a:custGeom>
              <a:avLst/>
              <a:gdLst/>
              <a:ahLst/>
              <a:cxnLst/>
              <a:rect l="l" t="t" r="r" b="b"/>
              <a:pathLst>
                <a:path w="2676525" h="2705100">
                  <a:moveTo>
                    <a:pt x="1338199" y="0"/>
                  </a:moveTo>
                  <a:lnTo>
                    <a:pt x="0" y="0"/>
                  </a:lnTo>
                  <a:lnTo>
                    <a:pt x="1338199" y="1352550"/>
                  </a:lnTo>
                  <a:lnTo>
                    <a:pt x="0" y="2705100"/>
                  </a:lnTo>
                  <a:lnTo>
                    <a:pt x="1338199" y="2705100"/>
                  </a:lnTo>
                  <a:lnTo>
                    <a:pt x="2676525" y="1352550"/>
                  </a:lnTo>
                  <a:lnTo>
                    <a:pt x="1338199" y="0"/>
                  </a:lnTo>
                  <a:close/>
                </a:path>
              </a:pathLst>
            </a:custGeom>
            <a:solidFill>
              <a:srgbClr val="DBDBDB"/>
            </a:solidFill>
          </p:spPr>
          <p:txBody>
            <a:bodyPr wrap="square" lIns="0" tIns="0" rIns="0" bIns="0" rtlCol="0"/>
            <a:lstStyle/>
            <a:p>
              <a:endParaRPr/>
            </a:p>
          </p:txBody>
        </p:sp>
        <p:sp>
          <p:nvSpPr>
            <p:cNvPr id="24" name="object 24"/>
            <p:cNvSpPr/>
            <p:nvPr/>
          </p:nvSpPr>
          <p:spPr>
            <a:xfrm>
              <a:off x="4929251" y="1043050"/>
              <a:ext cx="2676525" cy="2705100"/>
            </a:xfrm>
            <a:custGeom>
              <a:avLst/>
              <a:gdLst/>
              <a:ahLst/>
              <a:cxnLst/>
              <a:rect l="l" t="t" r="r" b="b"/>
              <a:pathLst>
                <a:path w="2676525" h="2705100">
                  <a:moveTo>
                    <a:pt x="0" y="0"/>
                  </a:moveTo>
                  <a:lnTo>
                    <a:pt x="1338199" y="0"/>
                  </a:lnTo>
                  <a:lnTo>
                    <a:pt x="2676525" y="1352550"/>
                  </a:lnTo>
                  <a:lnTo>
                    <a:pt x="1338199" y="2705100"/>
                  </a:lnTo>
                  <a:lnTo>
                    <a:pt x="0" y="2705100"/>
                  </a:lnTo>
                  <a:lnTo>
                    <a:pt x="1338199" y="1352550"/>
                  </a:lnTo>
                  <a:lnTo>
                    <a:pt x="0" y="0"/>
                  </a:lnTo>
                  <a:close/>
                </a:path>
              </a:pathLst>
            </a:custGeom>
            <a:ln w="12700">
              <a:solidFill>
                <a:srgbClr val="30528F"/>
              </a:solidFill>
            </a:ln>
          </p:spPr>
          <p:txBody>
            <a:bodyPr wrap="square" lIns="0" tIns="0" rIns="0" bIns="0" rtlCol="0"/>
            <a:lstStyle/>
            <a:p>
              <a:endParaRPr/>
            </a:p>
          </p:txBody>
        </p:sp>
        <p:sp>
          <p:nvSpPr>
            <p:cNvPr id="25" name="object 25"/>
            <p:cNvSpPr/>
            <p:nvPr/>
          </p:nvSpPr>
          <p:spPr>
            <a:xfrm>
              <a:off x="5091176" y="4148200"/>
              <a:ext cx="2743200" cy="2505075"/>
            </a:xfrm>
            <a:custGeom>
              <a:avLst/>
              <a:gdLst/>
              <a:ahLst/>
              <a:cxnLst/>
              <a:rect l="l" t="t" r="r" b="b"/>
              <a:pathLst>
                <a:path w="2743200" h="2505075">
                  <a:moveTo>
                    <a:pt x="1490599" y="0"/>
                  </a:moveTo>
                  <a:lnTo>
                    <a:pt x="0" y="0"/>
                  </a:lnTo>
                  <a:lnTo>
                    <a:pt x="1252474" y="1252474"/>
                  </a:lnTo>
                  <a:lnTo>
                    <a:pt x="0" y="2505011"/>
                  </a:lnTo>
                  <a:lnTo>
                    <a:pt x="1490599" y="2505011"/>
                  </a:lnTo>
                  <a:lnTo>
                    <a:pt x="2743200" y="1252474"/>
                  </a:lnTo>
                  <a:lnTo>
                    <a:pt x="1490599" y="0"/>
                  </a:lnTo>
                  <a:close/>
                </a:path>
              </a:pathLst>
            </a:custGeom>
            <a:solidFill>
              <a:srgbClr val="FDE499"/>
            </a:solidFill>
          </p:spPr>
          <p:txBody>
            <a:bodyPr wrap="square" lIns="0" tIns="0" rIns="0" bIns="0" rtlCol="0"/>
            <a:lstStyle/>
            <a:p>
              <a:endParaRPr/>
            </a:p>
          </p:txBody>
        </p:sp>
        <p:sp>
          <p:nvSpPr>
            <p:cNvPr id="26" name="object 26"/>
            <p:cNvSpPr/>
            <p:nvPr/>
          </p:nvSpPr>
          <p:spPr>
            <a:xfrm>
              <a:off x="5091176" y="4148200"/>
              <a:ext cx="2743200" cy="2505075"/>
            </a:xfrm>
            <a:custGeom>
              <a:avLst/>
              <a:gdLst/>
              <a:ahLst/>
              <a:cxnLst/>
              <a:rect l="l" t="t" r="r" b="b"/>
              <a:pathLst>
                <a:path w="2743200" h="2505075">
                  <a:moveTo>
                    <a:pt x="0" y="0"/>
                  </a:moveTo>
                  <a:lnTo>
                    <a:pt x="1490599" y="0"/>
                  </a:lnTo>
                  <a:lnTo>
                    <a:pt x="2743200" y="1252474"/>
                  </a:lnTo>
                  <a:lnTo>
                    <a:pt x="1490599" y="2505011"/>
                  </a:lnTo>
                  <a:lnTo>
                    <a:pt x="0" y="2505011"/>
                  </a:lnTo>
                  <a:lnTo>
                    <a:pt x="1252474" y="1252474"/>
                  </a:lnTo>
                  <a:lnTo>
                    <a:pt x="0" y="0"/>
                  </a:lnTo>
                  <a:close/>
                </a:path>
              </a:pathLst>
            </a:custGeom>
            <a:ln w="12700">
              <a:solidFill>
                <a:srgbClr val="30528F"/>
              </a:solidFill>
            </a:ln>
          </p:spPr>
          <p:txBody>
            <a:bodyPr wrap="square" lIns="0" tIns="0" rIns="0" bIns="0" rtlCol="0"/>
            <a:lstStyle/>
            <a:p>
              <a:endParaRPr/>
            </a:p>
          </p:txBody>
        </p:sp>
        <p:sp>
          <p:nvSpPr>
            <p:cNvPr id="27" name="object 27"/>
            <p:cNvSpPr/>
            <p:nvPr/>
          </p:nvSpPr>
          <p:spPr>
            <a:xfrm>
              <a:off x="6338951" y="1052575"/>
              <a:ext cx="5162550" cy="2705100"/>
            </a:xfrm>
            <a:custGeom>
              <a:avLst/>
              <a:gdLst/>
              <a:ahLst/>
              <a:cxnLst/>
              <a:rect l="l" t="t" r="r" b="b"/>
              <a:pathLst>
                <a:path w="5162550" h="2705100">
                  <a:moveTo>
                    <a:pt x="3810000" y="0"/>
                  </a:moveTo>
                  <a:lnTo>
                    <a:pt x="0" y="0"/>
                  </a:lnTo>
                  <a:lnTo>
                    <a:pt x="1352550" y="1352550"/>
                  </a:lnTo>
                  <a:lnTo>
                    <a:pt x="0" y="2705100"/>
                  </a:lnTo>
                  <a:lnTo>
                    <a:pt x="3810000" y="2705100"/>
                  </a:lnTo>
                  <a:lnTo>
                    <a:pt x="5162550" y="1352550"/>
                  </a:lnTo>
                  <a:lnTo>
                    <a:pt x="3810000" y="0"/>
                  </a:lnTo>
                  <a:close/>
                </a:path>
              </a:pathLst>
            </a:custGeom>
            <a:solidFill>
              <a:srgbClr val="C8C8C8"/>
            </a:solidFill>
          </p:spPr>
          <p:txBody>
            <a:bodyPr wrap="square" lIns="0" tIns="0" rIns="0" bIns="0" rtlCol="0"/>
            <a:lstStyle/>
            <a:p>
              <a:endParaRPr/>
            </a:p>
          </p:txBody>
        </p:sp>
        <p:sp>
          <p:nvSpPr>
            <p:cNvPr id="28" name="object 28"/>
            <p:cNvSpPr/>
            <p:nvPr/>
          </p:nvSpPr>
          <p:spPr>
            <a:xfrm>
              <a:off x="6338951" y="1052575"/>
              <a:ext cx="5162550" cy="2705100"/>
            </a:xfrm>
            <a:custGeom>
              <a:avLst/>
              <a:gdLst/>
              <a:ahLst/>
              <a:cxnLst/>
              <a:rect l="l" t="t" r="r" b="b"/>
              <a:pathLst>
                <a:path w="5162550" h="2705100">
                  <a:moveTo>
                    <a:pt x="0" y="0"/>
                  </a:moveTo>
                  <a:lnTo>
                    <a:pt x="3810000" y="0"/>
                  </a:lnTo>
                  <a:lnTo>
                    <a:pt x="5162550" y="1352550"/>
                  </a:lnTo>
                  <a:lnTo>
                    <a:pt x="3810000" y="2705100"/>
                  </a:lnTo>
                  <a:lnTo>
                    <a:pt x="0" y="2705100"/>
                  </a:lnTo>
                  <a:lnTo>
                    <a:pt x="1352550" y="1352550"/>
                  </a:lnTo>
                  <a:lnTo>
                    <a:pt x="0" y="0"/>
                  </a:lnTo>
                  <a:close/>
                </a:path>
              </a:pathLst>
            </a:custGeom>
            <a:ln w="12700">
              <a:solidFill>
                <a:srgbClr val="30528F"/>
              </a:solidFill>
            </a:ln>
          </p:spPr>
          <p:txBody>
            <a:bodyPr wrap="square" lIns="0" tIns="0" rIns="0" bIns="0" rtlCol="0"/>
            <a:lstStyle/>
            <a:p>
              <a:endParaRPr/>
            </a:p>
          </p:txBody>
        </p:sp>
      </p:grpSp>
      <p:sp>
        <p:nvSpPr>
          <p:cNvPr id="29" name="object 29"/>
          <p:cNvSpPr txBox="1"/>
          <p:nvPr/>
        </p:nvSpPr>
        <p:spPr>
          <a:xfrm>
            <a:off x="8088376" y="2108136"/>
            <a:ext cx="1659889" cy="577215"/>
          </a:xfrm>
          <a:prstGeom prst="rect">
            <a:avLst/>
          </a:prstGeom>
        </p:spPr>
        <p:txBody>
          <a:bodyPr vert="horz" wrap="square" lIns="0" tIns="12700" rIns="0" bIns="0" rtlCol="0">
            <a:spAutoFit/>
          </a:bodyPr>
          <a:lstStyle/>
          <a:p>
            <a:pPr marL="4445" algn="ctr">
              <a:lnSpc>
                <a:spcPct val="100000"/>
              </a:lnSpc>
              <a:spcBef>
                <a:spcPts val="100"/>
              </a:spcBef>
            </a:pPr>
            <a:r>
              <a:rPr sz="1800" spc="-55" dirty="0">
                <a:latin typeface="Times New Roman"/>
                <a:cs typeface="Times New Roman"/>
              </a:rPr>
              <a:t>UU</a:t>
            </a:r>
            <a:r>
              <a:rPr sz="1800" spc="85" dirty="0">
                <a:latin typeface="Times New Roman"/>
                <a:cs typeface="Times New Roman"/>
              </a:rPr>
              <a:t> </a:t>
            </a:r>
            <a:r>
              <a:rPr sz="1800" dirty="0">
                <a:latin typeface="Times New Roman"/>
                <a:cs typeface="Times New Roman"/>
              </a:rPr>
              <a:t>17/2003</a:t>
            </a:r>
            <a:endParaRPr sz="1800">
              <a:latin typeface="Times New Roman"/>
              <a:cs typeface="Times New Roman"/>
            </a:endParaRPr>
          </a:p>
          <a:p>
            <a:pPr algn="ctr">
              <a:lnSpc>
                <a:spcPct val="100000"/>
              </a:lnSpc>
              <a:spcBef>
                <a:spcPts val="20"/>
              </a:spcBef>
            </a:pPr>
            <a:r>
              <a:rPr sz="1800" spc="-5" dirty="0">
                <a:latin typeface="Times New Roman"/>
                <a:cs typeface="Times New Roman"/>
              </a:rPr>
              <a:t>Keuangan</a:t>
            </a:r>
            <a:r>
              <a:rPr sz="1800" spc="-50" dirty="0">
                <a:latin typeface="Times New Roman"/>
                <a:cs typeface="Times New Roman"/>
              </a:rPr>
              <a:t> </a:t>
            </a:r>
            <a:r>
              <a:rPr sz="1800" spc="-15" dirty="0">
                <a:latin typeface="Times New Roman"/>
                <a:cs typeface="Times New Roman"/>
              </a:rPr>
              <a:t>Negara</a:t>
            </a:r>
            <a:endParaRPr sz="1800">
              <a:latin typeface="Times New Roman"/>
              <a:cs typeface="Times New Roman"/>
            </a:endParaRPr>
          </a:p>
        </p:txBody>
      </p:sp>
      <p:grpSp>
        <p:nvGrpSpPr>
          <p:cNvPr id="30" name="object 30"/>
          <p:cNvGrpSpPr/>
          <p:nvPr/>
        </p:nvGrpSpPr>
        <p:grpSpPr>
          <a:xfrm>
            <a:off x="6665976" y="4141851"/>
            <a:ext cx="5175250" cy="2517775"/>
            <a:chOff x="6665976" y="4141851"/>
            <a:chExt cx="5175250" cy="2517775"/>
          </a:xfrm>
        </p:grpSpPr>
        <p:sp>
          <p:nvSpPr>
            <p:cNvPr id="31" name="object 31"/>
            <p:cNvSpPr/>
            <p:nvPr/>
          </p:nvSpPr>
          <p:spPr>
            <a:xfrm>
              <a:off x="6672326" y="4148201"/>
              <a:ext cx="5162550" cy="2505075"/>
            </a:xfrm>
            <a:custGeom>
              <a:avLst/>
              <a:gdLst/>
              <a:ahLst/>
              <a:cxnLst/>
              <a:rect l="l" t="t" r="r" b="b"/>
              <a:pathLst>
                <a:path w="5162550" h="2505075">
                  <a:moveTo>
                    <a:pt x="3909949" y="0"/>
                  </a:moveTo>
                  <a:lnTo>
                    <a:pt x="0" y="0"/>
                  </a:lnTo>
                  <a:lnTo>
                    <a:pt x="1252474" y="1252474"/>
                  </a:lnTo>
                  <a:lnTo>
                    <a:pt x="0" y="2505011"/>
                  </a:lnTo>
                  <a:lnTo>
                    <a:pt x="3909949" y="2505011"/>
                  </a:lnTo>
                  <a:lnTo>
                    <a:pt x="5162550" y="1252474"/>
                  </a:lnTo>
                  <a:lnTo>
                    <a:pt x="3909949" y="0"/>
                  </a:lnTo>
                  <a:close/>
                </a:path>
              </a:pathLst>
            </a:custGeom>
            <a:solidFill>
              <a:srgbClr val="FFD966"/>
            </a:solidFill>
          </p:spPr>
          <p:txBody>
            <a:bodyPr wrap="square" lIns="0" tIns="0" rIns="0" bIns="0" rtlCol="0"/>
            <a:lstStyle/>
            <a:p>
              <a:endParaRPr/>
            </a:p>
          </p:txBody>
        </p:sp>
        <p:sp>
          <p:nvSpPr>
            <p:cNvPr id="32" name="object 32"/>
            <p:cNvSpPr/>
            <p:nvPr/>
          </p:nvSpPr>
          <p:spPr>
            <a:xfrm>
              <a:off x="6672326" y="4148201"/>
              <a:ext cx="5162550" cy="2505075"/>
            </a:xfrm>
            <a:custGeom>
              <a:avLst/>
              <a:gdLst/>
              <a:ahLst/>
              <a:cxnLst/>
              <a:rect l="l" t="t" r="r" b="b"/>
              <a:pathLst>
                <a:path w="5162550" h="2505075">
                  <a:moveTo>
                    <a:pt x="0" y="0"/>
                  </a:moveTo>
                  <a:lnTo>
                    <a:pt x="3909949" y="0"/>
                  </a:lnTo>
                  <a:lnTo>
                    <a:pt x="5162550" y="1252474"/>
                  </a:lnTo>
                  <a:lnTo>
                    <a:pt x="3909949" y="2505011"/>
                  </a:lnTo>
                  <a:lnTo>
                    <a:pt x="0" y="2505011"/>
                  </a:lnTo>
                  <a:lnTo>
                    <a:pt x="1252474" y="1252474"/>
                  </a:lnTo>
                  <a:lnTo>
                    <a:pt x="0" y="0"/>
                  </a:lnTo>
                  <a:close/>
                </a:path>
              </a:pathLst>
            </a:custGeom>
            <a:ln w="12700">
              <a:solidFill>
                <a:srgbClr val="30528F"/>
              </a:solidFill>
            </a:ln>
          </p:spPr>
          <p:txBody>
            <a:bodyPr wrap="square" lIns="0" tIns="0" rIns="0" bIns="0" rtlCol="0"/>
            <a:lstStyle/>
            <a:p>
              <a:endParaRPr/>
            </a:p>
          </p:txBody>
        </p:sp>
      </p:grpSp>
      <p:sp>
        <p:nvSpPr>
          <p:cNvPr id="33" name="object 33"/>
          <p:cNvSpPr txBox="1"/>
          <p:nvPr/>
        </p:nvSpPr>
        <p:spPr>
          <a:xfrm>
            <a:off x="8149590" y="5109273"/>
            <a:ext cx="2202180" cy="576580"/>
          </a:xfrm>
          <a:prstGeom prst="rect">
            <a:avLst/>
          </a:prstGeom>
        </p:spPr>
        <p:txBody>
          <a:bodyPr vert="horz" wrap="square" lIns="0" tIns="12700" rIns="0" bIns="0" rtlCol="0">
            <a:spAutoFit/>
          </a:bodyPr>
          <a:lstStyle/>
          <a:p>
            <a:pPr marL="14604" algn="ctr">
              <a:lnSpc>
                <a:spcPct val="100000"/>
              </a:lnSpc>
              <a:spcBef>
                <a:spcPts val="100"/>
              </a:spcBef>
            </a:pPr>
            <a:r>
              <a:rPr sz="1800" spc="-55" dirty="0">
                <a:latin typeface="Times New Roman"/>
                <a:cs typeface="Times New Roman"/>
              </a:rPr>
              <a:t>UU</a:t>
            </a:r>
            <a:r>
              <a:rPr sz="1800" spc="85" dirty="0">
                <a:latin typeface="Times New Roman"/>
                <a:cs typeface="Times New Roman"/>
              </a:rPr>
              <a:t> </a:t>
            </a:r>
            <a:r>
              <a:rPr sz="1800" dirty="0">
                <a:latin typeface="Times New Roman"/>
                <a:cs typeface="Times New Roman"/>
              </a:rPr>
              <a:t>1/2004</a:t>
            </a:r>
            <a:endParaRPr sz="1800">
              <a:latin typeface="Times New Roman"/>
              <a:cs typeface="Times New Roman"/>
            </a:endParaRPr>
          </a:p>
          <a:p>
            <a:pPr algn="ctr">
              <a:lnSpc>
                <a:spcPct val="100000"/>
              </a:lnSpc>
              <a:spcBef>
                <a:spcPts val="20"/>
              </a:spcBef>
            </a:pPr>
            <a:r>
              <a:rPr sz="1800" spc="45" dirty="0">
                <a:latin typeface="Times New Roman"/>
                <a:cs typeface="Times New Roman"/>
              </a:rPr>
              <a:t>P</a:t>
            </a:r>
            <a:r>
              <a:rPr sz="1800" spc="20" dirty="0">
                <a:latin typeface="Times New Roman"/>
                <a:cs typeface="Times New Roman"/>
              </a:rPr>
              <a:t>e</a:t>
            </a:r>
            <a:r>
              <a:rPr sz="1800" dirty="0">
                <a:latin typeface="Times New Roman"/>
                <a:cs typeface="Times New Roman"/>
              </a:rPr>
              <a:t>rb</a:t>
            </a:r>
            <a:r>
              <a:rPr sz="1800" spc="20" dirty="0">
                <a:latin typeface="Times New Roman"/>
                <a:cs typeface="Times New Roman"/>
              </a:rPr>
              <a:t>e</a:t>
            </a:r>
            <a:r>
              <a:rPr sz="1800" dirty="0">
                <a:latin typeface="Times New Roman"/>
                <a:cs typeface="Times New Roman"/>
              </a:rPr>
              <a:t>nd</a:t>
            </a:r>
            <a:r>
              <a:rPr sz="1800" spc="15" dirty="0">
                <a:latin typeface="Times New Roman"/>
                <a:cs typeface="Times New Roman"/>
              </a:rPr>
              <a:t>a</a:t>
            </a:r>
            <a:r>
              <a:rPr sz="1800" dirty="0">
                <a:latin typeface="Times New Roman"/>
                <a:cs typeface="Times New Roman"/>
              </a:rPr>
              <a:t>h</a:t>
            </a:r>
            <a:r>
              <a:rPr sz="1800" spc="20" dirty="0">
                <a:latin typeface="Times New Roman"/>
                <a:cs typeface="Times New Roman"/>
              </a:rPr>
              <a:t>a</a:t>
            </a:r>
            <a:r>
              <a:rPr sz="1800" dirty="0">
                <a:latin typeface="Times New Roman"/>
                <a:cs typeface="Times New Roman"/>
              </a:rPr>
              <a:t>r</a:t>
            </a:r>
            <a:r>
              <a:rPr sz="1800" spc="20" dirty="0">
                <a:latin typeface="Times New Roman"/>
                <a:cs typeface="Times New Roman"/>
              </a:rPr>
              <a:t>aa</a:t>
            </a:r>
            <a:r>
              <a:rPr sz="1800" dirty="0">
                <a:latin typeface="Times New Roman"/>
                <a:cs typeface="Times New Roman"/>
              </a:rPr>
              <a:t>n</a:t>
            </a:r>
            <a:r>
              <a:rPr sz="1800" spc="-155" dirty="0">
                <a:latin typeface="Times New Roman"/>
                <a:cs typeface="Times New Roman"/>
              </a:rPr>
              <a:t> </a:t>
            </a:r>
            <a:r>
              <a:rPr sz="1800" spc="-30" dirty="0">
                <a:latin typeface="Times New Roman"/>
                <a:cs typeface="Times New Roman"/>
              </a:rPr>
              <a:t>N</a:t>
            </a:r>
            <a:r>
              <a:rPr sz="1800" spc="20" dirty="0">
                <a:latin typeface="Times New Roman"/>
                <a:cs typeface="Times New Roman"/>
              </a:rPr>
              <a:t>e</a:t>
            </a:r>
            <a:r>
              <a:rPr sz="1800" spc="-80" dirty="0">
                <a:latin typeface="Times New Roman"/>
                <a:cs typeface="Times New Roman"/>
              </a:rPr>
              <a:t>g</a:t>
            </a:r>
            <a:r>
              <a:rPr sz="1800" spc="20" dirty="0">
                <a:latin typeface="Times New Roman"/>
                <a:cs typeface="Times New Roman"/>
              </a:rPr>
              <a:t>a</a:t>
            </a:r>
            <a:r>
              <a:rPr sz="1800" dirty="0">
                <a:latin typeface="Times New Roman"/>
                <a:cs typeface="Times New Roman"/>
              </a:rPr>
              <a:t>ra</a:t>
            </a:r>
            <a:endParaRPr sz="1800">
              <a:latin typeface="Times New Roman"/>
              <a:cs typeface="Times New Roman"/>
            </a:endParaRPr>
          </a:p>
        </p:txBody>
      </p:sp>
      <p:sp>
        <p:nvSpPr>
          <p:cNvPr id="34" name="object 34"/>
          <p:cNvSpPr/>
          <p:nvPr/>
        </p:nvSpPr>
        <p:spPr>
          <a:xfrm>
            <a:off x="2695575" y="3990975"/>
            <a:ext cx="8555355" cy="0"/>
          </a:xfrm>
          <a:custGeom>
            <a:avLst/>
            <a:gdLst/>
            <a:ahLst/>
            <a:cxnLst/>
            <a:rect l="l" t="t" r="r" b="b"/>
            <a:pathLst>
              <a:path w="8555355">
                <a:moveTo>
                  <a:pt x="0" y="0"/>
                </a:moveTo>
                <a:lnTo>
                  <a:pt x="8554847" y="0"/>
                </a:lnTo>
              </a:path>
            </a:pathLst>
          </a:custGeom>
          <a:ln w="57150">
            <a:solidFill>
              <a:srgbClr val="FF0000"/>
            </a:solidFill>
            <a:prstDash val="lgDash"/>
          </a:ln>
        </p:spPr>
        <p:txBody>
          <a:bodyPr wrap="square" lIns="0" tIns="0" rIns="0" bIns="0" rtlCol="0"/>
          <a:lstStyle/>
          <a:p>
            <a:endParaRPr/>
          </a:p>
        </p:txBody>
      </p:sp>
      <p:sp>
        <p:nvSpPr>
          <p:cNvPr id="35" name="object 35"/>
          <p:cNvSpPr txBox="1"/>
          <p:nvPr/>
        </p:nvSpPr>
        <p:spPr>
          <a:xfrm>
            <a:off x="11868404" y="6542623"/>
            <a:ext cx="163830" cy="204470"/>
          </a:xfrm>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z="1200" b="1" dirty="0">
                <a:solidFill>
                  <a:srgbClr val="FFFFFF"/>
                </a:solidFill>
                <a:latin typeface="Roboto"/>
                <a:cs typeface="Roboto"/>
              </a:rPr>
              <a:t>31</a:t>
            </a:fld>
            <a:endParaRPr sz="1200">
              <a:latin typeface="Roboto"/>
              <a:cs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230188"/>
            <a:ext cx="4826000" cy="384175"/>
          </a:xfrm>
          <a:prstGeom prst="rect">
            <a:avLst/>
          </a:prstGeom>
        </p:spPr>
        <p:txBody>
          <a:bodyPr vert="horz" wrap="square" lIns="0" tIns="13335" rIns="0" bIns="0" rtlCol="0">
            <a:spAutoFit/>
          </a:bodyPr>
          <a:lstStyle/>
          <a:p>
            <a:pPr marL="12700">
              <a:lnSpc>
                <a:spcPct val="100000"/>
              </a:lnSpc>
              <a:spcBef>
                <a:spcPts val="105"/>
              </a:spcBef>
            </a:pPr>
            <a:r>
              <a:rPr sz="2400" spc="35" dirty="0">
                <a:latin typeface="Roboto Cn"/>
                <a:cs typeface="Roboto Cn"/>
              </a:rPr>
              <a:t>I.</a:t>
            </a:r>
            <a:r>
              <a:rPr sz="2400" spc="50" dirty="0">
                <a:latin typeface="Roboto Cn"/>
                <a:cs typeface="Roboto Cn"/>
              </a:rPr>
              <a:t> </a:t>
            </a:r>
            <a:r>
              <a:rPr sz="1800" spc="155" dirty="0" err="1">
                <a:latin typeface="Roboto Cn"/>
                <a:cs typeface="Roboto Cn"/>
              </a:rPr>
              <a:t>Ke</a:t>
            </a:r>
            <a:r>
              <a:rPr lang="en-US" sz="1800" spc="155" dirty="0" err="1">
                <a:latin typeface="Roboto Cn"/>
                <a:cs typeface="Roboto Cn"/>
              </a:rPr>
              <a:t>t</a:t>
            </a:r>
            <a:r>
              <a:rPr sz="1800" spc="155" dirty="0" err="1">
                <a:latin typeface="Roboto Cn"/>
                <a:cs typeface="Roboto Cn"/>
              </a:rPr>
              <a:t>en</a:t>
            </a:r>
            <a:r>
              <a:rPr lang="en-US" sz="1800" spc="155" dirty="0" err="1">
                <a:latin typeface="Roboto Cn"/>
                <a:cs typeface="Roboto Cn"/>
              </a:rPr>
              <a:t>t</a:t>
            </a:r>
            <a:r>
              <a:rPr sz="1800" spc="155" dirty="0" err="1">
                <a:latin typeface="Roboto Cn"/>
                <a:cs typeface="Roboto Cn"/>
              </a:rPr>
              <a:t>uan</a:t>
            </a:r>
            <a:r>
              <a:rPr sz="1800" spc="-45" dirty="0">
                <a:latin typeface="Roboto Cn"/>
                <a:cs typeface="Roboto Cn"/>
              </a:rPr>
              <a:t> </a:t>
            </a:r>
            <a:r>
              <a:rPr sz="1800" spc="150" dirty="0">
                <a:latin typeface="Roboto Cn"/>
                <a:cs typeface="Roboto Cn"/>
              </a:rPr>
              <a:t>Umum</a:t>
            </a:r>
            <a:r>
              <a:rPr sz="1800" spc="55" dirty="0">
                <a:latin typeface="Roboto Cn"/>
                <a:cs typeface="Roboto Cn"/>
              </a:rPr>
              <a:t> </a:t>
            </a:r>
            <a:r>
              <a:rPr sz="1800" spc="110" dirty="0" err="1">
                <a:latin typeface="Roboto Cn"/>
                <a:cs typeface="Roboto Cn"/>
              </a:rPr>
              <a:t>Revisi</a:t>
            </a:r>
            <a:r>
              <a:rPr sz="1800" spc="-30" dirty="0">
                <a:latin typeface="Roboto Cn"/>
                <a:cs typeface="Roboto Cn"/>
              </a:rPr>
              <a:t> </a:t>
            </a:r>
            <a:r>
              <a:rPr sz="1800" spc="160" dirty="0" err="1">
                <a:latin typeface="Roboto Cn"/>
                <a:cs typeface="Roboto Cn"/>
              </a:rPr>
              <a:t>Angga</a:t>
            </a:r>
            <a:r>
              <a:rPr lang="en-US" sz="1800" spc="160" dirty="0" err="1">
                <a:latin typeface="Roboto Cn"/>
                <a:cs typeface="Roboto Cn"/>
              </a:rPr>
              <a:t>r</a:t>
            </a:r>
            <a:r>
              <a:rPr sz="1800" spc="160" dirty="0" err="1">
                <a:latin typeface="Roboto Cn"/>
                <a:cs typeface="Roboto Cn"/>
              </a:rPr>
              <a:t>an</a:t>
            </a:r>
            <a:endParaRPr sz="2400" dirty="0">
              <a:latin typeface="Roboto Cn"/>
              <a:cs typeface="Roboto Cn"/>
            </a:endParaRPr>
          </a:p>
        </p:txBody>
      </p:sp>
      <p:grpSp>
        <p:nvGrpSpPr>
          <p:cNvPr id="3" name="object 3"/>
          <p:cNvGrpSpPr/>
          <p:nvPr/>
        </p:nvGrpSpPr>
        <p:grpSpPr>
          <a:xfrm>
            <a:off x="933450" y="1362075"/>
            <a:ext cx="5181600" cy="5172075"/>
            <a:chOff x="933450" y="1362075"/>
            <a:chExt cx="5181600" cy="5172075"/>
          </a:xfrm>
        </p:grpSpPr>
        <p:sp>
          <p:nvSpPr>
            <p:cNvPr id="4" name="object 4"/>
            <p:cNvSpPr/>
            <p:nvPr/>
          </p:nvSpPr>
          <p:spPr>
            <a:xfrm>
              <a:off x="952500" y="1381125"/>
              <a:ext cx="5143500" cy="5133975"/>
            </a:xfrm>
            <a:custGeom>
              <a:avLst/>
              <a:gdLst/>
              <a:ahLst/>
              <a:cxnLst/>
              <a:rect l="l" t="t" r="r" b="b"/>
              <a:pathLst>
                <a:path w="5143500" h="5133975">
                  <a:moveTo>
                    <a:pt x="5143500" y="0"/>
                  </a:moveTo>
                  <a:lnTo>
                    <a:pt x="0" y="0"/>
                  </a:lnTo>
                  <a:lnTo>
                    <a:pt x="0" y="5133975"/>
                  </a:lnTo>
                  <a:lnTo>
                    <a:pt x="5143500" y="5133975"/>
                  </a:lnTo>
                  <a:lnTo>
                    <a:pt x="5143500" y="0"/>
                  </a:lnTo>
                  <a:close/>
                </a:path>
              </a:pathLst>
            </a:custGeom>
            <a:solidFill>
              <a:srgbClr val="FFFFFF"/>
            </a:solidFill>
          </p:spPr>
          <p:txBody>
            <a:bodyPr wrap="square" lIns="0" tIns="0" rIns="0" bIns="0" rtlCol="0"/>
            <a:lstStyle/>
            <a:p>
              <a:endParaRPr dirty="0"/>
            </a:p>
          </p:txBody>
        </p:sp>
        <p:sp>
          <p:nvSpPr>
            <p:cNvPr id="5" name="object 5"/>
            <p:cNvSpPr/>
            <p:nvPr/>
          </p:nvSpPr>
          <p:spPr>
            <a:xfrm>
              <a:off x="933450" y="1362075"/>
              <a:ext cx="5181600" cy="5172075"/>
            </a:xfrm>
            <a:custGeom>
              <a:avLst/>
              <a:gdLst/>
              <a:ahLst/>
              <a:cxnLst/>
              <a:rect l="l" t="t" r="r" b="b"/>
              <a:pathLst>
                <a:path w="5181600" h="5172075">
                  <a:moveTo>
                    <a:pt x="6350" y="5000625"/>
                  </a:moveTo>
                  <a:lnTo>
                    <a:pt x="0" y="5000625"/>
                  </a:lnTo>
                  <a:lnTo>
                    <a:pt x="0" y="5153025"/>
                  </a:lnTo>
                  <a:lnTo>
                    <a:pt x="6350" y="5153025"/>
                  </a:lnTo>
                  <a:lnTo>
                    <a:pt x="6350" y="5000625"/>
                  </a:lnTo>
                  <a:close/>
                </a:path>
                <a:path w="5181600" h="5172075">
                  <a:moveTo>
                    <a:pt x="25400" y="5146675"/>
                  </a:moveTo>
                  <a:lnTo>
                    <a:pt x="19050" y="5146675"/>
                  </a:lnTo>
                  <a:lnTo>
                    <a:pt x="19050" y="5159375"/>
                  </a:lnTo>
                  <a:lnTo>
                    <a:pt x="38087" y="5159375"/>
                  </a:lnTo>
                  <a:lnTo>
                    <a:pt x="38087" y="5153025"/>
                  </a:lnTo>
                  <a:lnTo>
                    <a:pt x="25400" y="5153025"/>
                  </a:lnTo>
                  <a:lnTo>
                    <a:pt x="25400" y="5146675"/>
                  </a:lnTo>
                  <a:close/>
                </a:path>
                <a:path w="5181600" h="5172075">
                  <a:moveTo>
                    <a:pt x="25400" y="5000625"/>
                  </a:moveTo>
                  <a:lnTo>
                    <a:pt x="12700" y="5000625"/>
                  </a:lnTo>
                  <a:lnTo>
                    <a:pt x="12700" y="5153025"/>
                  </a:lnTo>
                  <a:lnTo>
                    <a:pt x="19050" y="5153025"/>
                  </a:lnTo>
                  <a:lnTo>
                    <a:pt x="19050" y="5146675"/>
                  </a:lnTo>
                  <a:lnTo>
                    <a:pt x="25400" y="5146675"/>
                  </a:lnTo>
                  <a:lnTo>
                    <a:pt x="25400" y="5140325"/>
                  </a:lnTo>
                  <a:lnTo>
                    <a:pt x="19050" y="5140325"/>
                  </a:lnTo>
                  <a:lnTo>
                    <a:pt x="19050" y="5133975"/>
                  </a:lnTo>
                  <a:lnTo>
                    <a:pt x="25400" y="5133975"/>
                  </a:lnTo>
                  <a:lnTo>
                    <a:pt x="25400" y="5000625"/>
                  </a:lnTo>
                  <a:close/>
                </a:path>
                <a:path w="5181600" h="5172075">
                  <a:moveTo>
                    <a:pt x="31750" y="5146675"/>
                  </a:moveTo>
                  <a:lnTo>
                    <a:pt x="25400" y="5146675"/>
                  </a:lnTo>
                  <a:lnTo>
                    <a:pt x="25400" y="5153025"/>
                  </a:lnTo>
                  <a:lnTo>
                    <a:pt x="31750" y="5153025"/>
                  </a:lnTo>
                  <a:lnTo>
                    <a:pt x="31750" y="5146675"/>
                  </a:lnTo>
                  <a:close/>
                </a:path>
                <a:path w="5181600" h="5172075">
                  <a:moveTo>
                    <a:pt x="38100" y="5000625"/>
                  </a:moveTo>
                  <a:lnTo>
                    <a:pt x="31750" y="5000625"/>
                  </a:lnTo>
                  <a:lnTo>
                    <a:pt x="31750" y="5153025"/>
                  </a:lnTo>
                  <a:lnTo>
                    <a:pt x="38087" y="5153025"/>
                  </a:lnTo>
                  <a:lnTo>
                    <a:pt x="38100" y="5146675"/>
                  </a:lnTo>
                  <a:lnTo>
                    <a:pt x="38087" y="5140325"/>
                  </a:lnTo>
                  <a:lnTo>
                    <a:pt x="38100" y="5133975"/>
                  </a:lnTo>
                  <a:lnTo>
                    <a:pt x="38100" y="5000625"/>
                  </a:lnTo>
                  <a:close/>
                </a:path>
                <a:path w="5181600" h="5172075">
                  <a:moveTo>
                    <a:pt x="38100" y="5146675"/>
                  </a:moveTo>
                  <a:lnTo>
                    <a:pt x="38087" y="5153025"/>
                  </a:lnTo>
                  <a:lnTo>
                    <a:pt x="38100" y="5146675"/>
                  </a:lnTo>
                  <a:close/>
                </a:path>
                <a:path w="5181600" h="5172075">
                  <a:moveTo>
                    <a:pt x="25400" y="5133975"/>
                  </a:moveTo>
                  <a:lnTo>
                    <a:pt x="19050" y="5133975"/>
                  </a:lnTo>
                  <a:lnTo>
                    <a:pt x="19050" y="5140325"/>
                  </a:lnTo>
                  <a:lnTo>
                    <a:pt x="25400" y="5140325"/>
                  </a:lnTo>
                  <a:lnTo>
                    <a:pt x="25400" y="5133975"/>
                  </a:lnTo>
                  <a:close/>
                </a:path>
                <a:path w="5181600" h="5172075">
                  <a:moveTo>
                    <a:pt x="31750" y="5133975"/>
                  </a:moveTo>
                  <a:lnTo>
                    <a:pt x="25400" y="5133975"/>
                  </a:lnTo>
                  <a:lnTo>
                    <a:pt x="25400" y="5140325"/>
                  </a:lnTo>
                  <a:lnTo>
                    <a:pt x="31750" y="5140325"/>
                  </a:lnTo>
                  <a:lnTo>
                    <a:pt x="31750" y="5133975"/>
                  </a:lnTo>
                  <a:close/>
                </a:path>
                <a:path w="5181600" h="5172075">
                  <a:moveTo>
                    <a:pt x="38100" y="5133975"/>
                  </a:moveTo>
                  <a:lnTo>
                    <a:pt x="38087" y="5140325"/>
                  </a:lnTo>
                  <a:lnTo>
                    <a:pt x="38100" y="5133975"/>
                  </a:lnTo>
                  <a:close/>
                </a:path>
                <a:path w="5181600" h="5172075">
                  <a:moveTo>
                    <a:pt x="6350" y="4733925"/>
                  </a:moveTo>
                  <a:lnTo>
                    <a:pt x="0" y="4733925"/>
                  </a:lnTo>
                  <a:lnTo>
                    <a:pt x="0" y="4886325"/>
                  </a:lnTo>
                  <a:lnTo>
                    <a:pt x="6350" y="4886325"/>
                  </a:lnTo>
                  <a:lnTo>
                    <a:pt x="6350" y="4733925"/>
                  </a:lnTo>
                  <a:close/>
                </a:path>
                <a:path w="5181600" h="5172075">
                  <a:moveTo>
                    <a:pt x="25400" y="4733925"/>
                  </a:moveTo>
                  <a:lnTo>
                    <a:pt x="12700" y="4733925"/>
                  </a:lnTo>
                  <a:lnTo>
                    <a:pt x="12700" y="4886325"/>
                  </a:lnTo>
                  <a:lnTo>
                    <a:pt x="25400" y="4886325"/>
                  </a:lnTo>
                  <a:lnTo>
                    <a:pt x="25400" y="4733925"/>
                  </a:lnTo>
                  <a:close/>
                </a:path>
                <a:path w="5181600" h="5172075">
                  <a:moveTo>
                    <a:pt x="38100" y="4733925"/>
                  </a:moveTo>
                  <a:lnTo>
                    <a:pt x="31750" y="4733925"/>
                  </a:lnTo>
                  <a:lnTo>
                    <a:pt x="31750" y="4886325"/>
                  </a:lnTo>
                  <a:lnTo>
                    <a:pt x="38100" y="4886325"/>
                  </a:lnTo>
                  <a:lnTo>
                    <a:pt x="38100" y="4733925"/>
                  </a:lnTo>
                  <a:close/>
                </a:path>
                <a:path w="5181600" h="5172075">
                  <a:moveTo>
                    <a:pt x="6350" y="4467225"/>
                  </a:moveTo>
                  <a:lnTo>
                    <a:pt x="0" y="4467225"/>
                  </a:lnTo>
                  <a:lnTo>
                    <a:pt x="0" y="4619625"/>
                  </a:lnTo>
                  <a:lnTo>
                    <a:pt x="6350" y="4619625"/>
                  </a:lnTo>
                  <a:lnTo>
                    <a:pt x="6350" y="4467225"/>
                  </a:lnTo>
                  <a:close/>
                </a:path>
                <a:path w="5181600" h="5172075">
                  <a:moveTo>
                    <a:pt x="25400" y="4467225"/>
                  </a:moveTo>
                  <a:lnTo>
                    <a:pt x="12700" y="4467225"/>
                  </a:lnTo>
                  <a:lnTo>
                    <a:pt x="12700" y="4619625"/>
                  </a:lnTo>
                  <a:lnTo>
                    <a:pt x="25400" y="4619625"/>
                  </a:lnTo>
                  <a:lnTo>
                    <a:pt x="25400" y="4467225"/>
                  </a:lnTo>
                  <a:close/>
                </a:path>
                <a:path w="5181600" h="5172075">
                  <a:moveTo>
                    <a:pt x="38100" y="4467225"/>
                  </a:moveTo>
                  <a:lnTo>
                    <a:pt x="31750" y="4467225"/>
                  </a:lnTo>
                  <a:lnTo>
                    <a:pt x="31750" y="4619625"/>
                  </a:lnTo>
                  <a:lnTo>
                    <a:pt x="38100" y="4619625"/>
                  </a:lnTo>
                  <a:lnTo>
                    <a:pt x="38100" y="4467225"/>
                  </a:lnTo>
                  <a:close/>
                </a:path>
                <a:path w="5181600" h="5172075">
                  <a:moveTo>
                    <a:pt x="6350" y="4200525"/>
                  </a:moveTo>
                  <a:lnTo>
                    <a:pt x="0" y="4200525"/>
                  </a:lnTo>
                  <a:lnTo>
                    <a:pt x="0" y="4352925"/>
                  </a:lnTo>
                  <a:lnTo>
                    <a:pt x="6350" y="4352925"/>
                  </a:lnTo>
                  <a:lnTo>
                    <a:pt x="6350" y="4200525"/>
                  </a:lnTo>
                  <a:close/>
                </a:path>
                <a:path w="5181600" h="5172075">
                  <a:moveTo>
                    <a:pt x="25400" y="4200525"/>
                  </a:moveTo>
                  <a:lnTo>
                    <a:pt x="12700" y="4200525"/>
                  </a:lnTo>
                  <a:lnTo>
                    <a:pt x="12700" y="4352925"/>
                  </a:lnTo>
                  <a:lnTo>
                    <a:pt x="25400" y="4352925"/>
                  </a:lnTo>
                  <a:lnTo>
                    <a:pt x="25400" y="4200525"/>
                  </a:lnTo>
                  <a:close/>
                </a:path>
                <a:path w="5181600" h="5172075">
                  <a:moveTo>
                    <a:pt x="38100" y="4200525"/>
                  </a:moveTo>
                  <a:lnTo>
                    <a:pt x="31750" y="4200525"/>
                  </a:lnTo>
                  <a:lnTo>
                    <a:pt x="31750" y="4352925"/>
                  </a:lnTo>
                  <a:lnTo>
                    <a:pt x="38100" y="4352925"/>
                  </a:lnTo>
                  <a:lnTo>
                    <a:pt x="38100" y="4200525"/>
                  </a:lnTo>
                  <a:close/>
                </a:path>
                <a:path w="5181600" h="5172075">
                  <a:moveTo>
                    <a:pt x="6350" y="3933825"/>
                  </a:moveTo>
                  <a:lnTo>
                    <a:pt x="0" y="3933825"/>
                  </a:lnTo>
                  <a:lnTo>
                    <a:pt x="0" y="4086225"/>
                  </a:lnTo>
                  <a:lnTo>
                    <a:pt x="6350" y="4086225"/>
                  </a:lnTo>
                  <a:lnTo>
                    <a:pt x="6350" y="3933825"/>
                  </a:lnTo>
                  <a:close/>
                </a:path>
                <a:path w="5181600" h="5172075">
                  <a:moveTo>
                    <a:pt x="25400" y="3933825"/>
                  </a:moveTo>
                  <a:lnTo>
                    <a:pt x="12700" y="3933825"/>
                  </a:lnTo>
                  <a:lnTo>
                    <a:pt x="12700" y="4086225"/>
                  </a:lnTo>
                  <a:lnTo>
                    <a:pt x="25400" y="4086225"/>
                  </a:lnTo>
                  <a:lnTo>
                    <a:pt x="25400" y="3933825"/>
                  </a:lnTo>
                  <a:close/>
                </a:path>
                <a:path w="5181600" h="5172075">
                  <a:moveTo>
                    <a:pt x="38100" y="3933825"/>
                  </a:moveTo>
                  <a:lnTo>
                    <a:pt x="31750" y="3933825"/>
                  </a:lnTo>
                  <a:lnTo>
                    <a:pt x="31750" y="4086225"/>
                  </a:lnTo>
                  <a:lnTo>
                    <a:pt x="38100" y="4086225"/>
                  </a:lnTo>
                  <a:lnTo>
                    <a:pt x="38100" y="3933825"/>
                  </a:lnTo>
                  <a:close/>
                </a:path>
                <a:path w="5181600" h="5172075">
                  <a:moveTo>
                    <a:pt x="6350" y="3667125"/>
                  </a:moveTo>
                  <a:lnTo>
                    <a:pt x="0" y="3667125"/>
                  </a:lnTo>
                  <a:lnTo>
                    <a:pt x="0" y="3819525"/>
                  </a:lnTo>
                  <a:lnTo>
                    <a:pt x="6350" y="3819525"/>
                  </a:lnTo>
                  <a:lnTo>
                    <a:pt x="6350" y="3667125"/>
                  </a:lnTo>
                  <a:close/>
                </a:path>
                <a:path w="5181600" h="5172075">
                  <a:moveTo>
                    <a:pt x="25400" y="3667125"/>
                  </a:moveTo>
                  <a:lnTo>
                    <a:pt x="12700" y="3667125"/>
                  </a:lnTo>
                  <a:lnTo>
                    <a:pt x="12700" y="3819525"/>
                  </a:lnTo>
                  <a:lnTo>
                    <a:pt x="25400" y="3819525"/>
                  </a:lnTo>
                  <a:lnTo>
                    <a:pt x="25400" y="3667125"/>
                  </a:lnTo>
                  <a:close/>
                </a:path>
                <a:path w="5181600" h="5172075">
                  <a:moveTo>
                    <a:pt x="38100" y="3667125"/>
                  </a:moveTo>
                  <a:lnTo>
                    <a:pt x="31750" y="3667125"/>
                  </a:lnTo>
                  <a:lnTo>
                    <a:pt x="31750" y="3819525"/>
                  </a:lnTo>
                  <a:lnTo>
                    <a:pt x="38100" y="3819525"/>
                  </a:lnTo>
                  <a:lnTo>
                    <a:pt x="38100" y="3667125"/>
                  </a:lnTo>
                  <a:close/>
                </a:path>
                <a:path w="5181600" h="5172075">
                  <a:moveTo>
                    <a:pt x="6350" y="3400425"/>
                  </a:moveTo>
                  <a:lnTo>
                    <a:pt x="0" y="3400425"/>
                  </a:lnTo>
                  <a:lnTo>
                    <a:pt x="0" y="3552825"/>
                  </a:lnTo>
                  <a:lnTo>
                    <a:pt x="6350" y="3552825"/>
                  </a:lnTo>
                  <a:lnTo>
                    <a:pt x="6350" y="3400425"/>
                  </a:lnTo>
                  <a:close/>
                </a:path>
                <a:path w="5181600" h="5172075">
                  <a:moveTo>
                    <a:pt x="25400" y="3400425"/>
                  </a:moveTo>
                  <a:lnTo>
                    <a:pt x="12700" y="3400425"/>
                  </a:lnTo>
                  <a:lnTo>
                    <a:pt x="12700" y="3552825"/>
                  </a:lnTo>
                  <a:lnTo>
                    <a:pt x="25400" y="3552825"/>
                  </a:lnTo>
                  <a:lnTo>
                    <a:pt x="25400" y="3400425"/>
                  </a:lnTo>
                  <a:close/>
                </a:path>
                <a:path w="5181600" h="5172075">
                  <a:moveTo>
                    <a:pt x="38100" y="3400425"/>
                  </a:moveTo>
                  <a:lnTo>
                    <a:pt x="31750" y="3400425"/>
                  </a:lnTo>
                  <a:lnTo>
                    <a:pt x="31750" y="3552825"/>
                  </a:lnTo>
                  <a:lnTo>
                    <a:pt x="38100" y="3552825"/>
                  </a:lnTo>
                  <a:lnTo>
                    <a:pt x="38100" y="3400425"/>
                  </a:lnTo>
                  <a:close/>
                </a:path>
                <a:path w="5181600" h="5172075">
                  <a:moveTo>
                    <a:pt x="6350" y="3133725"/>
                  </a:moveTo>
                  <a:lnTo>
                    <a:pt x="0" y="3133725"/>
                  </a:lnTo>
                  <a:lnTo>
                    <a:pt x="0" y="3286125"/>
                  </a:lnTo>
                  <a:lnTo>
                    <a:pt x="6350" y="3286125"/>
                  </a:lnTo>
                  <a:lnTo>
                    <a:pt x="6350" y="3133725"/>
                  </a:lnTo>
                  <a:close/>
                </a:path>
                <a:path w="5181600" h="5172075">
                  <a:moveTo>
                    <a:pt x="25400" y="3133725"/>
                  </a:moveTo>
                  <a:lnTo>
                    <a:pt x="12700" y="3133725"/>
                  </a:lnTo>
                  <a:lnTo>
                    <a:pt x="12700" y="3286125"/>
                  </a:lnTo>
                  <a:lnTo>
                    <a:pt x="25400" y="3286125"/>
                  </a:lnTo>
                  <a:lnTo>
                    <a:pt x="25400" y="3133725"/>
                  </a:lnTo>
                  <a:close/>
                </a:path>
                <a:path w="5181600" h="5172075">
                  <a:moveTo>
                    <a:pt x="38100" y="3133725"/>
                  </a:moveTo>
                  <a:lnTo>
                    <a:pt x="31750" y="3133725"/>
                  </a:lnTo>
                  <a:lnTo>
                    <a:pt x="31750" y="3286125"/>
                  </a:lnTo>
                  <a:lnTo>
                    <a:pt x="38100" y="3286125"/>
                  </a:lnTo>
                  <a:lnTo>
                    <a:pt x="38100" y="3133725"/>
                  </a:lnTo>
                  <a:close/>
                </a:path>
                <a:path w="5181600" h="5172075">
                  <a:moveTo>
                    <a:pt x="6350" y="2867025"/>
                  </a:moveTo>
                  <a:lnTo>
                    <a:pt x="0" y="2867025"/>
                  </a:lnTo>
                  <a:lnTo>
                    <a:pt x="0" y="3019425"/>
                  </a:lnTo>
                  <a:lnTo>
                    <a:pt x="6350" y="3019425"/>
                  </a:lnTo>
                  <a:lnTo>
                    <a:pt x="6350" y="2867025"/>
                  </a:lnTo>
                  <a:close/>
                </a:path>
                <a:path w="5181600" h="5172075">
                  <a:moveTo>
                    <a:pt x="25400" y="2867025"/>
                  </a:moveTo>
                  <a:lnTo>
                    <a:pt x="12700" y="2867025"/>
                  </a:lnTo>
                  <a:lnTo>
                    <a:pt x="12700" y="3019425"/>
                  </a:lnTo>
                  <a:lnTo>
                    <a:pt x="25400" y="3019425"/>
                  </a:lnTo>
                  <a:lnTo>
                    <a:pt x="25400" y="2867025"/>
                  </a:lnTo>
                  <a:close/>
                </a:path>
                <a:path w="5181600" h="5172075">
                  <a:moveTo>
                    <a:pt x="38100" y="2867025"/>
                  </a:moveTo>
                  <a:lnTo>
                    <a:pt x="31750" y="2867025"/>
                  </a:lnTo>
                  <a:lnTo>
                    <a:pt x="31750" y="3019425"/>
                  </a:lnTo>
                  <a:lnTo>
                    <a:pt x="38100" y="3019425"/>
                  </a:lnTo>
                  <a:lnTo>
                    <a:pt x="38100" y="2867025"/>
                  </a:lnTo>
                  <a:close/>
                </a:path>
                <a:path w="5181600" h="5172075">
                  <a:moveTo>
                    <a:pt x="6350" y="2600325"/>
                  </a:moveTo>
                  <a:lnTo>
                    <a:pt x="0" y="2600325"/>
                  </a:lnTo>
                  <a:lnTo>
                    <a:pt x="0" y="2752725"/>
                  </a:lnTo>
                  <a:lnTo>
                    <a:pt x="6350" y="2752725"/>
                  </a:lnTo>
                  <a:lnTo>
                    <a:pt x="6350" y="2600325"/>
                  </a:lnTo>
                  <a:close/>
                </a:path>
                <a:path w="5181600" h="5172075">
                  <a:moveTo>
                    <a:pt x="25400" y="2600325"/>
                  </a:moveTo>
                  <a:lnTo>
                    <a:pt x="12700" y="2600325"/>
                  </a:lnTo>
                  <a:lnTo>
                    <a:pt x="12700" y="2752725"/>
                  </a:lnTo>
                  <a:lnTo>
                    <a:pt x="25400" y="2752725"/>
                  </a:lnTo>
                  <a:lnTo>
                    <a:pt x="25400" y="2600325"/>
                  </a:lnTo>
                  <a:close/>
                </a:path>
                <a:path w="5181600" h="5172075">
                  <a:moveTo>
                    <a:pt x="38100" y="2600325"/>
                  </a:moveTo>
                  <a:lnTo>
                    <a:pt x="31750" y="2600325"/>
                  </a:lnTo>
                  <a:lnTo>
                    <a:pt x="31750" y="2752725"/>
                  </a:lnTo>
                  <a:lnTo>
                    <a:pt x="38100" y="2752725"/>
                  </a:lnTo>
                  <a:lnTo>
                    <a:pt x="38100" y="2600325"/>
                  </a:lnTo>
                  <a:close/>
                </a:path>
                <a:path w="5181600" h="5172075">
                  <a:moveTo>
                    <a:pt x="6350" y="2333625"/>
                  </a:moveTo>
                  <a:lnTo>
                    <a:pt x="0" y="2333625"/>
                  </a:lnTo>
                  <a:lnTo>
                    <a:pt x="0" y="2486025"/>
                  </a:lnTo>
                  <a:lnTo>
                    <a:pt x="6350" y="2486025"/>
                  </a:lnTo>
                  <a:lnTo>
                    <a:pt x="6350" y="2333625"/>
                  </a:lnTo>
                  <a:close/>
                </a:path>
                <a:path w="5181600" h="5172075">
                  <a:moveTo>
                    <a:pt x="25400" y="2333625"/>
                  </a:moveTo>
                  <a:lnTo>
                    <a:pt x="12700" y="2333625"/>
                  </a:lnTo>
                  <a:lnTo>
                    <a:pt x="12700" y="2486025"/>
                  </a:lnTo>
                  <a:lnTo>
                    <a:pt x="25400" y="2486025"/>
                  </a:lnTo>
                  <a:lnTo>
                    <a:pt x="25400" y="2333625"/>
                  </a:lnTo>
                  <a:close/>
                </a:path>
                <a:path w="5181600" h="5172075">
                  <a:moveTo>
                    <a:pt x="38100" y="2333625"/>
                  </a:moveTo>
                  <a:lnTo>
                    <a:pt x="31750" y="2333625"/>
                  </a:lnTo>
                  <a:lnTo>
                    <a:pt x="31750" y="2486025"/>
                  </a:lnTo>
                  <a:lnTo>
                    <a:pt x="38100" y="2486025"/>
                  </a:lnTo>
                  <a:lnTo>
                    <a:pt x="38100" y="2333625"/>
                  </a:lnTo>
                  <a:close/>
                </a:path>
                <a:path w="5181600" h="5172075">
                  <a:moveTo>
                    <a:pt x="6350" y="2066925"/>
                  </a:moveTo>
                  <a:lnTo>
                    <a:pt x="0" y="2066925"/>
                  </a:lnTo>
                  <a:lnTo>
                    <a:pt x="0" y="2219325"/>
                  </a:lnTo>
                  <a:lnTo>
                    <a:pt x="6350" y="2219325"/>
                  </a:lnTo>
                  <a:lnTo>
                    <a:pt x="6350" y="2066925"/>
                  </a:lnTo>
                  <a:close/>
                </a:path>
                <a:path w="5181600" h="5172075">
                  <a:moveTo>
                    <a:pt x="25400" y="2066925"/>
                  </a:moveTo>
                  <a:lnTo>
                    <a:pt x="12700" y="2066925"/>
                  </a:lnTo>
                  <a:lnTo>
                    <a:pt x="12700" y="2219325"/>
                  </a:lnTo>
                  <a:lnTo>
                    <a:pt x="25400" y="2219325"/>
                  </a:lnTo>
                  <a:lnTo>
                    <a:pt x="25400" y="2066925"/>
                  </a:lnTo>
                  <a:close/>
                </a:path>
                <a:path w="5181600" h="5172075">
                  <a:moveTo>
                    <a:pt x="38100" y="2066925"/>
                  </a:moveTo>
                  <a:lnTo>
                    <a:pt x="31750" y="2066925"/>
                  </a:lnTo>
                  <a:lnTo>
                    <a:pt x="31750" y="2219325"/>
                  </a:lnTo>
                  <a:lnTo>
                    <a:pt x="38100" y="2219325"/>
                  </a:lnTo>
                  <a:lnTo>
                    <a:pt x="38100" y="2066925"/>
                  </a:lnTo>
                  <a:close/>
                </a:path>
                <a:path w="5181600" h="5172075">
                  <a:moveTo>
                    <a:pt x="6350" y="1800225"/>
                  </a:moveTo>
                  <a:lnTo>
                    <a:pt x="0" y="1800225"/>
                  </a:lnTo>
                  <a:lnTo>
                    <a:pt x="0" y="1952625"/>
                  </a:lnTo>
                  <a:lnTo>
                    <a:pt x="6350" y="1952625"/>
                  </a:lnTo>
                  <a:lnTo>
                    <a:pt x="6350" y="1800225"/>
                  </a:lnTo>
                  <a:close/>
                </a:path>
                <a:path w="5181600" h="5172075">
                  <a:moveTo>
                    <a:pt x="25400" y="1800225"/>
                  </a:moveTo>
                  <a:lnTo>
                    <a:pt x="12700" y="1800225"/>
                  </a:lnTo>
                  <a:lnTo>
                    <a:pt x="12700" y="1952625"/>
                  </a:lnTo>
                  <a:lnTo>
                    <a:pt x="25400" y="1952625"/>
                  </a:lnTo>
                  <a:lnTo>
                    <a:pt x="25400" y="1800225"/>
                  </a:lnTo>
                  <a:close/>
                </a:path>
                <a:path w="5181600" h="5172075">
                  <a:moveTo>
                    <a:pt x="38100" y="1800225"/>
                  </a:moveTo>
                  <a:lnTo>
                    <a:pt x="31750" y="1800225"/>
                  </a:lnTo>
                  <a:lnTo>
                    <a:pt x="31750" y="1952625"/>
                  </a:lnTo>
                  <a:lnTo>
                    <a:pt x="38100" y="1952625"/>
                  </a:lnTo>
                  <a:lnTo>
                    <a:pt x="38100" y="1800225"/>
                  </a:lnTo>
                  <a:close/>
                </a:path>
                <a:path w="5181600" h="5172075">
                  <a:moveTo>
                    <a:pt x="6350" y="1533525"/>
                  </a:moveTo>
                  <a:lnTo>
                    <a:pt x="0" y="1533525"/>
                  </a:lnTo>
                  <a:lnTo>
                    <a:pt x="0" y="1685925"/>
                  </a:lnTo>
                  <a:lnTo>
                    <a:pt x="6350" y="1685925"/>
                  </a:lnTo>
                  <a:lnTo>
                    <a:pt x="6350" y="1533525"/>
                  </a:lnTo>
                  <a:close/>
                </a:path>
                <a:path w="5181600" h="5172075">
                  <a:moveTo>
                    <a:pt x="25400" y="1533525"/>
                  </a:moveTo>
                  <a:lnTo>
                    <a:pt x="12700" y="1533525"/>
                  </a:lnTo>
                  <a:lnTo>
                    <a:pt x="12700" y="1685925"/>
                  </a:lnTo>
                  <a:lnTo>
                    <a:pt x="25400" y="1685925"/>
                  </a:lnTo>
                  <a:lnTo>
                    <a:pt x="25400" y="1533525"/>
                  </a:lnTo>
                  <a:close/>
                </a:path>
                <a:path w="5181600" h="5172075">
                  <a:moveTo>
                    <a:pt x="38100" y="1533525"/>
                  </a:moveTo>
                  <a:lnTo>
                    <a:pt x="31750" y="1533525"/>
                  </a:lnTo>
                  <a:lnTo>
                    <a:pt x="31750" y="1685925"/>
                  </a:lnTo>
                  <a:lnTo>
                    <a:pt x="38100" y="1685925"/>
                  </a:lnTo>
                  <a:lnTo>
                    <a:pt x="38100" y="1533525"/>
                  </a:lnTo>
                  <a:close/>
                </a:path>
                <a:path w="5181600" h="5172075">
                  <a:moveTo>
                    <a:pt x="6350" y="1266825"/>
                  </a:moveTo>
                  <a:lnTo>
                    <a:pt x="0" y="1266825"/>
                  </a:lnTo>
                  <a:lnTo>
                    <a:pt x="0" y="1419225"/>
                  </a:lnTo>
                  <a:lnTo>
                    <a:pt x="6350" y="1419225"/>
                  </a:lnTo>
                  <a:lnTo>
                    <a:pt x="6350" y="1266825"/>
                  </a:lnTo>
                  <a:close/>
                </a:path>
                <a:path w="5181600" h="5172075">
                  <a:moveTo>
                    <a:pt x="25400" y="1266825"/>
                  </a:moveTo>
                  <a:lnTo>
                    <a:pt x="12700" y="1266825"/>
                  </a:lnTo>
                  <a:lnTo>
                    <a:pt x="12700" y="1419225"/>
                  </a:lnTo>
                  <a:lnTo>
                    <a:pt x="25400" y="1419225"/>
                  </a:lnTo>
                  <a:lnTo>
                    <a:pt x="25400" y="1266825"/>
                  </a:lnTo>
                  <a:close/>
                </a:path>
                <a:path w="5181600" h="5172075">
                  <a:moveTo>
                    <a:pt x="38100" y="1266825"/>
                  </a:moveTo>
                  <a:lnTo>
                    <a:pt x="31750" y="1266825"/>
                  </a:lnTo>
                  <a:lnTo>
                    <a:pt x="31750" y="1419225"/>
                  </a:lnTo>
                  <a:lnTo>
                    <a:pt x="38100" y="1419225"/>
                  </a:lnTo>
                  <a:lnTo>
                    <a:pt x="38100" y="1266825"/>
                  </a:lnTo>
                  <a:close/>
                </a:path>
                <a:path w="5181600" h="5172075">
                  <a:moveTo>
                    <a:pt x="6350" y="1000125"/>
                  </a:moveTo>
                  <a:lnTo>
                    <a:pt x="0" y="1000125"/>
                  </a:lnTo>
                  <a:lnTo>
                    <a:pt x="0" y="1152525"/>
                  </a:lnTo>
                  <a:lnTo>
                    <a:pt x="6350" y="1152525"/>
                  </a:lnTo>
                  <a:lnTo>
                    <a:pt x="6350" y="1000125"/>
                  </a:lnTo>
                  <a:close/>
                </a:path>
                <a:path w="5181600" h="5172075">
                  <a:moveTo>
                    <a:pt x="25400" y="1000125"/>
                  </a:moveTo>
                  <a:lnTo>
                    <a:pt x="12700" y="1000125"/>
                  </a:lnTo>
                  <a:lnTo>
                    <a:pt x="12700" y="1152525"/>
                  </a:lnTo>
                  <a:lnTo>
                    <a:pt x="25400" y="1152525"/>
                  </a:lnTo>
                  <a:lnTo>
                    <a:pt x="25400" y="1000125"/>
                  </a:lnTo>
                  <a:close/>
                </a:path>
                <a:path w="5181600" h="5172075">
                  <a:moveTo>
                    <a:pt x="38100" y="1000125"/>
                  </a:moveTo>
                  <a:lnTo>
                    <a:pt x="31750" y="1000125"/>
                  </a:lnTo>
                  <a:lnTo>
                    <a:pt x="31750" y="1152525"/>
                  </a:lnTo>
                  <a:lnTo>
                    <a:pt x="38100" y="1152525"/>
                  </a:lnTo>
                  <a:lnTo>
                    <a:pt x="38100" y="1000125"/>
                  </a:lnTo>
                  <a:close/>
                </a:path>
                <a:path w="5181600" h="5172075">
                  <a:moveTo>
                    <a:pt x="6350" y="733425"/>
                  </a:moveTo>
                  <a:lnTo>
                    <a:pt x="0" y="733425"/>
                  </a:lnTo>
                  <a:lnTo>
                    <a:pt x="0" y="885825"/>
                  </a:lnTo>
                  <a:lnTo>
                    <a:pt x="6350" y="885825"/>
                  </a:lnTo>
                  <a:lnTo>
                    <a:pt x="6350" y="733425"/>
                  </a:lnTo>
                  <a:close/>
                </a:path>
                <a:path w="5181600" h="5172075">
                  <a:moveTo>
                    <a:pt x="25400" y="733425"/>
                  </a:moveTo>
                  <a:lnTo>
                    <a:pt x="12700" y="733425"/>
                  </a:lnTo>
                  <a:lnTo>
                    <a:pt x="12700" y="885825"/>
                  </a:lnTo>
                  <a:lnTo>
                    <a:pt x="25400" y="885825"/>
                  </a:lnTo>
                  <a:lnTo>
                    <a:pt x="25400" y="733425"/>
                  </a:lnTo>
                  <a:close/>
                </a:path>
                <a:path w="5181600" h="5172075">
                  <a:moveTo>
                    <a:pt x="38100" y="733425"/>
                  </a:moveTo>
                  <a:lnTo>
                    <a:pt x="31750" y="733425"/>
                  </a:lnTo>
                  <a:lnTo>
                    <a:pt x="31750" y="885825"/>
                  </a:lnTo>
                  <a:lnTo>
                    <a:pt x="38100" y="885825"/>
                  </a:lnTo>
                  <a:lnTo>
                    <a:pt x="38100" y="733425"/>
                  </a:lnTo>
                  <a:close/>
                </a:path>
                <a:path w="5181600" h="5172075">
                  <a:moveTo>
                    <a:pt x="6350" y="466725"/>
                  </a:moveTo>
                  <a:lnTo>
                    <a:pt x="0" y="466725"/>
                  </a:lnTo>
                  <a:lnTo>
                    <a:pt x="0" y="619125"/>
                  </a:lnTo>
                  <a:lnTo>
                    <a:pt x="6350" y="619125"/>
                  </a:lnTo>
                  <a:lnTo>
                    <a:pt x="6350" y="466725"/>
                  </a:lnTo>
                  <a:close/>
                </a:path>
                <a:path w="5181600" h="5172075">
                  <a:moveTo>
                    <a:pt x="25400" y="466725"/>
                  </a:moveTo>
                  <a:lnTo>
                    <a:pt x="12700" y="466725"/>
                  </a:lnTo>
                  <a:lnTo>
                    <a:pt x="12700" y="619125"/>
                  </a:lnTo>
                  <a:lnTo>
                    <a:pt x="25400" y="619125"/>
                  </a:lnTo>
                  <a:lnTo>
                    <a:pt x="25400" y="466725"/>
                  </a:lnTo>
                  <a:close/>
                </a:path>
                <a:path w="5181600" h="5172075">
                  <a:moveTo>
                    <a:pt x="38100" y="466725"/>
                  </a:moveTo>
                  <a:lnTo>
                    <a:pt x="31750" y="466725"/>
                  </a:lnTo>
                  <a:lnTo>
                    <a:pt x="31750" y="619125"/>
                  </a:lnTo>
                  <a:lnTo>
                    <a:pt x="38100" y="619125"/>
                  </a:lnTo>
                  <a:lnTo>
                    <a:pt x="38100" y="466725"/>
                  </a:lnTo>
                  <a:close/>
                </a:path>
                <a:path w="5181600" h="5172075">
                  <a:moveTo>
                    <a:pt x="6350" y="200025"/>
                  </a:moveTo>
                  <a:lnTo>
                    <a:pt x="0" y="200025"/>
                  </a:lnTo>
                  <a:lnTo>
                    <a:pt x="0" y="352425"/>
                  </a:lnTo>
                  <a:lnTo>
                    <a:pt x="6350" y="352425"/>
                  </a:lnTo>
                  <a:lnTo>
                    <a:pt x="6350" y="200025"/>
                  </a:lnTo>
                  <a:close/>
                </a:path>
                <a:path w="5181600" h="5172075">
                  <a:moveTo>
                    <a:pt x="25400" y="200025"/>
                  </a:moveTo>
                  <a:lnTo>
                    <a:pt x="12700" y="200025"/>
                  </a:lnTo>
                  <a:lnTo>
                    <a:pt x="12700" y="352425"/>
                  </a:lnTo>
                  <a:lnTo>
                    <a:pt x="25400" y="352425"/>
                  </a:lnTo>
                  <a:lnTo>
                    <a:pt x="25400" y="200025"/>
                  </a:lnTo>
                  <a:close/>
                </a:path>
                <a:path w="5181600" h="5172075">
                  <a:moveTo>
                    <a:pt x="38100" y="200025"/>
                  </a:moveTo>
                  <a:lnTo>
                    <a:pt x="31750" y="200025"/>
                  </a:lnTo>
                  <a:lnTo>
                    <a:pt x="31750" y="352425"/>
                  </a:lnTo>
                  <a:lnTo>
                    <a:pt x="38100" y="352425"/>
                  </a:lnTo>
                  <a:lnTo>
                    <a:pt x="38100" y="200025"/>
                  </a:lnTo>
                  <a:close/>
                </a:path>
                <a:path w="5181600" h="5172075">
                  <a:moveTo>
                    <a:pt x="104775" y="0"/>
                  </a:moveTo>
                  <a:lnTo>
                    <a:pt x="19050" y="0"/>
                  </a:lnTo>
                  <a:lnTo>
                    <a:pt x="11637" y="1494"/>
                  </a:lnTo>
                  <a:lnTo>
                    <a:pt x="5581" y="5572"/>
                  </a:lnTo>
                  <a:lnTo>
                    <a:pt x="1497" y="11626"/>
                  </a:lnTo>
                  <a:lnTo>
                    <a:pt x="0" y="19050"/>
                  </a:lnTo>
                  <a:lnTo>
                    <a:pt x="0" y="85725"/>
                  </a:lnTo>
                  <a:lnTo>
                    <a:pt x="6350" y="85725"/>
                  </a:lnTo>
                  <a:lnTo>
                    <a:pt x="6350" y="12064"/>
                  </a:lnTo>
                  <a:lnTo>
                    <a:pt x="12039" y="6350"/>
                  </a:lnTo>
                  <a:lnTo>
                    <a:pt x="104775" y="6350"/>
                  </a:lnTo>
                  <a:lnTo>
                    <a:pt x="104775" y="0"/>
                  </a:lnTo>
                  <a:close/>
                </a:path>
                <a:path w="5181600" h="5172075">
                  <a:moveTo>
                    <a:pt x="104775" y="12700"/>
                  </a:moveTo>
                  <a:lnTo>
                    <a:pt x="15544" y="12700"/>
                  </a:lnTo>
                  <a:lnTo>
                    <a:pt x="12700" y="15494"/>
                  </a:lnTo>
                  <a:lnTo>
                    <a:pt x="12700" y="85725"/>
                  </a:lnTo>
                  <a:lnTo>
                    <a:pt x="25400" y="85725"/>
                  </a:lnTo>
                  <a:lnTo>
                    <a:pt x="25400" y="25400"/>
                  </a:lnTo>
                  <a:lnTo>
                    <a:pt x="104775" y="25400"/>
                  </a:lnTo>
                  <a:lnTo>
                    <a:pt x="104775" y="12700"/>
                  </a:lnTo>
                  <a:close/>
                </a:path>
                <a:path w="5181600" h="5172075">
                  <a:moveTo>
                    <a:pt x="104775" y="31750"/>
                  </a:moveTo>
                  <a:lnTo>
                    <a:pt x="31750" y="31750"/>
                  </a:lnTo>
                  <a:lnTo>
                    <a:pt x="31750" y="85725"/>
                  </a:lnTo>
                  <a:lnTo>
                    <a:pt x="38100" y="85725"/>
                  </a:lnTo>
                  <a:lnTo>
                    <a:pt x="38100" y="38100"/>
                  </a:lnTo>
                  <a:lnTo>
                    <a:pt x="104775" y="38100"/>
                  </a:lnTo>
                  <a:lnTo>
                    <a:pt x="104775" y="31750"/>
                  </a:lnTo>
                  <a:close/>
                </a:path>
                <a:path w="5181600" h="5172075">
                  <a:moveTo>
                    <a:pt x="371475" y="0"/>
                  </a:moveTo>
                  <a:lnTo>
                    <a:pt x="219075" y="0"/>
                  </a:lnTo>
                  <a:lnTo>
                    <a:pt x="219075" y="6350"/>
                  </a:lnTo>
                  <a:lnTo>
                    <a:pt x="371475" y="6350"/>
                  </a:lnTo>
                  <a:lnTo>
                    <a:pt x="371475" y="0"/>
                  </a:lnTo>
                  <a:close/>
                </a:path>
                <a:path w="5181600" h="5172075">
                  <a:moveTo>
                    <a:pt x="371475" y="12700"/>
                  </a:moveTo>
                  <a:lnTo>
                    <a:pt x="219075" y="12700"/>
                  </a:lnTo>
                  <a:lnTo>
                    <a:pt x="219075" y="25400"/>
                  </a:lnTo>
                  <a:lnTo>
                    <a:pt x="371475" y="25400"/>
                  </a:lnTo>
                  <a:lnTo>
                    <a:pt x="371475" y="12700"/>
                  </a:lnTo>
                  <a:close/>
                </a:path>
                <a:path w="5181600" h="5172075">
                  <a:moveTo>
                    <a:pt x="371475" y="31750"/>
                  </a:moveTo>
                  <a:lnTo>
                    <a:pt x="219075" y="31750"/>
                  </a:lnTo>
                  <a:lnTo>
                    <a:pt x="219075" y="38100"/>
                  </a:lnTo>
                  <a:lnTo>
                    <a:pt x="371475" y="38100"/>
                  </a:lnTo>
                  <a:lnTo>
                    <a:pt x="371475" y="31750"/>
                  </a:lnTo>
                  <a:close/>
                </a:path>
                <a:path w="5181600" h="5172075">
                  <a:moveTo>
                    <a:pt x="638175" y="0"/>
                  </a:moveTo>
                  <a:lnTo>
                    <a:pt x="485775" y="0"/>
                  </a:lnTo>
                  <a:lnTo>
                    <a:pt x="485775" y="6350"/>
                  </a:lnTo>
                  <a:lnTo>
                    <a:pt x="638175" y="6350"/>
                  </a:lnTo>
                  <a:lnTo>
                    <a:pt x="638175" y="0"/>
                  </a:lnTo>
                  <a:close/>
                </a:path>
                <a:path w="5181600" h="5172075">
                  <a:moveTo>
                    <a:pt x="638175" y="12700"/>
                  </a:moveTo>
                  <a:lnTo>
                    <a:pt x="485775" y="12700"/>
                  </a:lnTo>
                  <a:lnTo>
                    <a:pt x="485775" y="25400"/>
                  </a:lnTo>
                  <a:lnTo>
                    <a:pt x="638175" y="25400"/>
                  </a:lnTo>
                  <a:lnTo>
                    <a:pt x="638175" y="12700"/>
                  </a:lnTo>
                  <a:close/>
                </a:path>
                <a:path w="5181600" h="5172075">
                  <a:moveTo>
                    <a:pt x="638175" y="31750"/>
                  </a:moveTo>
                  <a:lnTo>
                    <a:pt x="485775" y="31750"/>
                  </a:lnTo>
                  <a:lnTo>
                    <a:pt x="485775" y="38100"/>
                  </a:lnTo>
                  <a:lnTo>
                    <a:pt x="638175" y="38100"/>
                  </a:lnTo>
                  <a:lnTo>
                    <a:pt x="638175" y="31750"/>
                  </a:lnTo>
                  <a:close/>
                </a:path>
                <a:path w="5181600" h="5172075">
                  <a:moveTo>
                    <a:pt x="904875" y="0"/>
                  </a:moveTo>
                  <a:lnTo>
                    <a:pt x="752475" y="0"/>
                  </a:lnTo>
                  <a:lnTo>
                    <a:pt x="752475" y="6350"/>
                  </a:lnTo>
                  <a:lnTo>
                    <a:pt x="904875" y="6350"/>
                  </a:lnTo>
                  <a:lnTo>
                    <a:pt x="904875" y="0"/>
                  </a:lnTo>
                  <a:close/>
                </a:path>
                <a:path w="5181600" h="5172075">
                  <a:moveTo>
                    <a:pt x="904875" y="12700"/>
                  </a:moveTo>
                  <a:lnTo>
                    <a:pt x="752475" y="12700"/>
                  </a:lnTo>
                  <a:lnTo>
                    <a:pt x="752475" y="25400"/>
                  </a:lnTo>
                  <a:lnTo>
                    <a:pt x="904875" y="25400"/>
                  </a:lnTo>
                  <a:lnTo>
                    <a:pt x="904875" y="12700"/>
                  </a:lnTo>
                  <a:close/>
                </a:path>
                <a:path w="5181600" h="5172075">
                  <a:moveTo>
                    <a:pt x="904875" y="31750"/>
                  </a:moveTo>
                  <a:lnTo>
                    <a:pt x="752475" y="31750"/>
                  </a:lnTo>
                  <a:lnTo>
                    <a:pt x="752475" y="38100"/>
                  </a:lnTo>
                  <a:lnTo>
                    <a:pt x="904875" y="38100"/>
                  </a:lnTo>
                  <a:lnTo>
                    <a:pt x="904875" y="31750"/>
                  </a:lnTo>
                  <a:close/>
                </a:path>
                <a:path w="5181600" h="5172075">
                  <a:moveTo>
                    <a:pt x="1171575" y="0"/>
                  </a:moveTo>
                  <a:lnTo>
                    <a:pt x="1019175" y="0"/>
                  </a:lnTo>
                  <a:lnTo>
                    <a:pt x="1019175" y="6350"/>
                  </a:lnTo>
                  <a:lnTo>
                    <a:pt x="1171575" y="6350"/>
                  </a:lnTo>
                  <a:lnTo>
                    <a:pt x="1171575" y="0"/>
                  </a:lnTo>
                  <a:close/>
                </a:path>
                <a:path w="5181600" h="5172075">
                  <a:moveTo>
                    <a:pt x="1171575" y="12700"/>
                  </a:moveTo>
                  <a:lnTo>
                    <a:pt x="1019175" y="12700"/>
                  </a:lnTo>
                  <a:lnTo>
                    <a:pt x="1019175" y="25400"/>
                  </a:lnTo>
                  <a:lnTo>
                    <a:pt x="1171575" y="25400"/>
                  </a:lnTo>
                  <a:lnTo>
                    <a:pt x="1171575" y="12700"/>
                  </a:lnTo>
                  <a:close/>
                </a:path>
                <a:path w="5181600" h="5172075">
                  <a:moveTo>
                    <a:pt x="1171575" y="31750"/>
                  </a:moveTo>
                  <a:lnTo>
                    <a:pt x="1019175" y="31750"/>
                  </a:lnTo>
                  <a:lnTo>
                    <a:pt x="1019175" y="38100"/>
                  </a:lnTo>
                  <a:lnTo>
                    <a:pt x="1171575" y="38100"/>
                  </a:lnTo>
                  <a:lnTo>
                    <a:pt x="1171575" y="31750"/>
                  </a:lnTo>
                  <a:close/>
                </a:path>
                <a:path w="5181600" h="5172075">
                  <a:moveTo>
                    <a:pt x="1438275" y="0"/>
                  </a:moveTo>
                  <a:lnTo>
                    <a:pt x="1285875" y="0"/>
                  </a:lnTo>
                  <a:lnTo>
                    <a:pt x="1285875" y="6350"/>
                  </a:lnTo>
                  <a:lnTo>
                    <a:pt x="1438275" y="6350"/>
                  </a:lnTo>
                  <a:lnTo>
                    <a:pt x="1438275" y="0"/>
                  </a:lnTo>
                  <a:close/>
                </a:path>
                <a:path w="5181600" h="5172075">
                  <a:moveTo>
                    <a:pt x="1438275" y="12700"/>
                  </a:moveTo>
                  <a:lnTo>
                    <a:pt x="1285875" y="12700"/>
                  </a:lnTo>
                  <a:lnTo>
                    <a:pt x="1285875" y="25400"/>
                  </a:lnTo>
                  <a:lnTo>
                    <a:pt x="1438275" y="25400"/>
                  </a:lnTo>
                  <a:lnTo>
                    <a:pt x="1438275" y="12700"/>
                  </a:lnTo>
                  <a:close/>
                </a:path>
                <a:path w="5181600" h="5172075">
                  <a:moveTo>
                    <a:pt x="1438275" y="31750"/>
                  </a:moveTo>
                  <a:lnTo>
                    <a:pt x="1285875" y="31750"/>
                  </a:lnTo>
                  <a:lnTo>
                    <a:pt x="1285875" y="38100"/>
                  </a:lnTo>
                  <a:lnTo>
                    <a:pt x="1438275" y="38100"/>
                  </a:lnTo>
                  <a:lnTo>
                    <a:pt x="1438275" y="31750"/>
                  </a:lnTo>
                  <a:close/>
                </a:path>
                <a:path w="5181600" h="5172075">
                  <a:moveTo>
                    <a:pt x="1704975" y="0"/>
                  </a:moveTo>
                  <a:lnTo>
                    <a:pt x="1552575" y="0"/>
                  </a:lnTo>
                  <a:lnTo>
                    <a:pt x="1552575" y="6350"/>
                  </a:lnTo>
                  <a:lnTo>
                    <a:pt x="1704975" y="6350"/>
                  </a:lnTo>
                  <a:lnTo>
                    <a:pt x="1704975" y="0"/>
                  </a:lnTo>
                  <a:close/>
                </a:path>
                <a:path w="5181600" h="5172075">
                  <a:moveTo>
                    <a:pt x="1704975" y="12700"/>
                  </a:moveTo>
                  <a:lnTo>
                    <a:pt x="1552575" y="12700"/>
                  </a:lnTo>
                  <a:lnTo>
                    <a:pt x="1552575" y="25400"/>
                  </a:lnTo>
                  <a:lnTo>
                    <a:pt x="1704975" y="25400"/>
                  </a:lnTo>
                  <a:lnTo>
                    <a:pt x="1704975" y="12700"/>
                  </a:lnTo>
                  <a:close/>
                </a:path>
                <a:path w="5181600" h="5172075">
                  <a:moveTo>
                    <a:pt x="1704975" y="31750"/>
                  </a:moveTo>
                  <a:lnTo>
                    <a:pt x="1552575" y="31750"/>
                  </a:lnTo>
                  <a:lnTo>
                    <a:pt x="1552575" y="38100"/>
                  </a:lnTo>
                  <a:lnTo>
                    <a:pt x="1704975" y="38100"/>
                  </a:lnTo>
                  <a:lnTo>
                    <a:pt x="1704975" y="31750"/>
                  </a:lnTo>
                  <a:close/>
                </a:path>
                <a:path w="5181600" h="5172075">
                  <a:moveTo>
                    <a:pt x="1971675" y="0"/>
                  </a:moveTo>
                  <a:lnTo>
                    <a:pt x="1819275" y="0"/>
                  </a:lnTo>
                  <a:lnTo>
                    <a:pt x="1819275" y="6350"/>
                  </a:lnTo>
                  <a:lnTo>
                    <a:pt x="1971675" y="6350"/>
                  </a:lnTo>
                  <a:lnTo>
                    <a:pt x="1971675" y="0"/>
                  </a:lnTo>
                  <a:close/>
                </a:path>
                <a:path w="5181600" h="5172075">
                  <a:moveTo>
                    <a:pt x="1971675" y="12700"/>
                  </a:moveTo>
                  <a:lnTo>
                    <a:pt x="1819275" y="12700"/>
                  </a:lnTo>
                  <a:lnTo>
                    <a:pt x="1819275" y="25400"/>
                  </a:lnTo>
                  <a:lnTo>
                    <a:pt x="1971675" y="25400"/>
                  </a:lnTo>
                  <a:lnTo>
                    <a:pt x="1971675" y="12700"/>
                  </a:lnTo>
                  <a:close/>
                </a:path>
                <a:path w="5181600" h="5172075">
                  <a:moveTo>
                    <a:pt x="1971675" y="31750"/>
                  </a:moveTo>
                  <a:lnTo>
                    <a:pt x="1819275" y="31750"/>
                  </a:lnTo>
                  <a:lnTo>
                    <a:pt x="1819275" y="38100"/>
                  </a:lnTo>
                  <a:lnTo>
                    <a:pt x="1971675" y="38100"/>
                  </a:lnTo>
                  <a:lnTo>
                    <a:pt x="1971675" y="31750"/>
                  </a:lnTo>
                  <a:close/>
                </a:path>
                <a:path w="5181600" h="5172075">
                  <a:moveTo>
                    <a:pt x="2238375" y="0"/>
                  </a:moveTo>
                  <a:lnTo>
                    <a:pt x="2085975" y="0"/>
                  </a:lnTo>
                  <a:lnTo>
                    <a:pt x="2085975" y="6350"/>
                  </a:lnTo>
                  <a:lnTo>
                    <a:pt x="2238375" y="6350"/>
                  </a:lnTo>
                  <a:lnTo>
                    <a:pt x="2238375" y="0"/>
                  </a:lnTo>
                  <a:close/>
                </a:path>
                <a:path w="5181600" h="5172075">
                  <a:moveTo>
                    <a:pt x="2238375" y="12700"/>
                  </a:moveTo>
                  <a:lnTo>
                    <a:pt x="2085975" y="12700"/>
                  </a:lnTo>
                  <a:lnTo>
                    <a:pt x="2085975" y="25400"/>
                  </a:lnTo>
                  <a:lnTo>
                    <a:pt x="2238375" y="25400"/>
                  </a:lnTo>
                  <a:lnTo>
                    <a:pt x="2238375" y="12700"/>
                  </a:lnTo>
                  <a:close/>
                </a:path>
                <a:path w="5181600" h="5172075">
                  <a:moveTo>
                    <a:pt x="2238375" y="31750"/>
                  </a:moveTo>
                  <a:lnTo>
                    <a:pt x="2085975" y="31750"/>
                  </a:lnTo>
                  <a:lnTo>
                    <a:pt x="2085975" y="38100"/>
                  </a:lnTo>
                  <a:lnTo>
                    <a:pt x="2238375" y="38100"/>
                  </a:lnTo>
                  <a:lnTo>
                    <a:pt x="2238375" y="31750"/>
                  </a:lnTo>
                  <a:close/>
                </a:path>
                <a:path w="5181600" h="5172075">
                  <a:moveTo>
                    <a:pt x="2505075" y="0"/>
                  </a:moveTo>
                  <a:lnTo>
                    <a:pt x="2352675" y="0"/>
                  </a:lnTo>
                  <a:lnTo>
                    <a:pt x="2352675" y="6350"/>
                  </a:lnTo>
                  <a:lnTo>
                    <a:pt x="2505075" y="6350"/>
                  </a:lnTo>
                  <a:lnTo>
                    <a:pt x="2505075" y="0"/>
                  </a:lnTo>
                  <a:close/>
                </a:path>
                <a:path w="5181600" h="5172075">
                  <a:moveTo>
                    <a:pt x="2505075" y="12700"/>
                  </a:moveTo>
                  <a:lnTo>
                    <a:pt x="2352675" y="12700"/>
                  </a:lnTo>
                  <a:lnTo>
                    <a:pt x="2352675" y="25400"/>
                  </a:lnTo>
                  <a:lnTo>
                    <a:pt x="2505075" y="25400"/>
                  </a:lnTo>
                  <a:lnTo>
                    <a:pt x="2505075" y="12700"/>
                  </a:lnTo>
                  <a:close/>
                </a:path>
                <a:path w="5181600" h="5172075">
                  <a:moveTo>
                    <a:pt x="2505075" y="31750"/>
                  </a:moveTo>
                  <a:lnTo>
                    <a:pt x="2352675" y="31750"/>
                  </a:lnTo>
                  <a:lnTo>
                    <a:pt x="2352675" y="38100"/>
                  </a:lnTo>
                  <a:lnTo>
                    <a:pt x="2505075" y="38100"/>
                  </a:lnTo>
                  <a:lnTo>
                    <a:pt x="2505075" y="31750"/>
                  </a:lnTo>
                  <a:close/>
                </a:path>
                <a:path w="5181600" h="5172075">
                  <a:moveTo>
                    <a:pt x="2771775" y="0"/>
                  </a:moveTo>
                  <a:lnTo>
                    <a:pt x="2619375" y="0"/>
                  </a:lnTo>
                  <a:lnTo>
                    <a:pt x="2619375" y="6350"/>
                  </a:lnTo>
                  <a:lnTo>
                    <a:pt x="2771775" y="6350"/>
                  </a:lnTo>
                  <a:lnTo>
                    <a:pt x="2771775" y="0"/>
                  </a:lnTo>
                  <a:close/>
                </a:path>
                <a:path w="5181600" h="5172075">
                  <a:moveTo>
                    <a:pt x="2771775" y="12700"/>
                  </a:moveTo>
                  <a:lnTo>
                    <a:pt x="2619375" y="12700"/>
                  </a:lnTo>
                  <a:lnTo>
                    <a:pt x="2619375" y="25400"/>
                  </a:lnTo>
                  <a:lnTo>
                    <a:pt x="2771775" y="25400"/>
                  </a:lnTo>
                  <a:lnTo>
                    <a:pt x="2771775" y="12700"/>
                  </a:lnTo>
                  <a:close/>
                </a:path>
                <a:path w="5181600" h="5172075">
                  <a:moveTo>
                    <a:pt x="2771775" y="31750"/>
                  </a:moveTo>
                  <a:lnTo>
                    <a:pt x="2619375" y="31750"/>
                  </a:lnTo>
                  <a:lnTo>
                    <a:pt x="2619375" y="38100"/>
                  </a:lnTo>
                  <a:lnTo>
                    <a:pt x="2771775" y="38100"/>
                  </a:lnTo>
                  <a:lnTo>
                    <a:pt x="2771775" y="31750"/>
                  </a:lnTo>
                  <a:close/>
                </a:path>
                <a:path w="5181600" h="5172075">
                  <a:moveTo>
                    <a:pt x="3038475" y="0"/>
                  </a:moveTo>
                  <a:lnTo>
                    <a:pt x="2886075" y="0"/>
                  </a:lnTo>
                  <a:lnTo>
                    <a:pt x="2886075" y="6350"/>
                  </a:lnTo>
                  <a:lnTo>
                    <a:pt x="3038475" y="6350"/>
                  </a:lnTo>
                  <a:lnTo>
                    <a:pt x="3038475" y="0"/>
                  </a:lnTo>
                  <a:close/>
                </a:path>
                <a:path w="5181600" h="5172075">
                  <a:moveTo>
                    <a:pt x="3038475" y="12700"/>
                  </a:moveTo>
                  <a:lnTo>
                    <a:pt x="2886075" y="12700"/>
                  </a:lnTo>
                  <a:lnTo>
                    <a:pt x="2886075" y="25400"/>
                  </a:lnTo>
                  <a:lnTo>
                    <a:pt x="3038475" y="25400"/>
                  </a:lnTo>
                  <a:lnTo>
                    <a:pt x="3038475" y="12700"/>
                  </a:lnTo>
                  <a:close/>
                </a:path>
                <a:path w="5181600" h="5172075">
                  <a:moveTo>
                    <a:pt x="3038475" y="31750"/>
                  </a:moveTo>
                  <a:lnTo>
                    <a:pt x="2886075" y="31750"/>
                  </a:lnTo>
                  <a:lnTo>
                    <a:pt x="2886075" y="38100"/>
                  </a:lnTo>
                  <a:lnTo>
                    <a:pt x="3038475" y="38100"/>
                  </a:lnTo>
                  <a:lnTo>
                    <a:pt x="3038475" y="31750"/>
                  </a:lnTo>
                  <a:close/>
                </a:path>
                <a:path w="5181600" h="5172075">
                  <a:moveTo>
                    <a:pt x="3305175" y="0"/>
                  </a:moveTo>
                  <a:lnTo>
                    <a:pt x="3152775" y="0"/>
                  </a:lnTo>
                  <a:lnTo>
                    <a:pt x="3152775" y="6350"/>
                  </a:lnTo>
                  <a:lnTo>
                    <a:pt x="3305175" y="6350"/>
                  </a:lnTo>
                  <a:lnTo>
                    <a:pt x="3305175" y="0"/>
                  </a:lnTo>
                  <a:close/>
                </a:path>
                <a:path w="5181600" h="5172075">
                  <a:moveTo>
                    <a:pt x="3305175" y="12700"/>
                  </a:moveTo>
                  <a:lnTo>
                    <a:pt x="3152775" y="12700"/>
                  </a:lnTo>
                  <a:lnTo>
                    <a:pt x="3152775" y="25400"/>
                  </a:lnTo>
                  <a:lnTo>
                    <a:pt x="3305175" y="25400"/>
                  </a:lnTo>
                  <a:lnTo>
                    <a:pt x="3305175" y="12700"/>
                  </a:lnTo>
                  <a:close/>
                </a:path>
                <a:path w="5181600" h="5172075">
                  <a:moveTo>
                    <a:pt x="3305175" y="31750"/>
                  </a:moveTo>
                  <a:lnTo>
                    <a:pt x="3152775" y="31750"/>
                  </a:lnTo>
                  <a:lnTo>
                    <a:pt x="3152775" y="38100"/>
                  </a:lnTo>
                  <a:lnTo>
                    <a:pt x="3305175" y="38100"/>
                  </a:lnTo>
                  <a:lnTo>
                    <a:pt x="3305175" y="31750"/>
                  </a:lnTo>
                  <a:close/>
                </a:path>
                <a:path w="5181600" h="5172075">
                  <a:moveTo>
                    <a:pt x="3571875" y="0"/>
                  </a:moveTo>
                  <a:lnTo>
                    <a:pt x="3419475" y="0"/>
                  </a:lnTo>
                  <a:lnTo>
                    <a:pt x="3419475" y="6350"/>
                  </a:lnTo>
                  <a:lnTo>
                    <a:pt x="3571875" y="6350"/>
                  </a:lnTo>
                  <a:lnTo>
                    <a:pt x="3571875" y="0"/>
                  </a:lnTo>
                  <a:close/>
                </a:path>
                <a:path w="5181600" h="5172075">
                  <a:moveTo>
                    <a:pt x="3571875" y="12700"/>
                  </a:moveTo>
                  <a:lnTo>
                    <a:pt x="3419475" y="12700"/>
                  </a:lnTo>
                  <a:lnTo>
                    <a:pt x="3419475" y="25400"/>
                  </a:lnTo>
                  <a:lnTo>
                    <a:pt x="3571875" y="25400"/>
                  </a:lnTo>
                  <a:lnTo>
                    <a:pt x="3571875" y="12700"/>
                  </a:lnTo>
                  <a:close/>
                </a:path>
                <a:path w="5181600" h="5172075">
                  <a:moveTo>
                    <a:pt x="3571875" y="31750"/>
                  </a:moveTo>
                  <a:lnTo>
                    <a:pt x="3419475" y="31750"/>
                  </a:lnTo>
                  <a:lnTo>
                    <a:pt x="3419475" y="38100"/>
                  </a:lnTo>
                  <a:lnTo>
                    <a:pt x="3571875" y="38100"/>
                  </a:lnTo>
                  <a:lnTo>
                    <a:pt x="3571875" y="31750"/>
                  </a:lnTo>
                  <a:close/>
                </a:path>
                <a:path w="5181600" h="5172075">
                  <a:moveTo>
                    <a:pt x="3838575" y="0"/>
                  </a:moveTo>
                  <a:lnTo>
                    <a:pt x="3686175" y="0"/>
                  </a:lnTo>
                  <a:lnTo>
                    <a:pt x="3686175" y="6350"/>
                  </a:lnTo>
                  <a:lnTo>
                    <a:pt x="3838575" y="6350"/>
                  </a:lnTo>
                  <a:lnTo>
                    <a:pt x="3838575" y="0"/>
                  </a:lnTo>
                  <a:close/>
                </a:path>
                <a:path w="5181600" h="5172075">
                  <a:moveTo>
                    <a:pt x="3838575" y="12700"/>
                  </a:moveTo>
                  <a:lnTo>
                    <a:pt x="3686175" y="12700"/>
                  </a:lnTo>
                  <a:lnTo>
                    <a:pt x="3686175" y="25400"/>
                  </a:lnTo>
                  <a:lnTo>
                    <a:pt x="3838575" y="25400"/>
                  </a:lnTo>
                  <a:lnTo>
                    <a:pt x="3838575" y="12700"/>
                  </a:lnTo>
                  <a:close/>
                </a:path>
                <a:path w="5181600" h="5172075">
                  <a:moveTo>
                    <a:pt x="3838575" y="31750"/>
                  </a:moveTo>
                  <a:lnTo>
                    <a:pt x="3686175" y="31750"/>
                  </a:lnTo>
                  <a:lnTo>
                    <a:pt x="3686175" y="38100"/>
                  </a:lnTo>
                  <a:lnTo>
                    <a:pt x="3838575" y="38100"/>
                  </a:lnTo>
                  <a:lnTo>
                    <a:pt x="3838575" y="31750"/>
                  </a:lnTo>
                  <a:close/>
                </a:path>
                <a:path w="5181600" h="5172075">
                  <a:moveTo>
                    <a:pt x="4105275" y="0"/>
                  </a:moveTo>
                  <a:lnTo>
                    <a:pt x="3952875" y="0"/>
                  </a:lnTo>
                  <a:lnTo>
                    <a:pt x="3952875" y="6350"/>
                  </a:lnTo>
                  <a:lnTo>
                    <a:pt x="4105275" y="6350"/>
                  </a:lnTo>
                  <a:lnTo>
                    <a:pt x="4105275" y="0"/>
                  </a:lnTo>
                  <a:close/>
                </a:path>
                <a:path w="5181600" h="5172075">
                  <a:moveTo>
                    <a:pt x="4105275" y="12700"/>
                  </a:moveTo>
                  <a:lnTo>
                    <a:pt x="3952875" y="12700"/>
                  </a:lnTo>
                  <a:lnTo>
                    <a:pt x="3952875" y="25400"/>
                  </a:lnTo>
                  <a:lnTo>
                    <a:pt x="4105275" y="25400"/>
                  </a:lnTo>
                  <a:lnTo>
                    <a:pt x="4105275" y="12700"/>
                  </a:lnTo>
                  <a:close/>
                </a:path>
                <a:path w="5181600" h="5172075">
                  <a:moveTo>
                    <a:pt x="4105275" y="31750"/>
                  </a:moveTo>
                  <a:lnTo>
                    <a:pt x="3952875" y="31750"/>
                  </a:lnTo>
                  <a:lnTo>
                    <a:pt x="3952875" y="38100"/>
                  </a:lnTo>
                  <a:lnTo>
                    <a:pt x="4105275" y="38100"/>
                  </a:lnTo>
                  <a:lnTo>
                    <a:pt x="4105275" y="31750"/>
                  </a:lnTo>
                  <a:close/>
                </a:path>
                <a:path w="5181600" h="5172075">
                  <a:moveTo>
                    <a:pt x="4371975" y="0"/>
                  </a:moveTo>
                  <a:lnTo>
                    <a:pt x="4219575" y="0"/>
                  </a:lnTo>
                  <a:lnTo>
                    <a:pt x="4219575" y="6350"/>
                  </a:lnTo>
                  <a:lnTo>
                    <a:pt x="4371975" y="6350"/>
                  </a:lnTo>
                  <a:lnTo>
                    <a:pt x="4371975" y="0"/>
                  </a:lnTo>
                  <a:close/>
                </a:path>
                <a:path w="5181600" h="5172075">
                  <a:moveTo>
                    <a:pt x="4371975" y="12700"/>
                  </a:moveTo>
                  <a:lnTo>
                    <a:pt x="4219575" y="12700"/>
                  </a:lnTo>
                  <a:lnTo>
                    <a:pt x="4219575" y="25400"/>
                  </a:lnTo>
                  <a:lnTo>
                    <a:pt x="4371975" y="25400"/>
                  </a:lnTo>
                  <a:lnTo>
                    <a:pt x="4371975" y="12700"/>
                  </a:lnTo>
                  <a:close/>
                </a:path>
                <a:path w="5181600" h="5172075">
                  <a:moveTo>
                    <a:pt x="4371975" y="31750"/>
                  </a:moveTo>
                  <a:lnTo>
                    <a:pt x="4219575" y="31750"/>
                  </a:lnTo>
                  <a:lnTo>
                    <a:pt x="4219575" y="38100"/>
                  </a:lnTo>
                  <a:lnTo>
                    <a:pt x="4371975" y="38100"/>
                  </a:lnTo>
                  <a:lnTo>
                    <a:pt x="4371975" y="31750"/>
                  </a:lnTo>
                  <a:close/>
                </a:path>
                <a:path w="5181600" h="5172075">
                  <a:moveTo>
                    <a:pt x="4638675" y="0"/>
                  </a:moveTo>
                  <a:lnTo>
                    <a:pt x="4486275" y="0"/>
                  </a:lnTo>
                  <a:lnTo>
                    <a:pt x="4486275" y="6350"/>
                  </a:lnTo>
                  <a:lnTo>
                    <a:pt x="4638675" y="6350"/>
                  </a:lnTo>
                  <a:lnTo>
                    <a:pt x="4638675" y="0"/>
                  </a:lnTo>
                  <a:close/>
                </a:path>
                <a:path w="5181600" h="5172075">
                  <a:moveTo>
                    <a:pt x="4638675" y="12700"/>
                  </a:moveTo>
                  <a:lnTo>
                    <a:pt x="4486275" y="12700"/>
                  </a:lnTo>
                  <a:lnTo>
                    <a:pt x="4486275" y="25400"/>
                  </a:lnTo>
                  <a:lnTo>
                    <a:pt x="4638675" y="25400"/>
                  </a:lnTo>
                  <a:lnTo>
                    <a:pt x="4638675" y="12700"/>
                  </a:lnTo>
                  <a:close/>
                </a:path>
                <a:path w="5181600" h="5172075">
                  <a:moveTo>
                    <a:pt x="4638675" y="31750"/>
                  </a:moveTo>
                  <a:lnTo>
                    <a:pt x="4486275" y="31750"/>
                  </a:lnTo>
                  <a:lnTo>
                    <a:pt x="4486275" y="38100"/>
                  </a:lnTo>
                  <a:lnTo>
                    <a:pt x="4638675" y="38100"/>
                  </a:lnTo>
                  <a:lnTo>
                    <a:pt x="4638675" y="31750"/>
                  </a:lnTo>
                  <a:close/>
                </a:path>
                <a:path w="5181600" h="5172075">
                  <a:moveTo>
                    <a:pt x="4905375" y="0"/>
                  </a:moveTo>
                  <a:lnTo>
                    <a:pt x="4752975" y="0"/>
                  </a:lnTo>
                  <a:lnTo>
                    <a:pt x="4752975" y="6350"/>
                  </a:lnTo>
                  <a:lnTo>
                    <a:pt x="4905375" y="6350"/>
                  </a:lnTo>
                  <a:lnTo>
                    <a:pt x="4905375" y="0"/>
                  </a:lnTo>
                  <a:close/>
                </a:path>
                <a:path w="5181600" h="5172075">
                  <a:moveTo>
                    <a:pt x="4905375" y="12700"/>
                  </a:moveTo>
                  <a:lnTo>
                    <a:pt x="4752975" y="12700"/>
                  </a:lnTo>
                  <a:lnTo>
                    <a:pt x="4752975" y="25400"/>
                  </a:lnTo>
                  <a:lnTo>
                    <a:pt x="4905375" y="25400"/>
                  </a:lnTo>
                  <a:lnTo>
                    <a:pt x="4905375" y="12700"/>
                  </a:lnTo>
                  <a:close/>
                </a:path>
                <a:path w="5181600" h="5172075">
                  <a:moveTo>
                    <a:pt x="4905375" y="31750"/>
                  </a:moveTo>
                  <a:lnTo>
                    <a:pt x="4752975" y="31750"/>
                  </a:lnTo>
                  <a:lnTo>
                    <a:pt x="4752975" y="38100"/>
                  </a:lnTo>
                  <a:lnTo>
                    <a:pt x="4905375" y="38100"/>
                  </a:lnTo>
                  <a:lnTo>
                    <a:pt x="4905375" y="31750"/>
                  </a:lnTo>
                  <a:close/>
                </a:path>
                <a:path w="5181600" h="5172075">
                  <a:moveTo>
                    <a:pt x="5166106" y="12700"/>
                  </a:moveTo>
                  <a:lnTo>
                    <a:pt x="5019675" y="12700"/>
                  </a:lnTo>
                  <a:lnTo>
                    <a:pt x="5019675" y="25400"/>
                  </a:lnTo>
                  <a:lnTo>
                    <a:pt x="5156200" y="25400"/>
                  </a:lnTo>
                  <a:lnTo>
                    <a:pt x="5156200" y="28575"/>
                  </a:lnTo>
                  <a:lnTo>
                    <a:pt x="5168900" y="28575"/>
                  </a:lnTo>
                  <a:lnTo>
                    <a:pt x="5168900" y="15494"/>
                  </a:lnTo>
                  <a:lnTo>
                    <a:pt x="5166106" y="12700"/>
                  </a:lnTo>
                  <a:close/>
                </a:path>
                <a:path w="5181600" h="5172075">
                  <a:moveTo>
                    <a:pt x="5162550" y="0"/>
                  </a:moveTo>
                  <a:lnTo>
                    <a:pt x="5019675" y="0"/>
                  </a:lnTo>
                  <a:lnTo>
                    <a:pt x="5019675" y="6350"/>
                  </a:lnTo>
                  <a:lnTo>
                    <a:pt x="5169535" y="6350"/>
                  </a:lnTo>
                  <a:lnTo>
                    <a:pt x="5175250" y="12064"/>
                  </a:lnTo>
                  <a:lnTo>
                    <a:pt x="5175250" y="28575"/>
                  </a:lnTo>
                  <a:lnTo>
                    <a:pt x="5181600" y="28575"/>
                  </a:lnTo>
                  <a:lnTo>
                    <a:pt x="5181600" y="19050"/>
                  </a:lnTo>
                  <a:lnTo>
                    <a:pt x="5180105" y="11626"/>
                  </a:lnTo>
                  <a:lnTo>
                    <a:pt x="5176027" y="5572"/>
                  </a:lnTo>
                  <a:lnTo>
                    <a:pt x="5169973" y="1494"/>
                  </a:lnTo>
                  <a:lnTo>
                    <a:pt x="5162550" y="0"/>
                  </a:lnTo>
                  <a:close/>
                </a:path>
                <a:path w="5181600" h="5172075">
                  <a:moveTo>
                    <a:pt x="5149850" y="31750"/>
                  </a:moveTo>
                  <a:lnTo>
                    <a:pt x="5019675" y="31750"/>
                  </a:lnTo>
                  <a:lnTo>
                    <a:pt x="5019675" y="38100"/>
                  </a:lnTo>
                  <a:lnTo>
                    <a:pt x="5143500" y="38100"/>
                  </a:lnTo>
                  <a:lnTo>
                    <a:pt x="5149850" y="31750"/>
                  </a:lnTo>
                  <a:close/>
                </a:path>
                <a:path w="5181600" h="5172075">
                  <a:moveTo>
                    <a:pt x="5181600" y="142875"/>
                  </a:moveTo>
                  <a:lnTo>
                    <a:pt x="5175250" y="142875"/>
                  </a:lnTo>
                  <a:lnTo>
                    <a:pt x="5175250" y="295275"/>
                  </a:lnTo>
                  <a:lnTo>
                    <a:pt x="5181600" y="295275"/>
                  </a:lnTo>
                  <a:lnTo>
                    <a:pt x="5181600" y="142875"/>
                  </a:lnTo>
                  <a:close/>
                </a:path>
                <a:path w="5181600" h="5172075">
                  <a:moveTo>
                    <a:pt x="5168900" y="142875"/>
                  </a:moveTo>
                  <a:lnTo>
                    <a:pt x="5156200" y="142875"/>
                  </a:lnTo>
                  <a:lnTo>
                    <a:pt x="5156200" y="295275"/>
                  </a:lnTo>
                  <a:lnTo>
                    <a:pt x="5168900" y="295275"/>
                  </a:lnTo>
                  <a:lnTo>
                    <a:pt x="5168900" y="142875"/>
                  </a:lnTo>
                  <a:close/>
                </a:path>
                <a:path w="5181600" h="5172075">
                  <a:moveTo>
                    <a:pt x="5149850" y="142875"/>
                  </a:moveTo>
                  <a:lnTo>
                    <a:pt x="5143500" y="142875"/>
                  </a:lnTo>
                  <a:lnTo>
                    <a:pt x="5143500" y="295275"/>
                  </a:lnTo>
                  <a:lnTo>
                    <a:pt x="5149850" y="295275"/>
                  </a:lnTo>
                  <a:lnTo>
                    <a:pt x="5149850" y="142875"/>
                  </a:lnTo>
                  <a:close/>
                </a:path>
                <a:path w="5181600" h="5172075">
                  <a:moveTo>
                    <a:pt x="5181600" y="409575"/>
                  </a:moveTo>
                  <a:lnTo>
                    <a:pt x="5175250" y="409575"/>
                  </a:lnTo>
                  <a:lnTo>
                    <a:pt x="5175250" y="561975"/>
                  </a:lnTo>
                  <a:lnTo>
                    <a:pt x="5181600" y="561975"/>
                  </a:lnTo>
                  <a:lnTo>
                    <a:pt x="5181600" y="409575"/>
                  </a:lnTo>
                  <a:close/>
                </a:path>
                <a:path w="5181600" h="5172075">
                  <a:moveTo>
                    <a:pt x="5168900" y="409575"/>
                  </a:moveTo>
                  <a:lnTo>
                    <a:pt x="5156200" y="409575"/>
                  </a:lnTo>
                  <a:lnTo>
                    <a:pt x="5156200" y="561975"/>
                  </a:lnTo>
                  <a:lnTo>
                    <a:pt x="5168900" y="561975"/>
                  </a:lnTo>
                  <a:lnTo>
                    <a:pt x="5168900" y="409575"/>
                  </a:lnTo>
                  <a:close/>
                </a:path>
                <a:path w="5181600" h="5172075">
                  <a:moveTo>
                    <a:pt x="5149850" y="409575"/>
                  </a:moveTo>
                  <a:lnTo>
                    <a:pt x="5143500" y="409575"/>
                  </a:lnTo>
                  <a:lnTo>
                    <a:pt x="5143500" y="561975"/>
                  </a:lnTo>
                  <a:lnTo>
                    <a:pt x="5149850" y="561975"/>
                  </a:lnTo>
                  <a:lnTo>
                    <a:pt x="5149850" y="409575"/>
                  </a:lnTo>
                  <a:close/>
                </a:path>
                <a:path w="5181600" h="5172075">
                  <a:moveTo>
                    <a:pt x="5181600" y="676275"/>
                  </a:moveTo>
                  <a:lnTo>
                    <a:pt x="5175250" y="676275"/>
                  </a:lnTo>
                  <a:lnTo>
                    <a:pt x="5175250" y="828675"/>
                  </a:lnTo>
                  <a:lnTo>
                    <a:pt x="5181600" y="828675"/>
                  </a:lnTo>
                  <a:lnTo>
                    <a:pt x="5181600" y="676275"/>
                  </a:lnTo>
                  <a:close/>
                </a:path>
                <a:path w="5181600" h="5172075">
                  <a:moveTo>
                    <a:pt x="5168900" y="676275"/>
                  </a:moveTo>
                  <a:lnTo>
                    <a:pt x="5156200" y="676275"/>
                  </a:lnTo>
                  <a:lnTo>
                    <a:pt x="5156200" y="828675"/>
                  </a:lnTo>
                  <a:lnTo>
                    <a:pt x="5168900" y="828675"/>
                  </a:lnTo>
                  <a:lnTo>
                    <a:pt x="5168900" y="676275"/>
                  </a:lnTo>
                  <a:close/>
                </a:path>
                <a:path w="5181600" h="5172075">
                  <a:moveTo>
                    <a:pt x="5149850" y="676275"/>
                  </a:moveTo>
                  <a:lnTo>
                    <a:pt x="5143500" y="676275"/>
                  </a:lnTo>
                  <a:lnTo>
                    <a:pt x="5143500" y="828675"/>
                  </a:lnTo>
                  <a:lnTo>
                    <a:pt x="5149850" y="828675"/>
                  </a:lnTo>
                  <a:lnTo>
                    <a:pt x="5149850" y="676275"/>
                  </a:lnTo>
                  <a:close/>
                </a:path>
                <a:path w="5181600" h="5172075">
                  <a:moveTo>
                    <a:pt x="5181600" y="942975"/>
                  </a:moveTo>
                  <a:lnTo>
                    <a:pt x="5175250" y="942975"/>
                  </a:lnTo>
                  <a:lnTo>
                    <a:pt x="5175250" y="1095375"/>
                  </a:lnTo>
                  <a:lnTo>
                    <a:pt x="5181600" y="1095375"/>
                  </a:lnTo>
                  <a:lnTo>
                    <a:pt x="5181600" y="942975"/>
                  </a:lnTo>
                  <a:close/>
                </a:path>
                <a:path w="5181600" h="5172075">
                  <a:moveTo>
                    <a:pt x="5168900" y="942975"/>
                  </a:moveTo>
                  <a:lnTo>
                    <a:pt x="5156200" y="942975"/>
                  </a:lnTo>
                  <a:lnTo>
                    <a:pt x="5156200" y="1095375"/>
                  </a:lnTo>
                  <a:lnTo>
                    <a:pt x="5168900" y="1095375"/>
                  </a:lnTo>
                  <a:lnTo>
                    <a:pt x="5168900" y="942975"/>
                  </a:lnTo>
                  <a:close/>
                </a:path>
                <a:path w="5181600" h="5172075">
                  <a:moveTo>
                    <a:pt x="5149850" y="942975"/>
                  </a:moveTo>
                  <a:lnTo>
                    <a:pt x="5143500" y="942975"/>
                  </a:lnTo>
                  <a:lnTo>
                    <a:pt x="5143500" y="1095375"/>
                  </a:lnTo>
                  <a:lnTo>
                    <a:pt x="5149850" y="1095375"/>
                  </a:lnTo>
                  <a:lnTo>
                    <a:pt x="5149850" y="942975"/>
                  </a:lnTo>
                  <a:close/>
                </a:path>
                <a:path w="5181600" h="5172075">
                  <a:moveTo>
                    <a:pt x="5181600" y="1209675"/>
                  </a:moveTo>
                  <a:lnTo>
                    <a:pt x="5175250" y="1209675"/>
                  </a:lnTo>
                  <a:lnTo>
                    <a:pt x="5175250" y="1362075"/>
                  </a:lnTo>
                  <a:lnTo>
                    <a:pt x="5181600" y="1362075"/>
                  </a:lnTo>
                  <a:lnTo>
                    <a:pt x="5181600" y="1209675"/>
                  </a:lnTo>
                  <a:close/>
                </a:path>
                <a:path w="5181600" h="5172075">
                  <a:moveTo>
                    <a:pt x="5168900" y="1209675"/>
                  </a:moveTo>
                  <a:lnTo>
                    <a:pt x="5156200" y="1209675"/>
                  </a:lnTo>
                  <a:lnTo>
                    <a:pt x="5156200" y="1362075"/>
                  </a:lnTo>
                  <a:lnTo>
                    <a:pt x="5168900" y="1362075"/>
                  </a:lnTo>
                  <a:lnTo>
                    <a:pt x="5168900" y="1209675"/>
                  </a:lnTo>
                  <a:close/>
                </a:path>
                <a:path w="5181600" h="5172075">
                  <a:moveTo>
                    <a:pt x="5149850" y="1209675"/>
                  </a:moveTo>
                  <a:lnTo>
                    <a:pt x="5143500" y="1209675"/>
                  </a:lnTo>
                  <a:lnTo>
                    <a:pt x="5143500" y="1362075"/>
                  </a:lnTo>
                  <a:lnTo>
                    <a:pt x="5149850" y="1362075"/>
                  </a:lnTo>
                  <a:lnTo>
                    <a:pt x="5149850" y="1209675"/>
                  </a:lnTo>
                  <a:close/>
                </a:path>
                <a:path w="5181600" h="5172075">
                  <a:moveTo>
                    <a:pt x="5181600" y="1476375"/>
                  </a:moveTo>
                  <a:lnTo>
                    <a:pt x="5175250" y="1476375"/>
                  </a:lnTo>
                  <a:lnTo>
                    <a:pt x="5175250" y="1628775"/>
                  </a:lnTo>
                  <a:lnTo>
                    <a:pt x="5181600" y="1628775"/>
                  </a:lnTo>
                  <a:lnTo>
                    <a:pt x="5181600" y="1476375"/>
                  </a:lnTo>
                  <a:close/>
                </a:path>
                <a:path w="5181600" h="5172075">
                  <a:moveTo>
                    <a:pt x="5168900" y="1476375"/>
                  </a:moveTo>
                  <a:lnTo>
                    <a:pt x="5156200" y="1476375"/>
                  </a:lnTo>
                  <a:lnTo>
                    <a:pt x="5156200" y="1628775"/>
                  </a:lnTo>
                  <a:lnTo>
                    <a:pt x="5168900" y="1628775"/>
                  </a:lnTo>
                  <a:lnTo>
                    <a:pt x="5168900" y="1476375"/>
                  </a:lnTo>
                  <a:close/>
                </a:path>
                <a:path w="5181600" h="5172075">
                  <a:moveTo>
                    <a:pt x="5149850" y="1476375"/>
                  </a:moveTo>
                  <a:lnTo>
                    <a:pt x="5143500" y="1476375"/>
                  </a:lnTo>
                  <a:lnTo>
                    <a:pt x="5143500" y="1628775"/>
                  </a:lnTo>
                  <a:lnTo>
                    <a:pt x="5149850" y="1628775"/>
                  </a:lnTo>
                  <a:lnTo>
                    <a:pt x="5149850" y="1476375"/>
                  </a:lnTo>
                  <a:close/>
                </a:path>
                <a:path w="5181600" h="5172075">
                  <a:moveTo>
                    <a:pt x="5181600" y="1743075"/>
                  </a:moveTo>
                  <a:lnTo>
                    <a:pt x="5175250" y="1743075"/>
                  </a:lnTo>
                  <a:lnTo>
                    <a:pt x="5175250" y="1895475"/>
                  </a:lnTo>
                  <a:lnTo>
                    <a:pt x="5181600" y="1895475"/>
                  </a:lnTo>
                  <a:lnTo>
                    <a:pt x="5181600" y="1743075"/>
                  </a:lnTo>
                  <a:close/>
                </a:path>
                <a:path w="5181600" h="5172075">
                  <a:moveTo>
                    <a:pt x="5168900" y="1743075"/>
                  </a:moveTo>
                  <a:lnTo>
                    <a:pt x="5156200" y="1743075"/>
                  </a:lnTo>
                  <a:lnTo>
                    <a:pt x="5156200" y="1895475"/>
                  </a:lnTo>
                  <a:lnTo>
                    <a:pt x="5168900" y="1895475"/>
                  </a:lnTo>
                  <a:lnTo>
                    <a:pt x="5168900" y="1743075"/>
                  </a:lnTo>
                  <a:close/>
                </a:path>
                <a:path w="5181600" h="5172075">
                  <a:moveTo>
                    <a:pt x="5149850" y="1743075"/>
                  </a:moveTo>
                  <a:lnTo>
                    <a:pt x="5143500" y="1743075"/>
                  </a:lnTo>
                  <a:lnTo>
                    <a:pt x="5143500" y="1895475"/>
                  </a:lnTo>
                  <a:lnTo>
                    <a:pt x="5149850" y="1895475"/>
                  </a:lnTo>
                  <a:lnTo>
                    <a:pt x="5149850" y="1743075"/>
                  </a:lnTo>
                  <a:close/>
                </a:path>
                <a:path w="5181600" h="5172075">
                  <a:moveTo>
                    <a:pt x="5181600" y="2009775"/>
                  </a:moveTo>
                  <a:lnTo>
                    <a:pt x="5175250" y="2009775"/>
                  </a:lnTo>
                  <a:lnTo>
                    <a:pt x="5175250" y="2162175"/>
                  </a:lnTo>
                  <a:lnTo>
                    <a:pt x="5181600" y="2162175"/>
                  </a:lnTo>
                  <a:lnTo>
                    <a:pt x="5181600" y="2009775"/>
                  </a:lnTo>
                  <a:close/>
                </a:path>
                <a:path w="5181600" h="5172075">
                  <a:moveTo>
                    <a:pt x="5168900" y="2009775"/>
                  </a:moveTo>
                  <a:lnTo>
                    <a:pt x="5156200" y="2009775"/>
                  </a:lnTo>
                  <a:lnTo>
                    <a:pt x="5156200" y="2162175"/>
                  </a:lnTo>
                  <a:lnTo>
                    <a:pt x="5168900" y="2162175"/>
                  </a:lnTo>
                  <a:lnTo>
                    <a:pt x="5168900" y="2009775"/>
                  </a:lnTo>
                  <a:close/>
                </a:path>
                <a:path w="5181600" h="5172075">
                  <a:moveTo>
                    <a:pt x="5149850" y="2009775"/>
                  </a:moveTo>
                  <a:lnTo>
                    <a:pt x="5143500" y="2009775"/>
                  </a:lnTo>
                  <a:lnTo>
                    <a:pt x="5143500" y="2162175"/>
                  </a:lnTo>
                  <a:lnTo>
                    <a:pt x="5149850" y="2162175"/>
                  </a:lnTo>
                  <a:lnTo>
                    <a:pt x="5149850" y="2009775"/>
                  </a:lnTo>
                  <a:close/>
                </a:path>
                <a:path w="5181600" h="5172075">
                  <a:moveTo>
                    <a:pt x="5181600" y="2276475"/>
                  </a:moveTo>
                  <a:lnTo>
                    <a:pt x="5175250" y="2276475"/>
                  </a:lnTo>
                  <a:lnTo>
                    <a:pt x="5175250" y="2428875"/>
                  </a:lnTo>
                  <a:lnTo>
                    <a:pt x="5181600" y="2428875"/>
                  </a:lnTo>
                  <a:lnTo>
                    <a:pt x="5181600" y="2276475"/>
                  </a:lnTo>
                  <a:close/>
                </a:path>
                <a:path w="5181600" h="5172075">
                  <a:moveTo>
                    <a:pt x="5168900" y="2276475"/>
                  </a:moveTo>
                  <a:lnTo>
                    <a:pt x="5156200" y="2276475"/>
                  </a:lnTo>
                  <a:lnTo>
                    <a:pt x="5156200" y="2428875"/>
                  </a:lnTo>
                  <a:lnTo>
                    <a:pt x="5168900" y="2428875"/>
                  </a:lnTo>
                  <a:lnTo>
                    <a:pt x="5168900" y="2276475"/>
                  </a:lnTo>
                  <a:close/>
                </a:path>
                <a:path w="5181600" h="5172075">
                  <a:moveTo>
                    <a:pt x="5149850" y="2276475"/>
                  </a:moveTo>
                  <a:lnTo>
                    <a:pt x="5143500" y="2276475"/>
                  </a:lnTo>
                  <a:lnTo>
                    <a:pt x="5143500" y="2428875"/>
                  </a:lnTo>
                  <a:lnTo>
                    <a:pt x="5149850" y="2428875"/>
                  </a:lnTo>
                  <a:lnTo>
                    <a:pt x="5149850" y="2276475"/>
                  </a:lnTo>
                  <a:close/>
                </a:path>
                <a:path w="5181600" h="5172075">
                  <a:moveTo>
                    <a:pt x="5181600" y="2543175"/>
                  </a:moveTo>
                  <a:lnTo>
                    <a:pt x="5175250" y="2543175"/>
                  </a:lnTo>
                  <a:lnTo>
                    <a:pt x="5175250" y="2695575"/>
                  </a:lnTo>
                  <a:lnTo>
                    <a:pt x="5181600" y="2695575"/>
                  </a:lnTo>
                  <a:lnTo>
                    <a:pt x="5181600" y="2543175"/>
                  </a:lnTo>
                  <a:close/>
                </a:path>
                <a:path w="5181600" h="5172075">
                  <a:moveTo>
                    <a:pt x="5168900" y="2543175"/>
                  </a:moveTo>
                  <a:lnTo>
                    <a:pt x="5156200" y="2543175"/>
                  </a:lnTo>
                  <a:lnTo>
                    <a:pt x="5156200" y="2695575"/>
                  </a:lnTo>
                  <a:lnTo>
                    <a:pt x="5168900" y="2695575"/>
                  </a:lnTo>
                  <a:lnTo>
                    <a:pt x="5168900" y="2543175"/>
                  </a:lnTo>
                  <a:close/>
                </a:path>
                <a:path w="5181600" h="5172075">
                  <a:moveTo>
                    <a:pt x="5149850" y="2543175"/>
                  </a:moveTo>
                  <a:lnTo>
                    <a:pt x="5143500" y="2543175"/>
                  </a:lnTo>
                  <a:lnTo>
                    <a:pt x="5143500" y="2695575"/>
                  </a:lnTo>
                  <a:lnTo>
                    <a:pt x="5149850" y="2695575"/>
                  </a:lnTo>
                  <a:lnTo>
                    <a:pt x="5149850" y="2543175"/>
                  </a:lnTo>
                  <a:close/>
                </a:path>
                <a:path w="5181600" h="5172075">
                  <a:moveTo>
                    <a:pt x="5181600" y="2809875"/>
                  </a:moveTo>
                  <a:lnTo>
                    <a:pt x="5175250" y="2809875"/>
                  </a:lnTo>
                  <a:lnTo>
                    <a:pt x="5175250" y="2962275"/>
                  </a:lnTo>
                  <a:lnTo>
                    <a:pt x="5181600" y="2962275"/>
                  </a:lnTo>
                  <a:lnTo>
                    <a:pt x="5181600" y="2809875"/>
                  </a:lnTo>
                  <a:close/>
                </a:path>
                <a:path w="5181600" h="5172075">
                  <a:moveTo>
                    <a:pt x="5168900" y="2809875"/>
                  </a:moveTo>
                  <a:lnTo>
                    <a:pt x="5156200" y="2809875"/>
                  </a:lnTo>
                  <a:lnTo>
                    <a:pt x="5156200" y="2962275"/>
                  </a:lnTo>
                  <a:lnTo>
                    <a:pt x="5168900" y="2962275"/>
                  </a:lnTo>
                  <a:lnTo>
                    <a:pt x="5168900" y="2809875"/>
                  </a:lnTo>
                  <a:close/>
                </a:path>
                <a:path w="5181600" h="5172075">
                  <a:moveTo>
                    <a:pt x="5149850" y="2809875"/>
                  </a:moveTo>
                  <a:lnTo>
                    <a:pt x="5143500" y="2809875"/>
                  </a:lnTo>
                  <a:lnTo>
                    <a:pt x="5143500" y="2962275"/>
                  </a:lnTo>
                  <a:lnTo>
                    <a:pt x="5149850" y="2962275"/>
                  </a:lnTo>
                  <a:lnTo>
                    <a:pt x="5149850" y="2809875"/>
                  </a:lnTo>
                  <a:close/>
                </a:path>
                <a:path w="5181600" h="5172075">
                  <a:moveTo>
                    <a:pt x="5181600" y="3076575"/>
                  </a:moveTo>
                  <a:lnTo>
                    <a:pt x="5175250" y="3076575"/>
                  </a:lnTo>
                  <a:lnTo>
                    <a:pt x="5175250" y="3228975"/>
                  </a:lnTo>
                  <a:lnTo>
                    <a:pt x="5181600" y="3228975"/>
                  </a:lnTo>
                  <a:lnTo>
                    <a:pt x="5181600" y="3076575"/>
                  </a:lnTo>
                  <a:close/>
                </a:path>
                <a:path w="5181600" h="5172075">
                  <a:moveTo>
                    <a:pt x="5168900" y="3076575"/>
                  </a:moveTo>
                  <a:lnTo>
                    <a:pt x="5156200" y="3076575"/>
                  </a:lnTo>
                  <a:lnTo>
                    <a:pt x="5156200" y="3228975"/>
                  </a:lnTo>
                  <a:lnTo>
                    <a:pt x="5168900" y="3228975"/>
                  </a:lnTo>
                  <a:lnTo>
                    <a:pt x="5168900" y="3076575"/>
                  </a:lnTo>
                  <a:close/>
                </a:path>
                <a:path w="5181600" h="5172075">
                  <a:moveTo>
                    <a:pt x="5149850" y="3076575"/>
                  </a:moveTo>
                  <a:lnTo>
                    <a:pt x="5143500" y="3076575"/>
                  </a:lnTo>
                  <a:lnTo>
                    <a:pt x="5143500" y="3228975"/>
                  </a:lnTo>
                  <a:lnTo>
                    <a:pt x="5149850" y="3228975"/>
                  </a:lnTo>
                  <a:lnTo>
                    <a:pt x="5149850" y="3076575"/>
                  </a:lnTo>
                  <a:close/>
                </a:path>
                <a:path w="5181600" h="5172075">
                  <a:moveTo>
                    <a:pt x="5181600" y="3343275"/>
                  </a:moveTo>
                  <a:lnTo>
                    <a:pt x="5175250" y="3343275"/>
                  </a:lnTo>
                  <a:lnTo>
                    <a:pt x="5175250" y="3495675"/>
                  </a:lnTo>
                  <a:lnTo>
                    <a:pt x="5181600" y="3495675"/>
                  </a:lnTo>
                  <a:lnTo>
                    <a:pt x="5181600" y="3343275"/>
                  </a:lnTo>
                  <a:close/>
                </a:path>
                <a:path w="5181600" h="5172075">
                  <a:moveTo>
                    <a:pt x="5168900" y="3343275"/>
                  </a:moveTo>
                  <a:lnTo>
                    <a:pt x="5156200" y="3343275"/>
                  </a:lnTo>
                  <a:lnTo>
                    <a:pt x="5156200" y="3495675"/>
                  </a:lnTo>
                  <a:lnTo>
                    <a:pt x="5168900" y="3495675"/>
                  </a:lnTo>
                  <a:lnTo>
                    <a:pt x="5168900" y="3343275"/>
                  </a:lnTo>
                  <a:close/>
                </a:path>
                <a:path w="5181600" h="5172075">
                  <a:moveTo>
                    <a:pt x="5149850" y="3343275"/>
                  </a:moveTo>
                  <a:lnTo>
                    <a:pt x="5143500" y="3343275"/>
                  </a:lnTo>
                  <a:lnTo>
                    <a:pt x="5143500" y="3495675"/>
                  </a:lnTo>
                  <a:lnTo>
                    <a:pt x="5149850" y="3495675"/>
                  </a:lnTo>
                  <a:lnTo>
                    <a:pt x="5149850" y="3343275"/>
                  </a:lnTo>
                  <a:close/>
                </a:path>
                <a:path w="5181600" h="5172075">
                  <a:moveTo>
                    <a:pt x="5181600" y="3609975"/>
                  </a:moveTo>
                  <a:lnTo>
                    <a:pt x="5175250" y="3609975"/>
                  </a:lnTo>
                  <a:lnTo>
                    <a:pt x="5175250" y="3762375"/>
                  </a:lnTo>
                  <a:lnTo>
                    <a:pt x="5181600" y="3762375"/>
                  </a:lnTo>
                  <a:lnTo>
                    <a:pt x="5181600" y="3609975"/>
                  </a:lnTo>
                  <a:close/>
                </a:path>
                <a:path w="5181600" h="5172075">
                  <a:moveTo>
                    <a:pt x="5168900" y="3609975"/>
                  </a:moveTo>
                  <a:lnTo>
                    <a:pt x="5156200" y="3609975"/>
                  </a:lnTo>
                  <a:lnTo>
                    <a:pt x="5156200" y="3762375"/>
                  </a:lnTo>
                  <a:lnTo>
                    <a:pt x="5168900" y="3762375"/>
                  </a:lnTo>
                  <a:lnTo>
                    <a:pt x="5168900" y="3609975"/>
                  </a:lnTo>
                  <a:close/>
                </a:path>
                <a:path w="5181600" h="5172075">
                  <a:moveTo>
                    <a:pt x="5149850" y="3609975"/>
                  </a:moveTo>
                  <a:lnTo>
                    <a:pt x="5143500" y="3609975"/>
                  </a:lnTo>
                  <a:lnTo>
                    <a:pt x="5143500" y="3762375"/>
                  </a:lnTo>
                  <a:lnTo>
                    <a:pt x="5149850" y="3762375"/>
                  </a:lnTo>
                  <a:lnTo>
                    <a:pt x="5149850" y="3609975"/>
                  </a:lnTo>
                  <a:close/>
                </a:path>
                <a:path w="5181600" h="5172075">
                  <a:moveTo>
                    <a:pt x="5181600" y="3876675"/>
                  </a:moveTo>
                  <a:lnTo>
                    <a:pt x="5175250" y="3876675"/>
                  </a:lnTo>
                  <a:lnTo>
                    <a:pt x="5175250" y="4029075"/>
                  </a:lnTo>
                  <a:lnTo>
                    <a:pt x="5181600" y="4029075"/>
                  </a:lnTo>
                  <a:lnTo>
                    <a:pt x="5181600" y="3876675"/>
                  </a:lnTo>
                  <a:close/>
                </a:path>
                <a:path w="5181600" h="5172075">
                  <a:moveTo>
                    <a:pt x="5168900" y="3876675"/>
                  </a:moveTo>
                  <a:lnTo>
                    <a:pt x="5156200" y="3876675"/>
                  </a:lnTo>
                  <a:lnTo>
                    <a:pt x="5156200" y="4029075"/>
                  </a:lnTo>
                  <a:lnTo>
                    <a:pt x="5168900" y="4029075"/>
                  </a:lnTo>
                  <a:lnTo>
                    <a:pt x="5168900" y="3876675"/>
                  </a:lnTo>
                  <a:close/>
                </a:path>
                <a:path w="5181600" h="5172075">
                  <a:moveTo>
                    <a:pt x="5149850" y="3876675"/>
                  </a:moveTo>
                  <a:lnTo>
                    <a:pt x="5143500" y="3876675"/>
                  </a:lnTo>
                  <a:lnTo>
                    <a:pt x="5143500" y="4029075"/>
                  </a:lnTo>
                  <a:lnTo>
                    <a:pt x="5149850" y="4029075"/>
                  </a:lnTo>
                  <a:lnTo>
                    <a:pt x="5149850" y="3876675"/>
                  </a:lnTo>
                  <a:close/>
                </a:path>
                <a:path w="5181600" h="5172075">
                  <a:moveTo>
                    <a:pt x="5181600" y="4143375"/>
                  </a:moveTo>
                  <a:lnTo>
                    <a:pt x="5175250" y="4143375"/>
                  </a:lnTo>
                  <a:lnTo>
                    <a:pt x="5175250" y="4295775"/>
                  </a:lnTo>
                  <a:lnTo>
                    <a:pt x="5181600" y="4295775"/>
                  </a:lnTo>
                  <a:lnTo>
                    <a:pt x="5181600" y="4143375"/>
                  </a:lnTo>
                  <a:close/>
                </a:path>
                <a:path w="5181600" h="5172075">
                  <a:moveTo>
                    <a:pt x="5168900" y="4143375"/>
                  </a:moveTo>
                  <a:lnTo>
                    <a:pt x="5156200" y="4143375"/>
                  </a:lnTo>
                  <a:lnTo>
                    <a:pt x="5156200" y="4295775"/>
                  </a:lnTo>
                  <a:lnTo>
                    <a:pt x="5168900" y="4295775"/>
                  </a:lnTo>
                  <a:lnTo>
                    <a:pt x="5168900" y="4143375"/>
                  </a:lnTo>
                  <a:close/>
                </a:path>
                <a:path w="5181600" h="5172075">
                  <a:moveTo>
                    <a:pt x="5149850" y="4143375"/>
                  </a:moveTo>
                  <a:lnTo>
                    <a:pt x="5143500" y="4143375"/>
                  </a:lnTo>
                  <a:lnTo>
                    <a:pt x="5143500" y="4295775"/>
                  </a:lnTo>
                  <a:lnTo>
                    <a:pt x="5149850" y="4295775"/>
                  </a:lnTo>
                  <a:lnTo>
                    <a:pt x="5149850" y="4143375"/>
                  </a:lnTo>
                  <a:close/>
                </a:path>
                <a:path w="5181600" h="5172075">
                  <a:moveTo>
                    <a:pt x="5181600" y="4410075"/>
                  </a:moveTo>
                  <a:lnTo>
                    <a:pt x="5175250" y="4410075"/>
                  </a:lnTo>
                  <a:lnTo>
                    <a:pt x="5175250" y="4562475"/>
                  </a:lnTo>
                  <a:lnTo>
                    <a:pt x="5181600" y="4562475"/>
                  </a:lnTo>
                  <a:lnTo>
                    <a:pt x="5181600" y="4410075"/>
                  </a:lnTo>
                  <a:close/>
                </a:path>
                <a:path w="5181600" h="5172075">
                  <a:moveTo>
                    <a:pt x="5168900" y="4410075"/>
                  </a:moveTo>
                  <a:lnTo>
                    <a:pt x="5156200" y="4410075"/>
                  </a:lnTo>
                  <a:lnTo>
                    <a:pt x="5156200" y="4562475"/>
                  </a:lnTo>
                  <a:lnTo>
                    <a:pt x="5168900" y="4562475"/>
                  </a:lnTo>
                  <a:lnTo>
                    <a:pt x="5168900" y="4410075"/>
                  </a:lnTo>
                  <a:close/>
                </a:path>
                <a:path w="5181600" h="5172075">
                  <a:moveTo>
                    <a:pt x="5149850" y="4410075"/>
                  </a:moveTo>
                  <a:lnTo>
                    <a:pt x="5143500" y="4410075"/>
                  </a:lnTo>
                  <a:lnTo>
                    <a:pt x="5143500" y="4562475"/>
                  </a:lnTo>
                  <a:lnTo>
                    <a:pt x="5149850" y="4562475"/>
                  </a:lnTo>
                  <a:lnTo>
                    <a:pt x="5149850" y="4410075"/>
                  </a:lnTo>
                  <a:close/>
                </a:path>
                <a:path w="5181600" h="5172075">
                  <a:moveTo>
                    <a:pt x="5181600" y="4676775"/>
                  </a:moveTo>
                  <a:lnTo>
                    <a:pt x="5175250" y="4676775"/>
                  </a:lnTo>
                  <a:lnTo>
                    <a:pt x="5175250" y="4829175"/>
                  </a:lnTo>
                  <a:lnTo>
                    <a:pt x="5181600" y="4829175"/>
                  </a:lnTo>
                  <a:lnTo>
                    <a:pt x="5181600" y="4676775"/>
                  </a:lnTo>
                  <a:close/>
                </a:path>
                <a:path w="5181600" h="5172075">
                  <a:moveTo>
                    <a:pt x="5168900" y="4676775"/>
                  </a:moveTo>
                  <a:lnTo>
                    <a:pt x="5156200" y="4676775"/>
                  </a:lnTo>
                  <a:lnTo>
                    <a:pt x="5156200" y="4829175"/>
                  </a:lnTo>
                  <a:lnTo>
                    <a:pt x="5168900" y="4829175"/>
                  </a:lnTo>
                  <a:lnTo>
                    <a:pt x="5168900" y="4676775"/>
                  </a:lnTo>
                  <a:close/>
                </a:path>
                <a:path w="5181600" h="5172075">
                  <a:moveTo>
                    <a:pt x="5149850" y="4676775"/>
                  </a:moveTo>
                  <a:lnTo>
                    <a:pt x="5143500" y="4676775"/>
                  </a:lnTo>
                  <a:lnTo>
                    <a:pt x="5143500" y="4829175"/>
                  </a:lnTo>
                  <a:lnTo>
                    <a:pt x="5149850" y="4829175"/>
                  </a:lnTo>
                  <a:lnTo>
                    <a:pt x="5149850" y="4676775"/>
                  </a:lnTo>
                  <a:close/>
                </a:path>
                <a:path w="5181600" h="5172075">
                  <a:moveTo>
                    <a:pt x="5181600" y="4943475"/>
                  </a:moveTo>
                  <a:lnTo>
                    <a:pt x="5175250" y="4943475"/>
                  </a:lnTo>
                  <a:lnTo>
                    <a:pt x="5175250" y="5095875"/>
                  </a:lnTo>
                  <a:lnTo>
                    <a:pt x="5181600" y="5095875"/>
                  </a:lnTo>
                  <a:lnTo>
                    <a:pt x="5181600" y="4943475"/>
                  </a:lnTo>
                  <a:close/>
                </a:path>
                <a:path w="5181600" h="5172075">
                  <a:moveTo>
                    <a:pt x="5168900" y="4943475"/>
                  </a:moveTo>
                  <a:lnTo>
                    <a:pt x="5156200" y="4943475"/>
                  </a:lnTo>
                  <a:lnTo>
                    <a:pt x="5156200" y="5095875"/>
                  </a:lnTo>
                  <a:lnTo>
                    <a:pt x="5168900" y="5095875"/>
                  </a:lnTo>
                  <a:lnTo>
                    <a:pt x="5168900" y="4943475"/>
                  </a:lnTo>
                  <a:close/>
                </a:path>
                <a:path w="5181600" h="5172075">
                  <a:moveTo>
                    <a:pt x="5149850" y="4943475"/>
                  </a:moveTo>
                  <a:lnTo>
                    <a:pt x="5143500" y="4943475"/>
                  </a:lnTo>
                  <a:lnTo>
                    <a:pt x="5143500" y="5095875"/>
                  </a:lnTo>
                  <a:lnTo>
                    <a:pt x="5149850" y="5095875"/>
                  </a:lnTo>
                  <a:lnTo>
                    <a:pt x="5149850" y="4943475"/>
                  </a:lnTo>
                  <a:close/>
                </a:path>
                <a:path w="5181600" h="5172075">
                  <a:moveTo>
                    <a:pt x="5105400" y="5165725"/>
                  </a:moveTo>
                  <a:lnTo>
                    <a:pt x="4953000" y="5165725"/>
                  </a:lnTo>
                  <a:lnTo>
                    <a:pt x="4953000" y="5172075"/>
                  </a:lnTo>
                  <a:lnTo>
                    <a:pt x="5105400" y="5172075"/>
                  </a:lnTo>
                  <a:lnTo>
                    <a:pt x="5105400" y="5165725"/>
                  </a:lnTo>
                  <a:close/>
                </a:path>
                <a:path w="5181600" h="5172075">
                  <a:moveTo>
                    <a:pt x="5105400" y="5146675"/>
                  </a:moveTo>
                  <a:lnTo>
                    <a:pt x="4953000" y="5146675"/>
                  </a:lnTo>
                  <a:lnTo>
                    <a:pt x="4953000" y="5159375"/>
                  </a:lnTo>
                  <a:lnTo>
                    <a:pt x="5105400" y="5159375"/>
                  </a:lnTo>
                  <a:lnTo>
                    <a:pt x="5105400" y="5146675"/>
                  </a:lnTo>
                  <a:close/>
                </a:path>
                <a:path w="5181600" h="5172075">
                  <a:moveTo>
                    <a:pt x="5105400" y="5133975"/>
                  </a:moveTo>
                  <a:lnTo>
                    <a:pt x="4953000" y="5133975"/>
                  </a:lnTo>
                  <a:lnTo>
                    <a:pt x="4953000" y="5140325"/>
                  </a:lnTo>
                  <a:lnTo>
                    <a:pt x="5105400" y="5140325"/>
                  </a:lnTo>
                  <a:lnTo>
                    <a:pt x="5105400" y="5133975"/>
                  </a:lnTo>
                  <a:close/>
                </a:path>
                <a:path w="5181600" h="5172075">
                  <a:moveTo>
                    <a:pt x="4838700" y="5165725"/>
                  </a:moveTo>
                  <a:lnTo>
                    <a:pt x="4686300" y="5165725"/>
                  </a:lnTo>
                  <a:lnTo>
                    <a:pt x="4686300" y="5172075"/>
                  </a:lnTo>
                  <a:lnTo>
                    <a:pt x="4838700" y="5172075"/>
                  </a:lnTo>
                  <a:lnTo>
                    <a:pt x="4838700" y="5165725"/>
                  </a:lnTo>
                  <a:close/>
                </a:path>
                <a:path w="5181600" h="5172075">
                  <a:moveTo>
                    <a:pt x="4838700" y="5146675"/>
                  </a:moveTo>
                  <a:lnTo>
                    <a:pt x="4686300" y="5146675"/>
                  </a:lnTo>
                  <a:lnTo>
                    <a:pt x="4686300" y="5159375"/>
                  </a:lnTo>
                  <a:lnTo>
                    <a:pt x="4838700" y="5159375"/>
                  </a:lnTo>
                  <a:lnTo>
                    <a:pt x="4838700" y="5146675"/>
                  </a:lnTo>
                  <a:close/>
                </a:path>
                <a:path w="5181600" h="5172075">
                  <a:moveTo>
                    <a:pt x="4838700" y="5133975"/>
                  </a:moveTo>
                  <a:lnTo>
                    <a:pt x="4686300" y="5133975"/>
                  </a:lnTo>
                  <a:lnTo>
                    <a:pt x="4686300" y="5140325"/>
                  </a:lnTo>
                  <a:lnTo>
                    <a:pt x="4838700" y="5140325"/>
                  </a:lnTo>
                  <a:lnTo>
                    <a:pt x="4838700" y="5133975"/>
                  </a:lnTo>
                  <a:close/>
                </a:path>
                <a:path w="5181600" h="5172075">
                  <a:moveTo>
                    <a:pt x="4572000" y="5165725"/>
                  </a:moveTo>
                  <a:lnTo>
                    <a:pt x="4419600" y="5165725"/>
                  </a:lnTo>
                  <a:lnTo>
                    <a:pt x="4419600" y="5172075"/>
                  </a:lnTo>
                  <a:lnTo>
                    <a:pt x="4572000" y="5172075"/>
                  </a:lnTo>
                  <a:lnTo>
                    <a:pt x="4572000" y="5165725"/>
                  </a:lnTo>
                  <a:close/>
                </a:path>
                <a:path w="5181600" h="5172075">
                  <a:moveTo>
                    <a:pt x="4572000" y="5146675"/>
                  </a:moveTo>
                  <a:lnTo>
                    <a:pt x="4419600" y="5146675"/>
                  </a:lnTo>
                  <a:lnTo>
                    <a:pt x="4419600" y="5159375"/>
                  </a:lnTo>
                  <a:lnTo>
                    <a:pt x="4572000" y="5159375"/>
                  </a:lnTo>
                  <a:lnTo>
                    <a:pt x="4572000" y="5146675"/>
                  </a:lnTo>
                  <a:close/>
                </a:path>
                <a:path w="5181600" h="5172075">
                  <a:moveTo>
                    <a:pt x="4572000" y="5133975"/>
                  </a:moveTo>
                  <a:lnTo>
                    <a:pt x="4419600" y="5133975"/>
                  </a:lnTo>
                  <a:lnTo>
                    <a:pt x="4419600" y="5140325"/>
                  </a:lnTo>
                  <a:lnTo>
                    <a:pt x="4572000" y="5140325"/>
                  </a:lnTo>
                  <a:lnTo>
                    <a:pt x="4572000" y="5133975"/>
                  </a:lnTo>
                  <a:close/>
                </a:path>
                <a:path w="5181600" h="5172075">
                  <a:moveTo>
                    <a:pt x="4305300" y="5165725"/>
                  </a:moveTo>
                  <a:lnTo>
                    <a:pt x="4152900" y="5165725"/>
                  </a:lnTo>
                  <a:lnTo>
                    <a:pt x="4152900" y="5172075"/>
                  </a:lnTo>
                  <a:lnTo>
                    <a:pt x="4305300" y="5172075"/>
                  </a:lnTo>
                  <a:lnTo>
                    <a:pt x="4305300" y="5165725"/>
                  </a:lnTo>
                  <a:close/>
                </a:path>
                <a:path w="5181600" h="5172075">
                  <a:moveTo>
                    <a:pt x="4305300" y="5146675"/>
                  </a:moveTo>
                  <a:lnTo>
                    <a:pt x="4152900" y="5146675"/>
                  </a:lnTo>
                  <a:lnTo>
                    <a:pt x="4152900" y="5159375"/>
                  </a:lnTo>
                  <a:lnTo>
                    <a:pt x="4305300" y="5159375"/>
                  </a:lnTo>
                  <a:lnTo>
                    <a:pt x="4305300" y="5146675"/>
                  </a:lnTo>
                  <a:close/>
                </a:path>
                <a:path w="5181600" h="5172075">
                  <a:moveTo>
                    <a:pt x="4305300" y="5133975"/>
                  </a:moveTo>
                  <a:lnTo>
                    <a:pt x="4152900" y="5133975"/>
                  </a:lnTo>
                  <a:lnTo>
                    <a:pt x="4152900" y="5140325"/>
                  </a:lnTo>
                  <a:lnTo>
                    <a:pt x="4305300" y="5140325"/>
                  </a:lnTo>
                  <a:lnTo>
                    <a:pt x="4305300" y="5133975"/>
                  </a:lnTo>
                  <a:close/>
                </a:path>
                <a:path w="5181600" h="5172075">
                  <a:moveTo>
                    <a:pt x="4038600" y="5165725"/>
                  </a:moveTo>
                  <a:lnTo>
                    <a:pt x="3886200" y="5165725"/>
                  </a:lnTo>
                  <a:lnTo>
                    <a:pt x="3886200" y="5172075"/>
                  </a:lnTo>
                  <a:lnTo>
                    <a:pt x="4038600" y="5172075"/>
                  </a:lnTo>
                  <a:lnTo>
                    <a:pt x="4038600" y="5165725"/>
                  </a:lnTo>
                  <a:close/>
                </a:path>
                <a:path w="5181600" h="5172075">
                  <a:moveTo>
                    <a:pt x="4038600" y="5146675"/>
                  </a:moveTo>
                  <a:lnTo>
                    <a:pt x="3886200" y="5146675"/>
                  </a:lnTo>
                  <a:lnTo>
                    <a:pt x="3886200" y="5159375"/>
                  </a:lnTo>
                  <a:lnTo>
                    <a:pt x="4038600" y="5159375"/>
                  </a:lnTo>
                  <a:lnTo>
                    <a:pt x="4038600" y="5146675"/>
                  </a:lnTo>
                  <a:close/>
                </a:path>
                <a:path w="5181600" h="5172075">
                  <a:moveTo>
                    <a:pt x="4038600" y="5133975"/>
                  </a:moveTo>
                  <a:lnTo>
                    <a:pt x="3886200" y="5133975"/>
                  </a:lnTo>
                  <a:lnTo>
                    <a:pt x="3886200" y="5140325"/>
                  </a:lnTo>
                  <a:lnTo>
                    <a:pt x="4038600" y="5140325"/>
                  </a:lnTo>
                  <a:lnTo>
                    <a:pt x="4038600" y="5133975"/>
                  </a:lnTo>
                  <a:close/>
                </a:path>
                <a:path w="5181600" h="5172075">
                  <a:moveTo>
                    <a:pt x="3771900" y="5165725"/>
                  </a:moveTo>
                  <a:lnTo>
                    <a:pt x="3619500" y="5165725"/>
                  </a:lnTo>
                  <a:lnTo>
                    <a:pt x="3619500" y="5172075"/>
                  </a:lnTo>
                  <a:lnTo>
                    <a:pt x="3771900" y="5172075"/>
                  </a:lnTo>
                  <a:lnTo>
                    <a:pt x="3771900" y="5165725"/>
                  </a:lnTo>
                  <a:close/>
                </a:path>
                <a:path w="5181600" h="5172075">
                  <a:moveTo>
                    <a:pt x="3771900" y="5146675"/>
                  </a:moveTo>
                  <a:lnTo>
                    <a:pt x="3619500" y="5146675"/>
                  </a:lnTo>
                  <a:lnTo>
                    <a:pt x="3619500" y="5159375"/>
                  </a:lnTo>
                  <a:lnTo>
                    <a:pt x="3771900" y="5159375"/>
                  </a:lnTo>
                  <a:lnTo>
                    <a:pt x="3771900" y="5146675"/>
                  </a:lnTo>
                  <a:close/>
                </a:path>
                <a:path w="5181600" h="5172075">
                  <a:moveTo>
                    <a:pt x="3771900" y="5133975"/>
                  </a:moveTo>
                  <a:lnTo>
                    <a:pt x="3619500" y="5133975"/>
                  </a:lnTo>
                  <a:lnTo>
                    <a:pt x="3619500" y="5140325"/>
                  </a:lnTo>
                  <a:lnTo>
                    <a:pt x="3771900" y="5140325"/>
                  </a:lnTo>
                  <a:lnTo>
                    <a:pt x="3771900" y="5133975"/>
                  </a:lnTo>
                  <a:close/>
                </a:path>
                <a:path w="5181600" h="5172075">
                  <a:moveTo>
                    <a:pt x="3505200" y="5165725"/>
                  </a:moveTo>
                  <a:lnTo>
                    <a:pt x="3352800" y="5165725"/>
                  </a:lnTo>
                  <a:lnTo>
                    <a:pt x="3352800" y="5172075"/>
                  </a:lnTo>
                  <a:lnTo>
                    <a:pt x="3505200" y="5172075"/>
                  </a:lnTo>
                  <a:lnTo>
                    <a:pt x="3505200" y="5165725"/>
                  </a:lnTo>
                  <a:close/>
                </a:path>
                <a:path w="5181600" h="5172075">
                  <a:moveTo>
                    <a:pt x="3505200" y="5146675"/>
                  </a:moveTo>
                  <a:lnTo>
                    <a:pt x="3352800" y="5146675"/>
                  </a:lnTo>
                  <a:lnTo>
                    <a:pt x="3352800" y="5159375"/>
                  </a:lnTo>
                  <a:lnTo>
                    <a:pt x="3505200" y="5159375"/>
                  </a:lnTo>
                  <a:lnTo>
                    <a:pt x="3505200" y="5146675"/>
                  </a:lnTo>
                  <a:close/>
                </a:path>
                <a:path w="5181600" h="5172075">
                  <a:moveTo>
                    <a:pt x="3505200" y="5133975"/>
                  </a:moveTo>
                  <a:lnTo>
                    <a:pt x="3352800" y="5133975"/>
                  </a:lnTo>
                  <a:lnTo>
                    <a:pt x="3352800" y="5140325"/>
                  </a:lnTo>
                  <a:lnTo>
                    <a:pt x="3505200" y="5140325"/>
                  </a:lnTo>
                  <a:lnTo>
                    <a:pt x="3505200" y="5133975"/>
                  </a:lnTo>
                  <a:close/>
                </a:path>
                <a:path w="5181600" h="5172075">
                  <a:moveTo>
                    <a:pt x="3238500" y="5165725"/>
                  </a:moveTo>
                  <a:lnTo>
                    <a:pt x="3086100" y="5165725"/>
                  </a:lnTo>
                  <a:lnTo>
                    <a:pt x="3086100" y="5172075"/>
                  </a:lnTo>
                  <a:lnTo>
                    <a:pt x="3238500" y="5172075"/>
                  </a:lnTo>
                  <a:lnTo>
                    <a:pt x="3238500" y="5165725"/>
                  </a:lnTo>
                  <a:close/>
                </a:path>
                <a:path w="5181600" h="5172075">
                  <a:moveTo>
                    <a:pt x="3238500" y="5146675"/>
                  </a:moveTo>
                  <a:lnTo>
                    <a:pt x="3086100" y="5146675"/>
                  </a:lnTo>
                  <a:lnTo>
                    <a:pt x="3086100" y="5159375"/>
                  </a:lnTo>
                  <a:lnTo>
                    <a:pt x="3238500" y="5159375"/>
                  </a:lnTo>
                  <a:lnTo>
                    <a:pt x="3238500" y="5146675"/>
                  </a:lnTo>
                  <a:close/>
                </a:path>
                <a:path w="5181600" h="5172075">
                  <a:moveTo>
                    <a:pt x="3238500" y="5133975"/>
                  </a:moveTo>
                  <a:lnTo>
                    <a:pt x="3086100" y="5133975"/>
                  </a:lnTo>
                  <a:lnTo>
                    <a:pt x="3086100" y="5140325"/>
                  </a:lnTo>
                  <a:lnTo>
                    <a:pt x="3238500" y="5140325"/>
                  </a:lnTo>
                  <a:lnTo>
                    <a:pt x="3238500" y="5133975"/>
                  </a:lnTo>
                  <a:close/>
                </a:path>
                <a:path w="5181600" h="5172075">
                  <a:moveTo>
                    <a:pt x="2971800" y="5165725"/>
                  </a:moveTo>
                  <a:lnTo>
                    <a:pt x="2819400" y="5165725"/>
                  </a:lnTo>
                  <a:lnTo>
                    <a:pt x="2819400" y="5172075"/>
                  </a:lnTo>
                  <a:lnTo>
                    <a:pt x="2971800" y="5172075"/>
                  </a:lnTo>
                  <a:lnTo>
                    <a:pt x="2971800" y="5165725"/>
                  </a:lnTo>
                  <a:close/>
                </a:path>
                <a:path w="5181600" h="5172075">
                  <a:moveTo>
                    <a:pt x="2971800" y="5146675"/>
                  </a:moveTo>
                  <a:lnTo>
                    <a:pt x="2819400" y="5146675"/>
                  </a:lnTo>
                  <a:lnTo>
                    <a:pt x="2819400" y="5159375"/>
                  </a:lnTo>
                  <a:lnTo>
                    <a:pt x="2971800" y="5159375"/>
                  </a:lnTo>
                  <a:lnTo>
                    <a:pt x="2971800" y="5146675"/>
                  </a:lnTo>
                  <a:close/>
                </a:path>
                <a:path w="5181600" h="5172075">
                  <a:moveTo>
                    <a:pt x="2971800" y="5133975"/>
                  </a:moveTo>
                  <a:lnTo>
                    <a:pt x="2819400" y="5133975"/>
                  </a:lnTo>
                  <a:lnTo>
                    <a:pt x="2819400" y="5140325"/>
                  </a:lnTo>
                  <a:lnTo>
                    <a:pt x="2971800" y="5140325"/>
                  </a:lnTo>
                  <a:lnTo>
                    <a:pt x="2971800" y="5133975"/>
                  </a:lnTo>
                  <a:close/>
                </a:path>
                <a:path w="5181600" h="5172075">
                  <a:moveTo>
                    <a:pt x="2705100" y="5165725"/>
                  </a:moveTo>
                  <a:lnTo>
                    <a:pt x="2552700" y="5165725"/>
                  </a:lnTo>
                  <a:lnTo>
                    <a:pt x="2552700" y="5172075"/>
                  </a:lnTo>
                  <a:lnTo>
                    <a:pt x="2705100" y="5172075"/>
                  </a:lnTo>
                  <a:lnTo>
                    <a:pt x="2705100" y="5165725"/>
                  </a:lnTo>
                  <a:close/>
                </a:path>
                <a:path w="5181600" h="5172075">
                  <a:moveTo>
                    <a:pt x="2705100" y="5146675"/>
                  </a:moveTo>
                  <a:lnTo>
                    <a:pt x="2552700" y="5146675"/>
                  </a:lnTo>
                  <a:lnTo>
                    <a:pt x="2552700" y="5159375"/>
                  </a:lnTo>
                  <a:lnTo>
                    <a:pt x="2705100" y="5159375"/>
                  </a:lnTo>
                  <a:lnTo>
                    <a:pt x="2705100" y="5146675"/>
                  </a:lnTo>
                  <a:close/>
                </a:path>
                <a:path w="5181600" h="5172075">
                  <a:moveTo>
                    <a:pt x="2705100" y="5133975"/>
                  </a:moveTo>
                  <a:lnTo>
                    <a:pt x="2552700" y="5133975"/>
                  </a:lnTo>
                  <a:lnTo>
                    <a:pt x="2552700" y="5140325"/>
                  </a:lnTo>
                  <a:lnTo>
                    <a:pt x="2705100" y="5140325"/>
                  </a:lnTo>
                  <a:lnTo>
                    <a:pt x="2705100" y="5133975"/>
                  </a:lnTo>
                  <a:close/>
                </a:path>
                <a:path w="5181600" h="5172075">
                  <a:moveTo>
                    <a:pt x="2438400" y="5165725"/>
                  </a:moveTo>
                  <a:lnTo>
                    <a:pt x="2286000" y="5165725"/>
                  </a:lnTo>
                  <a:lnTo>
                    <a:pt x="2286000" y="5172075"/>
                  </a:lnTo>
                  <a:lnTo>
                    <a:pt x="2438400" y="5172075"/>
                  </a:lnTo>
                  <a:lnTo>
                    <a:pt x="2438400" y="5165725"/>
                  </a:lnTo>
                  <a:close/>
                </a:path>
                <a:path w="5181600" h="5172075">
                  <a:moveTo>
                    <a:pt x="2438400" y="5146675"/>
                  </a:moveTo>
                  <a:lnTo>
                    <a:pt x="2286000" y="5146675"/>
                  </a:lnTo>
                  <a:lnTo>
                    <a:pt x="2286000" y="5159375"/>
                  </a:lnTo>
                  <a:lnTo>
                    <a:pt x="2438400" y="5159375"/>
                  </a:lnTo>
                  <a:lnTo>
                    <a:pt x="2438400" y="5146675"/>
                  </a:lnTo>
                  <a:close/>
                </a:path>
                <a:path w="5181600" h="5172075">
                  <a:moveTo>
                    <a:pt x="2438400" y="5133975"/>
                  </a:moveTo>
                  <a:lnTo>
                    <a:pt x="2286000" y="5133975"/>
                  </a:lnTo>
                  <a:lnTo>
                    <a:pt x="2286000" y="5140325"/>
                  </a:lnTo>
                  <a:lnTo>
                    <a:pt x="2438400" y="5140325"/>
                  </a:lnTo>
                  <a:lnTo>
                    <a:pt x="2438400" y="5133975"/>
                  </a:lnTo>
                  <a:close/>
                </a:path>
                <a:path w="5181600" h="5172075">
                  <a:moveTo>
                    <a:pt x="2171700" y="5165725"/>
                  </a:moveTo>
                  <a:lnTo>
                    <a:pt x="2019300" y="5165725"/>
                  </a:lnTo>
                  <a:lnTo>
                    <a:pt x="2019300" y="5172075"/>
                  </a:lnTo>
                  <a:lnTo>
                    <a:pt x="2171700" y="5172075"/>
                  </a:lnTo>
                  <a:lnTo>
                    <a:pt x="2171700" y="5165725"/>
                  </a:lnTo>
                  <a:close/>
                </a:path>
                <a:path w="5181600" h="5172075">
                  <a:moveTo>
                    <a:pt x="2171700" y="5146675"/>
                  </a:moveTo>
                  <a:lnTo>
                    <a:pt x="2019300" y="5146675"/>
                  </a:lnTo>
                  <a:lnTo>
                    <a:pt x="2019300" y="5159375"/>
                  </a:lnTo>
                  <a:lnTo>
                    <a:pt x="2171700" y="5159375"/>
                  </a:lnTo>
                  <a:lnTo>
                    <a:pt x="2171700" y="5146675"/>
                  </a:lnTo>
                  <a:close/>
                </a:path>
                <a:path w="5181600" h="5172075">
                  <a:moveTo>
                    <a:pt x="2171700" y="5133975"/>
                  </a:moveTo>
                  <a:lnTo>
                    <a:pt x="2019300" y="5133975"/>
                  </a:lnTo>
                  <a:lnTo>
                    <a:pt x="2019300" y="5140325"/>
                  </a:lnTo>
                  <a:lnTo>
                    <a:pt x="2171700" y="5140325"/>
                  </a:lnTo>
                  <a:lnTo>
                    <a:pt x="2171700" y="5133975"/>
                  </a:lnTo>
                  <a:close/>
                </a:path>
                <a:path w="5181600" h="5172075">
                  <a:moveTo>
                    <a:pt x="1905000" y="5165725"/>
                  </a:moveTo>
                  <a:lnTo>
                    <a:pt x="1752600" y="5165725"/>
                  </a:lnTo>
                  <a:lnTo>
                    <a:pt x="1752600" y="5172075"/>
                  </a:lnTo>
                  <a:lnTo>
                    <a:pt x="1905000" y="5172075"/>
                  </a:lnTo>
                  <a:lnTo>
                    <a:pt x="1905000" y="5165725"/>
                  </a:lnTo>
                  <a:close/>
                </a:path>
                <a:path w="5181600" h="5172075">
                  <a:moveTo>
                    <a:pt x="1905000" y="5146675"/>
                  </a:moveTo>
                  <a:lnTo>
                    <a:pt x="1752600" y="5146675"/>
                  </a:lnTo>
                  <a:lnTo>
                    <a:pt x="1752600" y="5159375"/>
                  </a:lnTo>
                  <a:lnTo>
                    <a:pt x="1905000" y="5159375"/>
                  </a:lnTo>
                  <a:lnTo>
                    <a:pt x="1905000" y="5146675"/>
                  </a:lnTo>
                  <a:close/>
                </a:path>
                <a:path w="5181600" h="5172075">
                  <a:moveTo>
                    <a:pt x="1905000" y="5133975"/>
                  </a:moveTo>
                  <a:lnTo>
                    <a:pt x="1752600" y="5133975"/>
                  </a:lnTo>
                  <a:lnTo>
                    <a:pt x="1752600" y="5140325"/>
                  </a:lnTo>
                  <a:lnTo>
                    <a:pt x="1905000" y="5140325"/>
                  </a:lnTo>
                  <a:lnTo>
                    <a:pt x="1905000" y="5133975"/>
                  </a:lnTo>
                  <a:close/>
                </a:path>
                <a:path w="5181600" h="5172075">
                  <a:moveTo>
                    <a:pt x="1638300" y="5165725"/>
                  </a:moveTo>
                  <a:lnTo>
                    <a:pt x="1485900" y="5165725"/>
                  </a:lnTo>
                  <a:lnTo>
                    <a:pt x="1485900" y="5172075"/>
                  </a:lnTo>
                  <a:lnTo>
                    <a:pt x="1638300" y="5172075"/>
                  </a:lnTo>
                  <a:lnTo>
                    <a:pt x="1638300" y="5165725"/>
                  </a:lnTo>
                  <a:close/>
                </a:path>
                <a:path w="5181600" h="5172075">
                  <a:moveTo>
                    <a:pt x="1638300" y="5146675"/>
                  </a:moveTo>
                  <a:lnTo>
                    <a:pt x="1485900" y="5146675"/>
                  </a:lnTo>
                  <a:lnTo>
                    <a:pt x="1485900" y="5159375"/>
                  </a:lnTo>
                  <a:lnTo>
                    <a:pt x="1638300" y="5159375"/>
                  </a:lnTo>
                  <a:lnTo>
                    <a:pt x="1638300" y="5146675"/>
                  </a:lnTo>
                  <a:close/>
                </a:path>
                <a:path w="5181600" h="5172075">
                  <a:moveTo>
                    <a:pt x="1638300" y="5133975"/>
                  </a:moveTo>
                  <a:lnTo>
                    <a:pt x="1485900" y="5133975"/>
                  </a:lnTo>
                  <a:lnTo>
                    <a:pt x="1485900" y="5140325"/>
                  </a:lnTo>
                  <a:lnTo>
                    <a:pt x="1638300" y="5140325"/>
                  </a:lnTo>
                  <a:lnTo>
                    <a:pt x="1638300" y="5133975"/>
                  </a:lnTo>
                  <a:close/>
                </a:path>
                <a:path w="5181600" h="5172075">
                  <a:moveTo>
                    <a:pt x="1371600" y="5165725"/>
                  </a:moveTo>
                  <a:lnTo>
                    <a:pt x="1219200" y="5165725"/>
                  </a:lnTo>
                  <a:lnTo>
                    <a:pt x="1219200" y="5172075"/>
                  </a:lnTo>
                  <a:lnTo>
                    <a:pt x="1371600" y="5172075"/>
                  </a:lnTo>
                  <a:lnTo>
                    <a:pt x="1371600" y="5165725"/>
                  </a:lnTo>
                  <a:close/>
                </a:path>
                <a:path w="5181600" h="5172075">
                  <a:moveTo>
                    <a:pt x="1371600" y="5146675"/>
                  </a:moveTo>
                  <a:lnTo>
                    <a:pt x="1219200" y="5146675"/>
                  </a:lnTo>
                  <a:lnTo>
                    <a:pt x="1219200" y="5159375"/>
                  </a:lnTo>
                  <a:lnTo>
                    <a:pt x="1371600" y="5159375"/>
                  </a:lnTo>
                  <a:lnTo>
                    <a:pt x="1371600" y="5146675"/>
                  </a:lnTo>
                  <a:close/>
                </a:path>
                <a:path w="5181600" h="5172075">
                  <a:moveTo>
                    <a:pt x="1371600" y="5133975"/>
                  </a:moveTo>
                  <a:lnTo>
                    <a:pt x="1219200" y="5133975"/>
                  </a:lnTo>
                  <a:lnTo>
                    <a:pt x="1219200" y="5140325"/>
                  </a:lnTo>
                  <a:lnTo>
                    <a:pt x="1371600" y="5140325"/>
                  </a:lnTo>
                  <a:lnTo>
                    <a:pt x="1371600" y="5133975"/>
                  </a:lnTo>
                  <a:close/>
                </a:path>
                <a:path w="5181600" h="5172075">
                  <a:moveTo>
                    <a:pt x="1104900" y="5165725"/>
                  </a:moveTo>
                  <a:lnTo>
                    <a:pt x="952500" y="5165725"/>
                  </a:lnTo>
                  <a:lnTo>
                    <a:pt x="952500" y="5172075"/>
                  </a:lnTo>
                  <a:lnTo>
                    <a:pt x="1104900" y="5172075"/>
                  </a:lnTo>
                  <a:lnTo>
                    <a:pt x="1104900" y="5165725"/>
                  </a:lnTo>
                  <a:close/>
                </a:path>
                <a:path w="5181600" h="5172075">
                  <a:moveTo>
                    <a:pt x="1104900" y="5146675"/>
                  </a:moveTo>
                  <a:lnTo>
                    <a:pt x="952500" y="5146675"/>
                  </a:lnTo>
                  <a:lnTo>
                    <a:pt x="952500" y="5159375"/>
                  </a:lnTo>
                  <a:lnTo>
                    <a:pt x="1104900" y="5159375"/>
                  </a:lnTo>
                  <a:lnTo>
                    <a:pt x="1104900" y="5146675"/>
                  </a:lnTo>
                  <a:close/>
                </a:path>
                <a:path w="5181600" h="5172075">
                  <a:moveTo>
                    <a:pt x="1104900" y="5133975"/>
                  </a:moveTo>
                  <a:lnTo>
                    <a:pt x="952500" y="5133975"/>
                  </a:lnTo>
                  <a:lnTo>
                    <a:pt x="952500" y="5140325"/>
                  </a:lnTo>
                  <a:lnTo>
                    <a:pt x="1104900" y="5140325"/>
                  </a:lnTo>
                  <a:lnTo>
                    <a:pt x="1104900" y="5133975"/>
                  </a:lnTo>
                  <a:close/>
                </a:path>
                <a:path w="5181600" h="5172075">
                  <a:moveTo>
                    <a:pt x="838200" y="5165725"/>
                  </a:moveTo>
                  <a:lnTo>
                    <a:pt x="685800" y="5165725"/>
                  </a:lnTo>
                  <a:lnTo>
                    <a:pt x="685800" y="5172075"/>
                  </a:lnTo>
                  <a:lnTo>
                    <a:pt x="838200" y="5172075"/>
                  </a:lnTo>
                  <a:lnTo>
                    <a:pt x="838200" y="5165725"/>
                  </a:lnTo>
                  <a:close/>
                </a:path>
                <a:path w="5181600" h="5172075">
                  <a:moveTo>
                    <a:pt x="838200" y="5146675"/>
                  </a:moveTo>
                  <a:lnTo>
                    <a:pt x="685800" y="5146675"/>
                  </a:lnTo>
                  <a:lnTo>
                    <a:pt x="685800" y="5159375"/>
                  </a:lnTo>
                  <a:lnTo>
                    <a:pt x="838200" y="5159375"/>
                  </a:lnTo>
                  <a:lnTo>
                    <a:pt x="838200" y="5146675"/>
                  </a:lnTo>
                  <a:close/>
                </a:path>
                <a:path w="5181600" h="5172075">
                  <a:moveTo>
                    <a:pt x="838200" y="5133975"/>
                  </a:moveTo>
                  <a:lnTo>
                    <a:pt x="685800" y="5133975"/>
                  </a:lnTo>
                  <a:lnTo>
                    <a:pt x="685800" y="5140325"/>
                  </a:lnTo>
                  <a:lnTo>
                    <a:pt x="838200" y="5140325"/>
                  </a:lnTo>
                  <a:lnTo>
                    <a:pt x="838200" y="5133975"/>
                  </a:lnTo>
                  <a:close/>
                </a:path>
                <a:path w="5181600" h="5172075">
                  <a:moveTo>
                    <a:pt x="571500" y="5165725"/>
                  </a:moveTo>
                  <a:lnTo>
                    <a:pt x="419100" y="5165725"/>
                  </a:lnTo>
                  <a:lnTo>
                    <a:pt x="419100" y="5172075"/>
                  </a:lnTo>
                  <a:lnTo>
                    <a:pt x="571500" y="5172075"/>
                  </a:lnTo>
                  <a:lnTo>
                    <a:pt x="571500" y="5165725"/>
                  </a:lnTo>
                  <a:close/>
                </a:path>
                <a:path w="5181600" h="5172075">
                  <a:moveTo>
                    <a:pt x="571500" y="5146675"/>
                  </a:moveTo>
                  <a:lnTo>
                    <a:pt x="419100" y="5146675"/>
                  </a:lnTo>
                  <a:lnTo>
                    <a:pt x="419100" y="5159375"/>
                  </a:lnTo>
                  <a:lnTo>
                    <a:pt x="571500" y="5159375"/>
                  </a:lnTo>
                  <a:lnTo>
                    <a:pt x="571500" y="5146675"/>
                  </a:lnTo>
                  <a:close/>
                </a:path>
                <a:path w="5181600" h="5172075">
                  <a:moveTo>
                    <a:pt x="571500" y="5133975"/>
                  </a:moveTo>
                  <a:lnTo>
                    <a:pt x="419100" y="5133975"/>
                  </a:lnTo>
                  <a:lnTo>
                    <a:pt x="419100" y="5140325"/>
                  </a:lnTo>
                  <a:lnTo>
                    <a:pt x="571500" y="5140325"/>
                  </a:lnTo>
                  <a:lnTo>
                    <a:pt x="571500" y="5133975"/>
                  </a:lnTo>
                  <a:close/>
                </a:path>
                <a:path w="5181600" h="5172075">
                  <a:moveTo>
                    <a:pt x="304787" y="5165725"/>
                  </a:moveTo>
                  <a:lnTo>
                    <a:pt x="152387" y="5165725"/>
                  </a:lnTo>
                  <a:lnTo>
                    <a:pt x="152387" y="5172075"/>
                  </a:lnTo>
                  <a:lnTo>
                    <a:pt x="304787" y="5172075"/>
                  </a:lnTo>
                  <a:lnTo>
                    <a:pt x="304787" y="5165725"/>
                  </a:lnTo>
                  <a:close/>
                </a:path>
                <a:path w="5181600" h="5172075">
                  <a:moveTo>
                    <a:pt x="304787" y="5146675"/>
                  </a:moveTo>
                  <a:lnTo>
                    <a:pt x="152387" y="5146675"/>
                  </a:lnTo>
                  <a:lnTo>
                    <a:pt x="152387" y="5159375"/>
                  </a:lnTo>
                  <a:lnTo>
                    <a:pt x="304787" y="5159375"/>
                  </a:lnTo>
                  <a:lnTo>
                    <a:pt x="304787" y="5146675"/>
                  </a:lnTo>
                  <a:close/>
                </a:path>
                <a:path w="5181600" h="5172075">
                  <a:moveTo>
                    <a:pt x="304787" y="5133975"/>
                  </a:moveTo>
                  <a:lnTo>
                    <a:pt x="152387" y="5133975"/>
                  </a:lnTo>
                  <a:lnTo>
                    <a:pt x="152387" y="5140325"/>
                  </a:lnTo>
                  <a:lnTo>
                    <a:pt x="304787" y="5140325"/>
                  </a:lnTo>
                  <a:lnTo>
                    <a:pt x="304787" y="5133975"/>
                  </a:lnTo>
                  <a:close/>
                </a:path>
                <a:path w="5181600" h="5172075">
                  <a:moveTo>
                    <a:pt x="38087" y="5165725"/>
                  </a:moveTo>
                  <a:lnTo>
                    <a:pt x="19050" y="5165725"/>
                  </a:lnTo>
                  <a:lnTo>
                    <a:pt x="19050" y="5172075"/>
                  </a:lnTo>
                  <a:lnTo>
                    <a:pt x="38087" y="5172075"/>
                  </a:lnTo>
                  <a:lnTo>
                    <a:pt x="38087" y="5165725"/>
                  </a:lnTo>
                  <a:close/>
                </a:path>
              </a:pathLst>
            </a:custGeom>
            <a:solidFill>
              <a:srgbClr val="006FC0"/>
            </a:solidFill>
          </p:spPr>
          <p:txBody>
            <a:bodyPr wrap="square" lIns="0" tIns="0" rIns="0" bIns="0" rtlCol="0"/>
            <a:lstStyle/>
            <a:p>
              <a:endParaRPr/>
            </a:p>
          </p:txBody>
        </p:sp>
      </p:grpSp>
      <p:sp>
        <p:nvSpPr>
          <p:cNvPr id="6" name="object 6"/>
          <p:cNvSpPr/>
          <p:nvPr/>
        </p:nvSpPr>
        <p:spPr>
          <a:xfrm>
            <a:off x="6324600" y="1381125"/>
            <a:ext cx="5553075" cy="5133975"/>
          </a:xfrm>
          <a:custGeom>
            <a:avLst/>
            <a:gdLst/>
            <a:ahLst/>
            <a:cxnLst/>
            <a:rect l="l" t="t" r="r" b="b"/>
            <a:pathLst>
              <a:path w="5553075" h="5133975">
                <a:moveTo>
                  <a:pt x="0" y="5133975"/>
                </a:moveTo>
                <a:lnTo>
                  <a:pt x="5553075" y="5133975"/>
                </a:lnTo>
                <a:lnTo>
                  <a:pt x="5553075" y="0"/>
                </a:lnTo>
                <a:lnTo>
                  <a:pt x="0" y="0"/>
                </a:lnTo>
                <a:lnTo>
                  <a:pt x="0" y="5133975"/>
                </a:lnTo>
                <a:close/>
              </a:path>
            </a:pathLst>
          </a:custGeom>
          <a:ln w="38100">
            <a:solidFill>
              <a:srgbClr val="EC7C30"/>
            </a:solidFill>
            <a:prstDash val="lgDash"/>
          </a:ln>
        </p:spPr>
        <p:txBody>
          <a:bodyPr wrap="square" lIns="0" tIns="0" rIns="0" bIns="0" rtlCol="0"/>
          <a:lstStyle/>
          <a:p>
            <a:endParaRPr/>
          </a:p>
        </p:txBody>
      </p:sp>
      <p:sp>
        <p:nvSpPr>
          <p:cNvPr id="7" name="object 7"/>
          <p:cNvSpPr txBox="1"/>
          <p:nvPr/>
        </p:nvSpPr>
        <p:spPr>
          <a:xfrm>
            <a:off x="1424050" y="1462150"/>
            <a:ext cx="4019550" cy="371475"/>
          </a:xfrm>
          <a:prstGeom prst="rect">
            <a:avLst/>
          </a:prstGeom>
          <a:solidFill>
            <a:srgbClr val="00AFEF"/>
          </a:solidFill>
          <a:ln w="9525">
            <a:solidFill>
              <a:srgbClr val="4471C4"/>
            </a:solidFill>
          </a:ln>
        </p:spPr>
        <p:txBody>
          <a:bodyPr vert="horz" wrap="square" lIns="0" tIns="26670" rIns="0" bIns="0" rtlCol="0">
            <a:spAutoFit/>
          </a:bodyPr>
          <a:lstStyle/>
          <a:p>
            <a:pPr algn="ctr">
              <a:lnSpc>
                <a:spcPct val="100000"/>
              </a:lnSpc>
              <a:spcBef>
                <a:spcPts val="210"/>
              </a:spcBef>
            </a:pPr>
            <a:r>
              <a:rPr sz="1800" b="1" dirty="0">
                <a:latin typeface="Calibri"/>
                <a:cs typeface="Calibri"/>
              </a:rPr>
              <a:t>M</a:t>
            </a:r>
            <a:r>
              <a:rPr sz="1800" b="1" spc="20" dirty="0">
                <a:latin typeface="Calibri"/>
                <a:cs typeface="Calibri"/>
              </a:rPr>
              <a:t>E</a:t>
            </a:r>
            <a:r>
              <a:rPr sz="1800" b="1" spc="10" dirty="0">
                <a:latin typeface="Calibri"/>
                <a:cs typeface="Calibri"/>
              </a:rPr>
              <a:t>N</a:t>
            </a:r>
            <a:r>
              <a:rPr sz="1800" b="1" spc="5" dirty="0">
                <a:latin typeface="Calibri"/>
                <a:cs typeface="Calibri"/>
              </a:rPr>
              <a:t>T</a:t>
            </a:r>
            <a:r>
              <a:rPr sz="1800" b="1" spc="20" dirty="0">
                <a:latin typeface="Calibri"/>
                <a:cs typeface="Calibri"/>
              </a:rPr>
              <a:t>E</a:t>
            </a:r>
            <a:r>
              <a:rPr sz="1800" b="1" spc="35" dirty="0">
                <a:latin typeface="Calibri"/>
                <a:cs typeface="Calibri"/>
              </a:rPr>
              <a:t>R</a:t>
            </a:r>
            <a:r>
              <a:rPr sz="1800" b="1" dirty="0">
                <a:latin typeface="Calibri"/>
                <a:cs typeface="Calibri"/>
              </a:rPr>
              <a:t>I</a:t>
            </a:r>
            <a:r>
              <a:rPr sz="1800" b="1" spc="-140" dirty="0">
                <a:latin typeface="Calibri"/>
                <a:cs typeface="Calibri"/>
              </a:rPr>
              <a:t> </a:t>
            </a:r>
            <a:r>
              <a:rPr sz="1800" b="1" spc="-10" dirty="0">
                <a:latin typeface="Calibri"/>
                <a:cs typeface="Calibri"/>
              </a:rPr>
              <a:t>K</a:t>
            </a:r>
            <a:r>
              <a:rPr sz="1800" b="1" spc="20" dirty="0">
                <a:latin typeface="Calibri"/>
                <a:cs typeface="Calibri"/>
              </a:rPr>
              <a:t>EU</a:t>
            </a:r>
            <a:r>
              <a:rPr sz="1800" b="1" spc="30" dirty="0">
                <a:latin typeface="Calibri"/>
                <a:cs typeface="Calibri"/>
              </a:rPr>
              <a:t>A</a:t>
            </a:r>
            <a:r>
              <a:rPr sz="1800" b="1" spc="10" dirty="0">
                <a:latin typeface="Calibri"/>
                <a:cs typeface="Calibri"/>
              </a:rPr>
              <a:t>N</a:t>
            </a:r>
            <a:r>
              <a:rPr sz="1800" b="1" spc="-25" dirty="0">
                <a:latin typeface="Calibri"/>
                <a:cs typeface="Calibri"/>
              </a:rPr>
              <a:t>G</a:t>
            </a:r>
            <a:r>
              <a:rPr sz="1800" b="1" spc="30" dirty="0">
                <a:latin typeface="Calibri"/>
                <a:cs typeface="Calibri"/>
              </a:rPr>
              <a:t>A</a:t>
            </a:r>
            <a:r>
              <a:rPr sz="1800" b="1" dirty="0">
                <a:latin typeface="Calibri"/>
                <a:cs typeface="Calibri"/>
              </a:rPr>
              <a:t>N</a:t>
            </a:r>
            <a:r>
              <a:rPr sz="1800" b="1" spc="-95" dirty="0">
                <a:latin typeface="Calibri"/>
                <a:cs typeface="Calibri"/>
              </a:rPr>
              <a:t> </a:t>
            </a:r>
            <a:r>
              <a:rPr sz="1800" b="1" spc="-40" dirty="0">
                <a:latin typeface="Calibri"/>
                <a:cs typeface="Calibri"/>
              </a:rPr>
              <a:t>(</a:t>
            </a:r>
            <a:r>
              <a:rPr sz="1800" b="1" spc="20" dirty="0">
                <a:latin typeface="Calibri"/>
                <a:cs typeface="Calibri"/>
              </a:rPr>
              <a:t>C</a:t>
            </a:r>
            <a:r>
              <a:rPr sz="1800" b="1" dirty="0">
                <a:latin typeface="Calibri"/>
                <a:cs typeface="Calibri"/>
              </a:rPr>
              <a:t>F</a:t>
            </a:r>
            <a:r>
              <a:rPr sz="1800" b="1" spc="-20" dirty="0">
                <a:latin typeface="Calibri"/>
                <a:cs typeface="Calibri"/>
              </a:rPr>
              <a:t>O</a:t>
            </a:r>
            <a:r>
              <a:rPr sz="1800" b="1" dirty="0">
                <a:latin typeface="Calibri"/>
                <a:cs typeface="Calibri"/>
              </a:rPr>
              <a:t>)</a:t>
            </a:r>
            <a:endParaRPr sz="1800">
              <a:latin typeface="Calibri"/>
              <a:cs typeface="Calibri"/>
            </a:endParaRPr>
          </a:p>
        </p:txBody>
      </p:sp>
      <p:sp>
        <p:nvSpPr>
          <p:cNvPr id="8" name="object 8"/>
          <p:cNvSpPr txBox="1"/>
          <p:nvPr/>
        </p:nvSpPr>
        <p:spPr>
          <a:xfrm>
            <a:off x="6567551" y="1462150"/>
            <a:ext cx="5048250" cy="371475"/>
          </a:xfrm>
          <a:prstGeom prst="rect">
            <a:avLst/>
          </a:prstGeom>
          <a:solidFill>
            <a:srgbClr val="FFF1CC"/>
          </a:solidFill>
          <a:ln w="9525">
            <a:solidFill>
              <a:srgbClr val="4471C4"/>
            </a:solidFill>
          </a:ln>
        </p:spPr>
        <p:txBody>
          <a:bodyPr vert="horz" wrap="square" lIns="0" tIns="26670" rIns="0" bIns="0" rtlCol="0">
            <a:spAutoFit/>
          </a:bodyPr>
          <a:lstStyle/>
          <a:p>
            <a:pPr algn="ctr">
              <a:lnSpc>
                <a:spcPct val="100000"/>
              </a:lnSpc>
              <a:spcBef>
                <a:spcPts val="210"/>
              </a:spcBef>
            </a:pPr>
            <a:r>
              <a:rPr sz="1800" b="1" dirty="0">
                <a:latin typeface="Calibri"/>
                <a:cs typeface="Calibri"/>
              </a:rPr>
              <a:t>MENTERI/PIMPINAN</a:t>
            </a:r>
            <a:r>
              <a:rPr sz="1800" b="1" spc="-100" dirty="0">
                <a:latin typeface="Calibri"/>
                <a:cs typeface="Calibri"/>
              </a:rPr>
              <a:t> </a:t>
            </a:r>
            <a:r>
              <a:rPr sz="1800" b="1" spc="-5" dirty="0">
                <a:latin typeface="Calibri"/>
                <a:cs typeface="Calibri"/>
              </a:rPr>
              <a:t>LEMBAGA </a:t>
            </a:r>
            <a:r>
              <a:rPr sz="1800" b="1" spc="-10" dirty="0">
                <a:latin typeface="Calibri"/>
                <a:cs typeface="Calibri"/>
              </a:rPr>
              <a:t>(COO)</a:t>
            </a:r>
            <a:endParaRPr sz="1800">
              <a:latin typeface="Calibri"/>
              <a:cs typeface="Calibri"/>
            </a:endParaRPr>
          </a:p>
        </p:txBody>
      </p:sp>
      <p:sp>
        <p:nvSpPr>
          <p:cNvPr id="9" name="object 9"/>
          <p:cNvSpPr/>
          <p:nvPr/>
        </p:nvSpPr>
        <p:spPr>
          <a:xfrm>
            <a:off x="1066800" y="3162300"/>
            <a:ext cx="4933950" cy="1310061"/>
          </a:xfrm>
          <a:custGeom>
            <a:avLst/>
            <a:gdLst/>
            <a:ahLst/>
            <a:cxnLst/>
            <a:rect l="l" t="t" r="r" b="b"/>
            <a:pathLst>
              <a:path w="4933950" h="1228725">
                <a:moveTo>
                  <a:pt x="0" y="1228725"/>
                </a:moveTo>
                <a:lnTo>
                  <a:pt x="4933950" y="1228725"/>
                </a:lnTo>
                <a:lnTo>
                  <a:pt x="4933950" y="0"/>
                </a:lnTo>
                <a:lnTo>
                  <a:pt x="0" y="0"/>
                </a:lnTo>
                <a:lnTo>
                  <a:pt x="0" y="1228725"/>
                </a:lnTo>
                <a:close/>
              </a:path>
            </a:pathLst>
          </a:custGeom>
          <a:ln w="22225">
            <a:solidFill>
              <a:srgbClr val="385522"/>
            </a:solidFill>
            <a:prstDash val="sysDash"/>
          </a:ln>
        </p:spPr>
        <p:txBody>
          <a:bodyPr wrap="square" lIns="0" tIns="0" rIns="0" bIns="0" rtlCol="0"/>
          <a:lstStyle/>
          <a:p>
            <a:endParaRPr/>
          </a:p>
        </p:txBody>
      </p:sp>
      <p:sp>
        <p:nvSpPr>
          <p:cNvPr id="10" name="object 10"/>
          <p:cNvSpPr txBox="1"/>
          <p:nvPr/>
        </p:nvSpPr>
        <p:spPr>
          <a:xfrm>
            <a:off x="3332098" y="3195066"/>
            <a:ext cx="412750" cy="314325"/>
          </a:xfrm>
          <a:prstGeom prst="rect">
            <a:avLst/>
          </a:prstGeom>
          <a:solidFill>
            <a:srgbClr val="FFFF00"/>
          </a:solidFill>
        </p:spPr>
        <p:txBody>
          <a:bodyPr vert="horz" wrap="square" lIns="0" tIns="0" rIns="0" bIns="0" rtlCol="0">
            <a:spAutoFit/>
          </a:bodyPr>
          <a:lstStyle/>
          <a:p>
            <a:pPr marL="1905">
              <a:lnSpc>
                <a:spcPts val="2385"/>
              </a:lnSpc>
            </a:pPr>
            <a:r>
              <a:rPr sz="2000" b="1" spc="5" dirty="0">
                <a:latin typeface="Calibri"/>
                <a:cs typeface="Calibri"/>
              </a:rPr>
              <a:t>DJA</a:t>
            </a:r>
            <a:endParaRPr sz="2000">
              <a:latin typeface="Calibri"/>
              <a:cs typeface="Calibri"/>
            </a:endParaRPr>
          </a:p>
        </p:txBody>
      </p:sp>
      <p:sp>
        <p:nvSpPr>
          <p:cNvPr id="11" name="object 11"/>
          <p:cNvSpPr txBox="1"/>
          <p:nvPr/>
        </p:nvSpPr>
        <p:spPr>
          <a:xfrm>
            <a:off x="1108075" y="3490131"/>
            <a:ext cx="4911725" cy="980268"/>
          </a:xfrm>
          <a:prstGeom prst="rect">
            <a:avLst/>
          </a:prstGeom>
          <a:solidFill>
            <a:srgbClr val="C4DFB1"/>
          </a:solidFill>
        </p:spPr>
        <p:txBody>
          <a:bodyPr vert="horz" wrap="square" lIns="0" tIns="5080" rIns="0" bIns="0" rtlCol="0">
            <a:spAutoFit/>
          </a:bodyPr>
          <a:lstStyle/>
          <a:p>
            <a:pPr marL="368935" marR="409575" indent="-285750">
              <a:lnSpc>
                <a:spcPct val="99100"/>
              </a:lnSpc>
              <a:buFont typeface="Segoe UI Symbol"/>
              <a:buChar char="❖"/>
              <a:tabLst>
                <a:tab pos="369570" algn="l"/>
              </a:tabLst>
            </a:pPr>
            <a:r>
              <a:rPr sz="1600" spc="100" dirty="0" err="1">
                <a:latin typeface="Georgia"/>
                <a:cs typeface="Georgia"/>
              </a:rPr>
              <a:t>Menetapkan</a:t>
            </a:r>
            <a:r>
              <a:rPr sz="1600" spc="15" dirty="0">
                <a:latin typeface="Georgia"/>
                <a:cs typeface="Georgia"/>
              </a:rPr>
              <a:t> </a:t>
            </a:r>
            <a:r>
              <a:rPr sz="1600" spc="120" dirty="0">
                <a:latin typeface="Georgia"/>
                <a:cs typeface="Georgia"/>
              </a:rPr>
              <a:t>usulan</a:t>
            </a:r>
            <a:r>
              <a:rPr sz="1600" spc="229" dirty="0">
                <a:latin typeface="Georgia"/>
                <a:cs typeface="Georgia"/>
              </a:rPr>
              <a:t> </a:t>
            </a:r>
            <a:r>
              <a:rPr sz="1600" spc="40" dirty="0">
                <a:latin typeface="Georgia"/>
                <a:cs typeface="Georgia"/>
              </a:rPr>
              <a:t>Revisi</a:t>
            </a:r>
            <a:r>
              <a:rPr sz="1600" spc="210" dirty="0">
                <a:latin typeface="Georgia"/>
                <a:cs typeface="Georgia"/>
              </a:rPr>
              <a:t> </a:t>
            </a:r>
            <a:r>
              <a:rPr sz="1600" spc="90" dirty="0">
                <a:latin typeface="Georgia"/>
                <a:cs typeface="Georgia"/>
              </a:rPr>
              <a:t>Anggaran </a:t>
            </a:r>
            <a:r>
              <a:rPr sz="1600" spc="-420" dirty="0">
                <a:latin typeface="Georgia"/>
                <a:cs typeface="Georgia"/>
              </a:rPr>
              <a:t> </a:t>
            </a:r>
            <a:r>
              <a:rPr sz="1600" spc="100" dirty="0">
                <a:latin typeface="Georgia"/>
                <a:cs typeface="Georgia"/>
              </a:rPr>
              <a:t>yang</a:t>
            </a:r>
            <a:r>
              <a:rPr sz="1600" spc="85" dirty="0">
                <a:latin typeface="Georgia"/>
                <a:cs typeface="Georgia"/>
              </a:rPr>
              <a:t> </a:t>
            </a:r>
            <a:r>
              <a:rPr sz="1600" b="1" spc="105" dirty="0">
                <a:solidFill>
                  <a:srgbClr val="FF0000"/>
                </a:solidFill>
                <a:latin typeface="Cambria"/>
                <a:cs typeface="Cambria"/>
              </a:rPr>
              <a:t>memerlukan</a:t>
            </a:r>
            <a:r>
              <a:rPr sz="1600" b="1" spc="245" dirty="0">
                <a:solidFill>
                  <a:srgbClr val="FF0000"/>
                </a:solidFill>
                <a:latin typeface="Cambria"/>
                <a:cs typeface="Cambria"/>
              </a:rPr>
              <a:t> </a:t>
            </a:r>
            <a:r>
              <a:rPr sz="1600" b="1" spc="95" dirty="0">
                <a:solidFill>
                  <a:srgbClr val="FF0000"/>
                </a:solidFill>
                <a:latin typeface="Cambria"/>
                <a:cs typeface="Cambria"/>
              </a:rPr>
              <a:t>penelaahan</a:t>
            </a:r>
            <a:r>
              <a:rPr sz="1600" spc="95" dirty="0">
                <a:latin typeface="Georgia"/>
                <a:cs typeface="Georgia"/>
              </a:rPr>
              <a:t>, </a:t>
            </a:r>
            <a:r>
              <a:rPr sz="1600" spc="100" dirty="0">
                <a:latin typeface="Georgia"/>
                <a:cs typeface="Georgia"/>
              </a:rPr>
              <a:t> </a:t>
            </a:r>
            <a:r>
              <a:rPr sz="1600" spc="135" dirty="0">
                <a:latin typeface="Georgia"/>
                <a:cs typeface="Georgia"/>
              </a:rPr>
              <a:t>dan/atau</a:t>
            </a:r>
            <a:r>
              <a:rPr sz="1600" spc="130" dirty="0">
                <a:latin typeface="Georgia"/>
                <a:cs typeface="Georgia"/>
              </a:rPr>
              <a:t> </a:t>
            </a:r>
            <a:r>
              <a:rPr sz="1600" spc="40" dirty="0">
                <a:latin typeface="Georgia"/>
                <a:cs typeface="Georgia"/>
              </a:rPr>
              <a:t>Revisi</a:t>
            </a:r>
            <a:r>
              <a:rPr sz="1600" spc="215" dirty="0">
                <a:latin typeface="Georgia"/>
                <a:cs typeface="Georgia"/>
              </a:rPr>
              <a:t> </a:t>
            </a:r>
            <a:r>
              <a:rPr sz="1600" spc="90" dirty="0" err="1">
                <a:latin typeface="Georgia"/>
                <a:cs typeface="Georgia"/>
              </a:rPr>
              <a:t>Anggaran</a:t>
            </a:r>
            <a:r>
              <a:rPr sz="1600" spc="95" dirty="0">
                <a:latin typeface="Georgia"/>
                <a:cs typeface="Georgia"/>
              </a:rPr>
              <a:t> </a:t>
            </a:r>
            <a:r>
              <a:rPr sz="1600" spc="114" dirty="0" err="1">
                <a:latin typeface="Georgia"/>
                <a:cs typeface="Georgia"/>
              </a:rPr>
              <a:t>berupa</a:t>
            </a:r>
            <a:r>
              <a:rPr lang="en-US" sz="1600" spc="114" dirty="0">
                <a:latin typeface="Georgia"/>
                <a:cs typeface="Georgia"/>
              </a:rPr>
              <a:t> </a:t>
            </a:r>
            <a:r>
              <a:rPr kumimoji="0" lang="en-ID" sz="1600" b="1" i="0" u="none" strike="noStrike" kern="1200" cap="none" spc="120" normalizeH="0" baseline="0" noProof="0" dirty="0" err="1">
                <a:ln>
                  <a:noFill/>
                </a:ln>
                <a:solidFill>
                  <a:srgbClr val="FF0000"/>
                </a:solidFill>
                <a:effectLst/>
                <a:uLnTx/>
                <a:uFillTx/>
                <a:latin typeface="Cambria"/>
                <a:ea typeface="+mn-ea"/>
                <a:cs typeface="Cambria"/>
              </a:rPr>
              <a:t>p</a:t>
            </a:r>
            <a:r>
              <a:rPr kumimoji="0" lang="en-ID" sz="1600" b="1" i="0" u="none" strike="noStrike" kern="1200" cap="none" spc="95" normalizeH="0" baseline="0" noProof="0" dirty="0" err="1">
                <a:ln>
                  <a:noFill/>
                </a:ln>
                <a:solidFill>
                  <a:srgbClr val="FF0000"/>
                </a:solidFill>
                <a:effectLst/>
                <a:uLnTx/>
                <a:uFillTx/>
                <a:latin typeface="Cambria"/>
                <a:ea typeface="+mn-ea"/>
                <a:cs typeface="Cambria"/>
              </a:rPr>
              <a:t>e</a:t>
            </a:r>
            <a:r>
              <a:rPr kumimoji="0" lang="en-ID" sz="1600" b="1" i="0" u="none" strike="noStrike" kern="1200" cap="none" spc="110" normalizeH="0" baseline="0" noProof="0" dirty="0" err="1">
                <a:ln>
                  <a:noFill/>
                </a:ln>
                <a:solidFill>
                  <a:srgbClr val="FF0000"/>
                </a:solidFill>
                <a:effectLst/>
                <a:uLnTx/>
                <a:uFillTx/>
                <a:latin typeface="Cambria"/>
                <a:ea typeface="+mn-ea"/>
                <a:cs typeface="Cambria"/>
              </a:rPr>
              <a:t>ng</a:t>
            </a:r>
            <a:r>
              <a:rPr kumimoji="0" lang="en-ID" sz="1600" b="1" i="0" u="none" strike="noStrike" kern="1200" cap="none" spc="95" normalizeH="0" baseline="0" noProof="0" dirty="0" err="1">
                <a:ln>
                  <a:noFill/>
                </a:ln>
                <a:solidFill>
                  <a:srgbClr val="FF0000"/>
                </a:solidFill>
                <a:effectLst/>
                <a:uLnTx/>
                <a:uFillTx/>
                <a:latin typeface="Cambria"/>
                <a:ea typeface="+mn-ea"/>
                <a:cs typeface="Cambria"/>
              </a:rPr>
              <a:t>e</a:t>
            </a:r>
            <a:r>
              <a:rPr kumimoji="0" lang="en-ID" sz="1600" b="1" i="0" u="none" strike="noStrike" kern="1200" cap="none" spc="70" normalizeH="0" baseline="0" noProof="0" dirty="0" err="1">
                <a:ln>
                  <a:noFill/>
                </a:ln>
                <a:solidFill>
                  <a:srgbClr val="FF0000"/>
                </a:solidFill>
                <a:effectLst/>
                <a:uLnTx/>
                <a:uFillTx/>
                <a:latin typeface="Cambria"/>
                <a:ea typeface="+mn-ea"/>
                <a:cs typeface="Cambria"/>
              </a:rPr>
              <a:t>s</a:t>
            </a:r>
            <a:r>
              <a:rPr kumimoji="0" lang="en-ID" sz="1600" b="1" i="0" u="none" strike="noStrike" kern="1200" cap="none" spc="85" normalizeH="0" baseline="0" noProof="0" dirty="0" err="1">
                <a:ln>
                  <a:noFill/>
                </a:ln>
                <a:solidFill>
                  <a:srgbClr val="FF0000"/>
                </a:solidFill>
                <a:effectLst/>
                <a:uLnTx/>
                <a:uFillTx/>
                <a:latin typeface="Cambria"/>
                <a:ea typeface="+mn-ea"/>
                <a:cs typeface="Cambria"/>
              </a:rPr>
              <a:t>a</a:t>
            </a:r>
            <a:r>
              <a:rPr kumimoji="0" lang="en-ID" sz="1600" b="1" i="0" u="none" strike="noStrike" kern="1200" cap="none" spc="125" normalizeH="0" baseline="0" noProof="0" dirty="0" err="1">
                <a:ln>
                  <a:noFill/>
                </a:ln>
                <a:solidFill>
                  <a:srgbClr val="FF0000"/>
                </a:solidFill>
                <a:effectLst/>
                <a:uLnTx/>
                <a:uFillTx/>
                <a:latin typeface="Cambria"/>
                <a:ea typeface="+mn-ea"/>
                <a:cs typeface="Cambria"/>
              </a:rPr>
              <a:t>h</a:t>
            </a:r>
            <a:r>
              <a:rPr kumimoji="0" lang="en-ID" sz="1600" b="1" i="0" u="none" strike="noStrike" kern="1200" cap="none" spc="85" normalizeH="0" baseline="0" noProof="0" dirty="0" err="1">
                <a:ln>
                  <a:noFill/>
                </a:ln>
                <a:solidFill>
                  <a:srgbClr val="FF0000"/>
                </a:solidFill>
                <a:effectLst/>
                <a:uLnTx/>
                <a:uFillTx/>
                <a:latin typeface="Cambria"/>
                <a:ea typeface="+mn-ea"/>
                <a:cs typeface="Cambria"/>
              </a:rPr>
              <a:t>a</a:t>
            </a:r>
            <a:r>
              <a:rPr kumimoji="0" lang="en-ID" sz="1600" b="1" i="0" u="none" strike="noStrike" kern="1200" cap="none" spc="110" normalizeH="0" baseline="0" noProof="0" dirty="0" err="1">
                <a:ln>
                  <a:noFill/>
                </a:ln>
                <a:solidFill>
                  <a:srgbClr val="FF0000"/>
                </a:solidFill>
                <a:effectLst/>
                <a:uLnTx/>
                <a:uFillTx/>
                <a:latin typeface="Cambria"/>
                <a:ea typeface="+mn-ea"/>
                <a:cs typeface="Cambria"/>
              </a:rPr>
              <a:t>n</a:t>
            </a:r>
            <a:endParaRPr sz="1600" dirty="0">
              <a:latin typeface="Georgia"/>
              <a:cs typeface="Georgia"/>
            </a:endParaRPr>
          </a:p>
        </p:txBody>
      </p:sp>
      <p:sp>
        <p:nvSpPr>
          <p:cNvPr id="12" name="object 12"/>
          <p:cNvSpPr txBox="1"/>
          <p:nvPr/>
        </p:nvSpPr>
        <p:spPr>
          <a:xfrm>
            <a:off x="1447164" y="4338573"/>
            <a:ext cx="1470025" cy="268605"/>
          </a:xfrm>
          <a:prstGeom prst="rect">
            <a:avLst/>
          </a:prstGeom>
        </p:spPr>
        <p:txBody>
          <a:bodyPr vert="horz" wrap="square" lIns="0" tIns="0" rIns="0" bIns="0" rtlCol="0">
            <a:spAutoFit/>
          </a:bodyPr>
          <a:lstStyle/>
          <a:p>
            <a:pPr>
              <a:lnSpc>
                <a:spcPts val="2055"/>
              </a:lnSpc>
            </a:pPr>
            <a:r>
              <a:rPr sz="1800" b="1" spc="195" dirty="0">
                <a:solidFill>
                  <a:srgbClr val="FF0000"/>
                </a:solidFill>
                <a:latin typeface="Cambria"/>
                <a:cs typeface="Cambria"/>
              </a:rPr>
              <a:t>.</a:t>
            </a:r>
            <a:endParaRPr sz="1800" dirty="0">
              <a:latin typeface="Cambria"/>
              <a:cs typeface="Cambria"/>
            </a:endParaRPr>
          </a:p>
        </p:txBody>
      </p:sp>
      <p:sp>
        <p:nvSpPr>
          <p:cNvPr id="13" name="object 13"/>
          <p:cNvSpPr/>
          <p:nvPr/>
        </p:nvSpPr>
        <p:spPr>
          <a:xfrm>
            <a:off x="1066800" y="4586662"/>
            <a:ext cx="4933950" cy="1814137"/>
          </a:xfrm>
          <a:custGeom>
            <a:avLst/>
            <a:gdLst/>
            <a:ahLst/>
            <a:cxnLst/>
            <a:rect l="l" t="t" r="r" b="b"/>
            <a:pathLst>
              <a:path w="4933950" h="1962150">
                <a:moveTo>
                  <a:pt x="0" y="1962150"/>
                </a:moveTo>
                <a:lnTo>
                  <a:pt x="4933950" y="1962150"/>
                </a:lnTo>
                <a:lnTo>
                  <a:pt x="4933950" y="0"/>
                </a:lnTo>
                <a:lnTo>
                  <a:pt x="0" y="0"/>
                </a:lnTo>
                <a:lnTo>
                  <a:pt x="0" y="1962150"/>
                </a:lnTo>
                <a:close/>
              </a:path>
            </a:pathLst>
          </a:custGeom>
          <a:ln w="22225">
            <a:solidFill>
              <a:srgbClr val="C55A11"/>
            </a:solidFill>
            <a:prstDash val="sysDash"/>
          </a:ln>
        </p:spPr>
        <p:txBody>
          <a:bodyPr wrap="square" lIns="0" tIns="0" rIns="0" bIns="0" rtlCol="0"/>
          <a:lstStyle/>
          <a:p>
            <a:endParaRPr/>
          </a:p>
        </p:txBody>
      </p:sp>
      <p:sp>
        <p:nvSpPr>
          <p:cNvPr id="14" name="object 14"/>
          <p:cNvSpPr txBox="1"/>
          <p:nvPr/>
        </p:nvSpPr>
        <p:spPr>
          <a:xfrm>
            <a:off x="3273148" y="4603746"/>
            <a:ext cx="527050" cy="314325"/>
          </a:xfrm>
          <a:prstGeom prst="rect">
            <a:avLst/>
          </a:prstGeom>
          <a:solidFill>
            <a:srgbClr val="FFFF00"/>
          </a:solidFill>
        </p:spPr>
        <p:txBody>
          <a:bodyPr vert="horz" wrap="square" lIns="0" tIns="0" rIns="0" bIns="0" rtlCol="0">
            <a:spAutoFit/>
          </a:bodyPr>
          <a:lstStyle/>
          <a:p>
            <a:pPr marL="1905">
              <a:lnSpc>
                <a:spcPct val="100000"/>
              </a:lnSpc>
            </a:pPr>
            <a:r>
              <a:rPr sz="2000" b="1" spc="5" dirty="0">
                <a:latin typeface="Calibri"/>
                <a:cs typeface="Calibri"/>
              </a:rPr>
              <a:t>DJ</a:t>
            </a:r>
            <a:r>
              <a:rPr sz="2000" b="1" spc="-20" dirty="0">
                <a:latin typeface="Calibri"/>
                <a:cs typeface="Calibri"/>
              </a:rPr>
              <a:t>P</a:t>
            </a:r>
            <a:r>
              <a:rPr sz="2000" b="1" spc="10" dirty="0">
                <a:latin typeface="Calibri"/>
                <a:cs typeface="Calibri"/>
              </a:rPr>
              <a:t>b</a:t>
            </a:r>
            <a:endParaRPr sz="2000" dirty="0">
              <a:latin typeface="Calibri"/>
              <a:cs typeface="Calibri"/>
            </a:endParaRPr>
          </a:p>
        </p:txBody>
      </p:sp>
      <p:sp>
        <p:nvSpPr>
          <p:cNvPr id="15" name="object 15"/>
          <p:cNvSpPr txBox="1"/>
          <p:nvPr/>
        </p:nvSpPr>
        <p:spPr>
          <a:xfrm>
            <a:off x="1028257" y="5026583"/>
            <a:ext cx="4911725" cy="1393267"/>
          </a:xfrm>
          <a:prstGeom prst="rect">
            <a:avLst/>
          </a:prstGeom>
          <a:solidFill>
            <a:srgbClr val="EDFDDE"/>
          </a:solidFill>
        </p:spPr>
        <p:txBody>
          <a:bodyPr vert="horz" wrap="square" lIns="0" tIns="0" rIns="0" bIns="0" rtlCol="0">
            <a:spAutoFit/>
          </a:bodyPr>
          <a:lstStyle/>
          <a:p>
            <a:pPr marL="368935" marR="1005205" indent="-285750">
              <a:lnSpc>
                <a:spcPct val="100899"/>
              </a:lnSpc>
              <a:buFont typeface="Segoe UI Symbol"/>
              <a:buChar char="❑"/>
              <a:tabLst>
                <a:tab pos="369570" algn="l"/>
              </a:tabLst>
            </a:pPr>
            <a:r>
              <a:rPr sz="1800" b="1" spc="-10" dirty="0" err="1">
                <a:latin typeface="Calibri"/>
                <a:cs typeface="Calibri"/>
              </a:rPr>
              <a:t>D</a:t>
            </a:r>
            <a:r>
              <a:rPr sz="1800" b="1" spc="5" dirty="0" err="1">
                <a:latin typeface="Calibri"/>
                <a:cs typeface="Calibri"/>
              </a:rPr>
              <a:t>i</a:t>
            </a:r>
            <a:r>
              <a:rPr sz="1800" b="1" spc="30" dirty="0" err="1">
                <a:latin typeface="Calibri"/>
                <a:cs typeface="Calibri"/>
              </a:rPr>
              <a:t>r</a:t>
            </a:r>
            <a:r>
              <a:rPr sz="1800" b="1" spc="-10" dirty="0" err="1">
                <a:latin typeface="Calibri"/>
                <a:cs typeface="Calibri"/>
              </a:rPr>
              <a:t>e</a:t>
            </a:r>
            <a:r>
              <a:rPr sz="1800" b="1" spc="30" dirty="0" err="1">
                <a:latin typeface="Calibri"/>
                <a:cs typeface="Calibri"/>
              </a:rPr>
              <a:t>k</a:t>
            </a:r>
            <a:r>
              <a:rPr sz="1800" b="1" spc="-25" dirty="0" err="1">
                <a:latin typeface="Calibri"/>
                <a:cs typeface="Calibri"/>
              </a:rPr>
              <a:t>t</a:t>
            </a:r>
            <a:r>
              <a:rPr sz="1800" b="1" spc="5" dirty="0" err="1">
                <a:latin typeface="Calibri"/>
                <a:cs typeface="Calibri"/>
              </a:rPr>
              <a:t>o</a:t>
            </a:r>
            <a:r>
              <a:rPr sz="1800" b="1" spc="30" dirty="0" err="1">
                <a:latin typeface="Calibri"/>
                <a:cs typeface="Calibri"/>
              </a:rPr>
              <a:t>r</a:t>
            </a:r>
            <a:r>
              <a:rPr sz="1800" b="1" spc="5" dirty="0" err="1">
                <a:latin typeface="Calibri"/>
                <a:cs typeface="Calibri"/>
              </a:rPr>
              <a:t>a</a:t>
            </a:r>
            <a:r>
              <a:rPr sz="1800" b="1" dirty="0" err="1">
                <a:latin typeface="Calibri"/>
                <a:cs typeface="Calibri"/>
              </a:rPr>
              <a:t>t</a:t>
            </a:r>
            <a:r>
              <a:rPr sz="1800" b="1" spc="-135" dirty="0">
                <a:latin typeface="Calibri"/>
                <a:cs typeface="Calibri"/>
              </a:rPr>
              <a:t> </a:t>
            </a:r>
            <a:r>
              <a:rPr sz="1800" b="1" spc="15" dirty="0">
                <a:latin typeface="Calibri"/>
                <a:cs typeface="Calibri"/>
              </a:rPr>
              <a:t>P</a:t>
            </a:r>
            <a:r>
              <a:rPr sz="1800" b="1" spc="-10" dirty="0">
                <a:latin typeface="Calibri"/>
                <a:cs typeface="Calibri"/>
              </a:rPr>
              <a:t>e</a:t>
            </a:r>
            <a:r>
              <a:rPr sz="1800" b="1" spc="5" dirty="0">
                <a:latin typeface="Calibri"/>
                <a:cs typeface="Calibri"/>
              </a:rPr>
              <a:t>la</a:t>
            </a:r>
            <a:r>
              <a:rPr sz="1800" b="1" spc="30" dirty="0">
                <a:latin typeface="Calibri"/>
                <a:cs typeface="Calibri"/>
              </a:rPr>
              <a:t>k</a:t>
            </a:r>
            <a:r>
              <a:rPr sz="1800" b="1" spc="25" dirty="0">
                <a:latin typeface="Calibri"/>
                <a:cs typeface="Calibri"/>
              </a:rPr>
              <a:t>s</a:t>
            </a:r>
            <a:r>
              <a:rPr sz="1800" b="1" spc="5" dirty="0">
                <a:latin typeface="Calibri"/>
                <a:cs typeface="Calibri"/>
              </a:rPr>
              <a:t>anaa</a:t>
            </a:r>
            <a:r>
              <a:rPr sz="1800" b="1" dirty="0">
                <a:latin typeface="Calibri"/>
                <a:cs typeface="Calibri"/>
              </a:rPr>
              <a:t>n</a:t>
            </a:r>
            <a:r>
              <a:rPr sz="1800" b="1" spc="-175" dirty="0">
                <a:latin typeface="Calibri"/>
                <a:cs typeface="Calibri"/>
              </a:rPr>
              <a:t> </a:t>
            </a:r>
            <a:r>
              <a:rPr sz="1800" b="1" spc="30" dirty="0" err="1">
                <a:latin typeface="Calibri"/>
                <a:cs typeface="Calibri"/>
              </a:rPr>
              <a:t>A</a:t>
            </a:r>
            <a:r>
              <a:rPr sz="1800" b="1" spc="5" dirty="0" err="1">
                <a:latin typeface="Calibri"/>
                <a:cs typeface="Calibri"/>
              </a:rPr>
              <a:t>n</a:t>
            </a:r>
            <a:r>
              <a:rPr sz="1800" b="1" spc="-30" dirty="0" err="1">
                <a:latin typeface="Calibri"/>
                <a:cs typeface="Calibri"/>
              </a:rPr>
              <a:t>gg</a:t>
            </a:r>
            <a:r>
              <a:rPr sz="1800" b="1" spc="5" dirty="0" err="1">
                <a:latin typeface="Calibri"/>
                <a:cs typeface="Calibri"/>
              </a:rPr>
              <a:t>a</a:t>
            </a:r>
            <a:r>
              <a:rPr sz="1800" b="1" spc="30" dirty="0" err="1">
                <a:latin typeface="Calibri"/>
                <a:cs typeface="Calibri"/>
              </a:rPr>
              <a:t>r</a:t>
            </a:r>
            <a:r>
              <a:rPr sz="1800" b="1" spc="5" dirty="0" err="1">
                <a:latin typeface="Calibri"/>
                <a:cs typeface="Calibri"/>
              </a:rPr>
              <a:t>a</a:t>
            </a:r>
            <a:r>
              <a:rPr sz="1800" b="1" dirty="0" err="1">
                <a:latin typeface="Calibri"/>
                <a:cs typeface="Calibri"/>
              </a:rPr>
              <a:t>n</a:t>
            </a:r>
            <a:r>
              <a:rPr sz="1800" b="1" spc="20" dirty="0">
                <a:latin typeface="Calibri"/>
                <a:cs typeface="Calibri"/>
              </a:rPr>
              <a:t> </a:t>
            </a:r>
            <a:r>
              <a:rPr lang="en-US" sz="1800" b="1" spc="20" dirty="0">
                <a:latin typeface="Calibri"/>
                <a:cs typeface="Calibri"/>
                <a:sym typeface="Wingdings" panose="05000000000000000000" pitchFamily="2" charset="2"/>
              </a:rPr>
              <a:t> </a:t>
            </a:r>
            <a:r>
              <a:rPr sz="1800" spc="25" dirty="0" err="1">
                <a:latin typeface="Calibri"/>
                <a:cs typeface="Calibri"/>
              </a:rPr>
              <a:t>b</a:t>
            </a:r>
            <a:r>
              <a:rPr sz="1800" dirty="0" err="1">
                <a:latin typeface="Calibri"/>
                <a:cs typeface="Calibri"/>
              </a:rPr>
              <a:t>e</a:t>
            </a:r>
            <a:r>
              <a:rPr sz="1800" spc="-30" dirty="0" err="1">
                <a:latin typeface="Calibri"/>
                <a:cs typeface="Calibri"/>
              </a:rPr>
              <a:t>r</a:t>
            </a:r>
            <a:r>
              <a:rPr sz="1800" spc="-15" dirty="0" err="1">
                <a:latin typeface="Calibri"/>
                <a:cs typeface="Calibri"/>
              </a:rPr>
              <a:t>w</a:t>
            </a:r>
            <a:r>
              <a:rPr sz="1800" dirty="0" err="1">
                <a:latin typeface="Calibri"/>
                <a:cs typeface="Calibri"/>
              </a:rPr>
              <a:t>e</a:t>
            </a:r>
            <a:r>
              <a:rPr sz="1800" spc="30" dirty="0" err="1">
                <a:latin typeface="Calibri"/>
                <a:cs typeface="Calibri"/>
              </a:rPr>
              <a:t>na</a:t>
            </a:r>
            <a:r>
              <a:rPr sz="1800" spc="25" dirty="0" err="1">
                <a:latin typeface="Calibri"/>
                <a:cs typeface="Calibri"/>
              </a:rPr>
              <a:t>n</a:t>
            </a:r>
            <a:r>
              <a:rPr sz="1800" dirty="0" err="1">
                <a:latin typeface="Calibri"/>
                <a:cs typeface="Calibri"/>
              </a:rPr>
              <a:t>g</a:t>
            </a:r>
            <a:r>
              <a:rPr sz="1800" spc="-55" dirty="0">
                <a:latin typeface="Calibri"/>
                <a:cs typeface="Calibri"/>
              </a:rPr>
              <a:t> </a:t>
            </a:r>
            <a:r>
              <a:rPr sz="1800" spc="-15" dirty="0">
                <a:latin typeface="Calibri"/>
                <a:cs typeface="Calibri"/>
              </a:rPr>
              <a:t>m</a:t>
            </a:r>
            <a:r>
              <a:rPr sz="1800" dirty="0">
                <a:latin typeface="Calibri"/>
                <a:cs typeface="Calibri"/>
              </a:rPr>
              <a:t>e</a:t>
            </a:r>
            <a:r>
              <a:rPr sz="1800" spc="30" dirty="0">
                <a:latin typeface="Calibri"/>
                <a:cs typeface="Calibri"/>
              </a:rPr>
              <a:t>n</a:t>
            </a:r>
            <a:r>
              <a:rPr sz="1800" dirty="0">
                <a:latin typeface="Calibri"/>
                <a:cs typeface="Calibri"/>
              </a:rPr>
              <a:t>et</a:t>
            </a:r>
            <a:r>
              <a:rPr sz="1800" spc="30" dirty="0">
                <a:latin typeface="Calibri"/>
                <a:cs typeface="Calibri"/>
              </a:rPr>
              <a:t>a</a:t>
            </a:r>
            <a:r>
              <a:rPr sz="1800" spc="25" dirty="0">
                <a:latin typeface="Calibri"/>
                <a:cs typeface="Calibri"/>
              </a:rPr>
              <a:t>p</a:t>
            </a:r>
            <a:r>
              <a:rPr sz="1800" dirty="0">
                <a:latin typeface="Calibri"/>
                <a:cs typeface="Calibri"/>
              </a:rPr>
              <a:t>k</a:t>
            </a:r>
            <a:r>
              <a:rPr sz="1800" spc="40" dirty="0">
                <a:latin typeface="Calibri"/>
                <a:cs typeface="Calibri"/>
              </a:rPr>
              <a:t>a</a:t>
            </a:r>
            <a:r>
              <a:rPr sz="1800" dirty="0">
                <a:latin typeface="Calibri"/>
                <a:cs typeface="Calibri"/>
              </a:rPr>
              <a:t>n</a:t>
            </a:r>
            <a:r>
              <a:rPr sz="1800" spc="-155" dirty="0">
                <a:latin typeface="Calibri"/>
                <a:cs typeface="Calibri"/>
              </a:rPr>
              <a:t> </a:t>
            </a:r>
            <a:r>
              <a:rPr sz="1800" spc="25" dirty="0">
                <a:latin typeface="Calibri"/>
                <a:cs typeface="Calibri"/>
              </a:rPr>
              <a:t>u</a:t>
            </a:r>
            <a:r>
              <a:rPr sz="1800" spc="-35" dirty="0">
                <a:latin typeface="Calibri"/>
                <a:cs typeface="Calibri"/>
              </a:rPr>
              <a:t>s</a:t>
            </a:r>
            <a:r>
              <a:rPr sz="1800" spc="25" dirty="0">
                <a:latin typeface="Calibri"/>
                <a:cs typeface="Calibri"/>
              </a:rPr>
              <a:t>u</a:t>
            </a:r>
            <a:r>
              <a:rPr sz="1800" spc="35" dirty="0">
                <a:latin typeface="Calibri"/>
                <a:cs typeface="Calibri"/>
              </a:rPr>
              <a:t>l</a:t>
            </a:r>
            <a:r>
              <a:rPr sz="1800" spc="30" dirty="0">
                <a:latin typeface="Calibri"/>
                <a:cs typeface="Calibri"/>
              </a:rPr>
              <a:t>a</a:t>
            </a:r>
            <a:r>
              <a:rPr sz="1800" dirty="0">
                <a:latin typeface="Calibri"/>
                <a:cs typeface="Calibri"/>
              </a:rPr>
              <a:t>n</a:t>
            </a:r>
            <a:r>
              <a:rPr sz="1800" spc="-80" dirty="0">
                <a:latin typeface="Calibri"/>
                <a:cs typeface="Calibri"/>
              </a:rPr>
              <a:t> </a:t>
            </a:r>
            <a:r>
              <a:rPr sz="1800" dirty="0">
                <a:latin typeface="Calibri"/>
                <a:cs typeface="Calibri"/>
              </a:rPr>
              <a:t>Re</a:t>
            </a:r>
            <a:r>
              <a:rPr sz="1800" spc="5" dirty="0">
                <a:latin typeface="Calibri"/>
                <a:cs typeface="Calibri"/>
              </a:rPr>
              <a:t>v</a:t>
            </a:r>
            <a:r>
              <a:rPr sz="1800" spc="35" dirty="0">
                <a:latin typeface="Calibri"/>
                <a:cs typeface="Calibri"/>
              </a:rPr>
              <a:t>i</a:t>
            </a:r>
            <a:r>
              <a:rPr sz="1800" spc="-35" dirty="0">
                <a:latin typeface="Calibri"/>
                <a:cs typeface="Calibri"/>
              </a:rPr>
              <a:t>s</a:t>
            </a:r>
            <a:r>
              <a:rPr sz="1800" dirty="0">
                <a:latin typeface="Calibri"/>
                <a:cs typeface="Calibri"/>
              </a:rPr>
              <a:t>i  </a:t>
            </a:r>
            <a:r>
              <a:rPr sz="1800" spc="5" dirty="0">
                <a:latin typeface="Calibri"/>
                <a:cs typeface="Calibri"/>
              </a:rPr>
              <a:t>A</a:t>
            </a:r>
            <a:r>
              <a:rPr sz="1800" spc="25" dirty="0">
                <a:latin typeface="Calibri"/>
                <a:cs typeface="Calibri"/>
              </a:rPr>
              <a:t>n</a:t>
            </a:r>
            <a:r>
              <a:rPr sz="1800" spc="-25" dirty="0">
                <a:latin typeface="Calibri"/>
                <a:cs typeface="Calibri"/>
              </a:rPr>
              <a:t>gg</a:t>
            </a:r>
            <a:r>
              <a:rPr sz="1800" spc="30" dirty="0">
                <a:latin typeface="Calibri"/>
                <a:cs typeface="Calibri"/>
              </a:rPr>
              <a:t>a</a:t>
            </a:r>
            <a:r>
              <a:rPr sz="1800" spc="-30" dirty="0">
                <a:latin typeface="Calibri"/>
                <a:cs typeface="Calibri"/>
              </a:rPr>
              <a:t>r</a:t>
            </a:r>
            <a:r>
              <a:rPr sz="1800" spc="30" dirty="0">
                <a:latin typeface="Calibri"/>
                <a:cs typeface="Calibri"/>
              </a:rPr>
              <a:t>a</a:t>
            </a:r>
            <a:r>
              <a:rPr sz="1800" dirty="0">
                <a:latin typeface="Calibri"/>
                <a:cs typeface="Calibri"/>
              </a:rPr>
              <a:t>n</a:t>
            </a:r>
            <a:r>
              <a:rPr sz="1800" spc="-5" dirty="0">
                <a:latin typeface="Calibri"/>
                <a:cs typeface="Calibri"/>
              </a:rPr>
              <a:t> </a:t>
            </a:r>
            <a:r>
              <a:rPr sz="1800" spc="30" dirty="0">
                <a:latin typeface="Calibri"/>
                <a:cs typeface="Calibri"/>
              </a:rPr>
              <a:t>a</a:t>
            </a:r>
            <a:r>
              <a:rPr sz="1800" spc="25" dirty="0">
                <a:latin typeface="Calibri"/>
                <a:cs typeface="Calibri"/>
              </a:rPr>
              <a:t>n</a:t>
            </a:r>
            <a:r>
              <a:rPr sz="1800" dirty="0">
                <a:latin typeface="Calibri"/>
                <a:cs typeface="Calibri"/>
              </a:rPr>
              <a:t>t</a:t>
            </a:r>
            <a:r>
              <a:rPr sz="1800" spc="30" dirty="0">
                <a:latin typeface="Calibri"/>
                <a:cs typeface="Calibri"/>
              </a:rPr>
              <a:t>a</a:t>
            </a:r>
            <a:r>
              <a:rPr sz="1800" dirty="0">
                <a:latin typeface="Calibri"/>
                <a:cs typeface="Calibri"/>
              </a:rPr>
              <a:t>r</a:t>
            </a:r>
            <a:r>
              <a:rPr sz="1800" spc="-140" dirty="0">
                <a:latin typeface="Calibri"/>
                <a:cs typeface="Calibri"/>
              </a:rPr>
              <a:t> </a:t>
            </a:r>
            <a:r>
              <a:rPr sz="1800" spc="-40" dirty="0">
                <a:latin typeface="Calibri"/>
                <a:cs typeface="Calibri"/>
              </a:rPr>
              <a:t>K</a:t>
            </a:r>
            <a:r>
              <a:rPr sz="1800" spc="30" dirty="0">
                <a:latin typeface="Calibri"/>
                <a:cs typeface="Calibri"/>
              </a:rPr>
              <a:t>a</a:t>
            </a:r>
            <a:r>
              <a:rPr sz="1800" spc="25" dirty="0">
                <a:latin typeface="Calibri"/>
                <a:cs typeface="Calibri"/>
              </a:rPr>
              <a:t>n</a:t>
            </a:r>
            <a:r>
              <a:rPr sz="1800" spc="-15" dirty="0">
                <a:latin typeface="Calibri"/>
                <a:cs typeface="Calibri"/>
              </a:rPr>
              <a:t>w</a:t>
            </a:r>
            <a:r>
              <a:rPr sz="1800" spc="35" dirty="0">
                <a:latin typeface="Calibri"/>
                <a:cs typeface="Calibri"/>
              </a:rPr>
              <a:t>i</a:t>
            </a:r>
            <a:r>
              <a:rPr sz="1800" dirty="0">
                <a:latin typeface="Calibri"/>
                <a:cs typeface="Calibri"/>
              </a:rPr>
              <a:t>l</a:t>
            </a:r>
            <a:r>
              <a:rPr sz="1800" spc="-75" dirty="0">
                <a:latin typeface="Calibri"/>
                <a:cs typeface="Calibri"/>
              </a:rPr>
              <a:t> </a:t>
            </a:r>
            <a:r>
              <a:rPr sz="1800" spc="15" dirty="0">
                <a:latin typeface="Calibri"/>
                <a:cs typeface="Calibri"/>
              </a:rPr>
              <a:t>D</a:t>
            </a:r>
            <a:r>
              <a:rPr sz="1800" spc="20" dirty="0">
                <a:latin typeface="Calibri"/>
                <a:cs typeface="Calibri"/>
              </a:rPr>
              <a:t>J</a:t>
            </a:r>
            <a:r>
              <a:rPr sz="1800" spc="-35" dirty="0">
                <a:latin typeface="Calibri"/>
                <a:cs typeface="Calibri"/>
              </a:rPr>
              <a:t>P</a:t>
            </a:r>
            <a:r>
              <a:rPr sz="1800" spc="25" dirty="0">
                <a:latin typeface="Calibri"/>
                <a:cs typeface="Calibri"/>
              </a:rPr>
              <a:t>b</a:t>
            </a:r>
            <a:r>
              <a:rPr sz="1800" dirty="0">
                <a:latin typeface="Calibri"/>
                <a:cs typeface="Calibri"/>
              </a:rPr>
              <a:t>;</a:t>
            </a:r>
            <a:r>
              <a:rPr sz="1800" spc="10" dirty="0">
                <a:latin typeface="Calibri"/>
                <a:cs typeface="Calibri"/>
              </a:rPr>
              <a:t> </a:t>
            </a:r>
            <a:r>
              <a:rPr sz="1800" spc="25" dirty="0">
                <a:latin typeface="Calibri"/>
                <a:cs typeface="Calibri"/>
              </a:rPr>
              <a:t>d</a:t>
            </a:r>
            <a:r>
              <a:rPr sz="1800" spc="30" dirty="0">
                <a:latin typeface="Calibri"/>
                <a:cs typeface="Calibri"/>
              </a:rPr>
              <a:t>a</a:t>
            </a:r>
            <a:r>
              <a:rPr sz="1800" dirty="0">
                <a:latin typeface="Calibri"/>
                <a:cs typeface="Calibri"/>
              </a:rPr>
              <a:t>n</a:t>
            </a:r>
          </a:p>
          <a:p>
            <a:pPr marL="368935" indent="-286385">
              <a:lnSpc>
                <a:spcPct val="100000"/>
              </a:lnSpc>
              <a:buFont typeface="Segoe UI Symbol"/>
              <a:buChar char="❑"/>
              <a:tabLst>
                <a:tab pos="369570" algn="l"/>
                <a:tab pos="1865630" algn="l"/>
              </a:tabLst>
            </a:pPr>
            <a:r>
              <a:rPr sz="1800" b="1" spc="-10" dirty="0" err="1">
                <a:latin typeface="Calibri"/>
                <a:cs typeface="Calibri"/>
              </a:rPr>
              <a:t>K</a:t>
            </a:r>
            <a:r>
              <a:rPr sz="1800" b="1" spc="5" dirty="0" err="1">
                <a:latin typeface="Calibri"/>
                <a:cs typeface="Calibri"/>
              </a:rPr>
              <a:t>anwi</a:t>
            </a:r>
            <a:r>
              <a:rPr sz="1800" b="1" dirty="0" err="1">
                <a:latin typeface="Calibri"/>
                <a:cs typeface="Calibri"/>
              </a:rPr>
              <a:t>l</a:t>
            </a:r>
            <a:r>
              <a:rPr sz="1800" b="1" spc="-30" dirty="0">
                <a:latin typeface="Calibri"/>
                <a:cs typeface="Calibri"/>
              </a:rPr>
              <a:t> </a:t>
            </a:r>
            <a:r>
              <a:rPr sz="1800" b="1" spc="-10" dirty="0" err="1">
                <a:latin typeface="Calibri"/>
                <a:cs typeface="Calibri"/>
              </a:rPr>
              <a:t>D</a:t>
            </a:r>
            <a:r>
              <a:rPr sz="1800" b="1" spc="-5" dirty="0" err="1">
                <a:latin typeface="Calibri"/>
                <a:cs typeface="Calibri"/>
              </a:rPr>
              <a:t>J</a:t>
            </a:r>
            <a:r>
              <a:rPr sz="1800" b="1" spc="15" dirty="0" err="1">
                <a:latin typeface="Calibri"/>
                <a:cs typeface="Calibri"/>
              </a:rPr>
              <a:t>P</a:t>
            </a:r>
            <a:r>
              <a:rPr sz="1800" b="1" dirty="0" err="1">
                <a:latin typeface="Calibri"/>
                <a:cs typeface="Calibri"/>
              </a:rPr>
              <a:t>b</a:t>
            </a:r>
            <a:r>
              <a:rPr sz="1800" b="1" spc="-20" dirty="0">
                <a:latin typeface="Calibri"/>
                <a:cs typeface="Calibri"/>
              </a:rPr>
              <a:t> </a:t>
            </a:r>
            <a:r>
              <a:rPr lang="en-US" sz="1800" dirty="0">
                <a:latin typeface="Calibri"/>
                <a:cs typeface="Calibri"/>
                <a:sym typeface="Wingdings" panose="05000000000000000000" pitchFamily="2" charset="2"/>
              </a:rPr>
              <a:t></a:t>
            </a:r>
            <a:r>
              <a:rPr sz="1800" dirty="0">
                <a:latin typeface="Calibri"/>
                <a:cs typeface="Calibri"/>
              </a:rPr>
              <a:t>	</a:t>
            </a:r>
            <a:r>
              <a:rPr sz="1800" spc="25" dirty="0">
                <a:latin typeface="Calibri"/>
                <a:cs typeface="Calibri"/>
              </a:rPr>
              <a:t>b</a:t>
            </a:r>
            <a:r>
              <a:rPr sz="1800" dirty="0">
                <a:latin typeface="Calibri"/>
                <a:cs typeface="Calibri"/>
              </a:rPr>
              <a:t>e</a:t>
            </a:r>
            <a:r>
              <a:rPr sz="1800" spc="-30" dirty="0">
                <a:latin typeface="Calibri"/>
                <a:cs typeface="Calibri"/>
              </a:rPr>
              <a:t>r</a:t>
            </a:r>
            <a:r>
              <a:rPr sz="1800" spc="-15" dirty="0">
                <a:latin typeface="Calibri"/>
                <a:cs typeface="Calibri"/>
              </a:rPr>
              <a:t>w</a:t>
            </a:r>
            <a:r>
              <a:rPr sz="1800" dirty="0">
                <a:latin typeface="Calibri"/>
                <a:cs typeface="Calibri"/>
              </a:rPr>
              <a:t>e</a:t>
            </a:r>
            <a:r>
              <a:rPr sz="1800" spc="25" dirty="0">
                <a:latin typeface="Calibri"/>
                <a:cs typeface="Calibri"/>
              </a:rPr>
              <a:t>n</a:t>
            </a:r>
            <a:r>
              <a:rPr sz="1800" spc="30" dirty="0">
                <a:latin typeface="Calibri"/>
                <a:cs typeface="Calibri"/>
              </a:rPr>
              <a:t>a</a:t>
            </a:r>
            <a:r>
              <a:rPr sz="1800" spc="25" dirty="0">
                <a:latin typeface="Calibri"/>
                <a:cs typeface="Calibri"/>
              </a:rPr>
              <a:t>n</a:t>
            </a:r>
            <a:r>
              <a:rPr sz="1800" dirty="0">
                <a:latin typeface="Calibri"/>
                <a:cs typeface="Calibri"/>
              </a:rPr>
              <a:t>g</a:t>
            </a:r>
            <a:r>
              <a:rPr sz="1800" spc="-55" dirty="0">
                <a:latin typeface="Calibri"/>
                <a:cs typeface="Calibri"/>
              </a:rPr>
              <a:t> </a:t>
            </a:r>
            <a:r>
              <a:rPr sz="1800" spc="-15" dirty="0" err="1">
                <a:latin typeface="Calibri"/>
                <a:cs typeface="Calibri"/>
              </a:rPr>
              <a:t>m</a:t>
            </a:r>
            <a:r>
              <a:rPr sz="1800" dirty="0" err="1">
                <a:latin typeface="Calibri"/>
                <a:cs typeface="Calibri"/>
              </a:rPr>
              <a:t>e</a:t>
            </a:r>
            <a:r>
              <a:rPr sz="1800" spc="25" dirty="0" err="1">
                <a:latin typeface="Calibri"/>
                <a:cs typeface="Calibri"/>
              </a:rPr>
              <a:t>n</a:t>
            </a:r>
            <a:r>
              <a:rPr sz="1800" dirty="0" err="1">
                <a:latin typeface="Calibri"/>
                <a:cs typeface="Calibri"/>
              </a:rPr>
              <a:t>et</a:t>
            </a:r>
            <a:r>
              <a:rPr sz="1800" spc="30" dirty="0" err="1">
                <a:latin typeface="Calibri"/>
                <a:cs typeface="Calibri"/>
              </a:rPr>
              <a:t>a</a:t>
            </a:r>
            <a:r>
              <a:rPr sz="1800" spc="25" dirty="0" err="1">
                <a:latin typeface="Calibri"/>
                <a:cs typeface="Calibri"/>
              </a:rPr>
              <a:t>p</a:t>
            </a:r>
            <a:r>
              <a:rPr sz="1800" dirty="0" err="1">
                <a:latin typeface="Calibri"/>
                <a:cs typeface="Calibri"/>
              </a:rPr>
              <a:t>k</a:t>
            </a:r>
            <a:r>
              <a:rPr sz="1800" spc="40" dirty="0" err="1">
                <a:latin typeface="Calibri"/>
                <a:cs typeface="Calibri"/>
              </a:rPr>
              <a:t>a</a:t>
            </a:r>
            <a:r>
              <a:rPr sz="1800" dirty="0" err="1">
                <a:latin typeface="Calibri"/>
                <a:cs typeface="Calibri"/>
              </a:rPr>
              <a:t>n</a:t>
            </a:r>
            <a:r>
              <a:rPr sz="1800" spc="-160" dirty="0">
                <a:latin typeface="Calibri"/>
                <a:cs typeface="Calibri"/>
              </a:rPr>
              <a:t> </a:t>
            </a:r>
            <a:r>
              <a:rPr sz="1800" spc="25" dirty="0" err="1">
                <a:latin typeface="Calibri"/>
                <a:cs typeface="Calibri"/>
              </a:rPr>
              <a:t>u</a:t>
            </a:r>
            <a:r>
              <a:rPr sz="1800" spc="-35" dirty="0" err="1">
                <a:latin typeface="Calibri"/>
                <a:cs typeface="Calibri"/>
              </a:rPr>
              <a:t>s</a:t>
            </a:r>
            <a:r>
              <a:rPr sz="1800" spc="25" dirty="0" err="1">
                <a:latin typeface="Calibri"/>
                <a:cs typeface="Calibri"/>
              </a:rPr>
              <a:t>u</a:t>
            </a:r>
            <a:r>
              <a:rPr sz="1800" spc="35" dirty="0" err="1">
                <a:latin typeface="Calibri"/>
                <a:cs typeface="Calibri"/>
              </a:rPr>
              <a:t>l</a:t>
            </a:r>
            <a:r>
              <a:rPr sz="1800" spc="30" dirty="0" err="1">
                <a:latin typeface="Calibri"/>
                <a:cs typeface="Calibri"/>
              </a:rPr>
              <a:t>a</a:t>
            </a:r>
            <a:r>
              <a:rPr sz="1800" dirty="0" err="1">
                <a:latin typeface="Calibri"/>
                <a:cs typeface="Calibri"/>
              </a:rPr>
              <a:t>n</a:t>
            </a:r>
            <a:r>
              <a:rPr lang="en-US" sz="1800" dirty="0">
                <a:latin typeface="Calibri"/>
                <a:cs typeface="Calibri"/>
              </a:rPr>
              <a:t> </a:t>
            </a:r>
            <a:r>
              <a:rPr lang="en-US" sz="1800" dirty="0" err="1">
                <a:latin typeface="Calibri"/>
                <a:cs typeface="Calibri"/>
              </a:rPr>
              <a:t>Revisi</a:t>
            </a:r>
            <a:r>
              <a:rPr lang="en-US" sz="1800" dirty="0">
                <a:latin typeface="Calibri"/>
                <a:cs typeface="Calibri"/>
              </a:rPr>
              <a:t> </a:t>
            </a:r>
            <a:r>
              <a:rPr lang="en-US" sz="1800" dirty="0" err="1">
                <a:latin typeface="Calibri"/>
                <a:cs typeface="Calibri"/>
              </a:rPr>
              <a:t>Anggaran</a:t>
            </a:r>
            <a:r>
              <a:rPr lang="en-US" sz="1800" dirty="0">
                <a:latin typeface="Calibri"/>
                <a:cs typeface="Calibri"/>
              </a:rPr>
              <a:t> </a:t>
            </a:r>
            <a:r>
              <a:rPr lang="en-US" sz="1800" dirty="0" err="1">
                <a:latin typeface="Calibri"/>
                <a:cs typeface="Calibri"/>
              </a:rPr>
              <a:t>dalam</a:t>
            </a:r>
            <a:r>
              <a:rPr lang="en-US" sz="1800" dirty="0">
                <a:latin typeface="Calibri"/>
                <a:cs typeface="Calibri"/>
              </a:rPr>
              <a:t> </a:t>
            </a:r>
            <a:r>
              <a:rPr lang="en-US" sz="1800" dirty="0" err="1">
                <a:latin typeface="Calibri"/>
                <a:cs typeface="Calibri"/>
              </a:rPr>
              <a:t>satu</a:t>
            </a:r>
            <a:r>
              <a:rPr lang="en-US" sz="1800" dirty="0">
                <a:latin typeface="Calibri"/>
                <a:cs typeface="Calibri"/>
              </a:rPr>
              <a:t> wilayah</a:t>
            </a:r>
            <a:endParaRPr sz="1800" dirty="0">
              <a:latin typeface="Calibri"/>
              <a:cs typeface="Calibri"/>
            </a:endParaRPr>
          </a:p>
        </p:txBody>
      </p:sp>
      <p:sp>
        <p:nvSpPr>
          <p:cNvPr id="16" name="object 16"/>
          <p:cNvSpPr/>
          <p:nvPr/>
        </p:nvSpPr>
        <p:spPr>
          <a:xfrm>
            <a:off x="2484374" y="2349753"/>
            <a:ext cx="3295650" cy="752475"/>
          </a:xfrm>
          <a:custGeom>
            <a:avLst/>
            <a:gdLst/>
            <a:ahLst/>
            <a:cxnLst/>
            <a:rect l="l" t="t" r="r" b="b"/>
            <a:pathLst>
              <a:path w="3295650" h="752475">
                <a:moveTo>
                  <a:pt x="3295650" y="0"/>
                </a:moveTo>
                <a:lnTo>
                  <a:pt x="1352550" y="0"/>
                </a:lnTo>
                <a:lnTo>
                  <a:pt x="1352550" y="371475"/>
                </a:lnTo>
                <a:lnTo>
                  <a:pt x="0" y="371475"/>
                </a:lnTo>
                <a:lnTo>
                  <a:pt x="0" y="752475"/>
                </a:lnTo>
                <a:lnTo>
                  <a:pt x="2162175" y="752475"/>
                </a:lnTo>
                <a:lnTo>
                  <a:pt x="2162175" y="381000"/>
                </a:lnTo>
                <a:lnTo>
                  <a:pt x="3295650" y="381000"/>
                </a:lnTo>
                <a:lnTo>
                  <a:pt x="3295650" y="0"/>
                </a:lnTo>
                <a:close/>
              </a:path>
            </a:pathLst>
          </a:custGeom>
          <a:solidFill>
            <a:srgbClr val="00FF00"/>
          </a:solidFill>
        </p:spPr>
        <p:txBody>
          <a:bodyPr wrap="square" lIns="0" tIns="0" rIns="0" bIns="0" rtlCol="0"/>
          <a:lstStyle/>
          <a:p>
            <a:endParaRPr/>
          </a:p>
        </p:txBody>
      </p:sp>
      <p:sp>
        <p:nvSpPr>
          <p:cNvPr id="17" name="object 17"/>
          <p:cNvSpPr txBox="1"/>
          <p:nvPr/>
        </p:nvSpPr>
        <p:spPr>
          <a:xfrm>
            <a:off x="1549019" y="1968436"/>
            <a:ext cx="4158615" cy="391795"/>
          </a:xfrm>
          <a:prstGeom prst="rect">
            <a:avLst/>
          </a:prstGeom>
        </p:spPr>
        <p:txBody>
          <a:bodyPr vert="horz" wrap="square" lIns="0" tIns="12700" rIns="0" bIns="0" rtlCol="0">
            <a:spAutoFit/>
          </a:bodyPr>
          <a:lstStyle/>
          <a:p>
            <a:pPr marL="12700">
              <a:lnSpc>
                <a:spcPct val="100000"/>
              </a:lnSpc>
              <a:spcBef>
                <a:spcPts val="100"/>
              </a:spcBef>
            </a:pPr>
            <a:r>
              <a:rPr sz="2400" spc="20" dirty="0">
                <a:latin typeface="Corbel"/>
                <a:cs typeface="Corbel"/>
              </a:rPr>
              <a:t>“</a:t>
            </a:r>
            <a:r>
              <a:rPr sz="2400" spc="25" dirty="0">
                <a:latin typeface="Corbel"/>
                <a:cs typeface="Corbel"/>
              </a:rPr>
              <a:t>u</a:t>
            </a:r>
            <a:r>
              <a:rPr sz="2400" spc="5" dirty="0">
                <a:latin typeface="Corbel"/>
                <a:cs typeface="Corbel"/>
              </a:rPr>
              <a:t>n</a:t>
            </a:r>
            <a:r>
              <a:rPr sz="2400" spc="-10" dirty="0">
                <a:latin typeface="Corbel"/>
                <a:cs typeface="Corbel"/>
              </a:rPr>
              <a:t>t</a:t>
            </a:r>
            <a:r>
              <a:rPr sz="2400" spc="25" dirty="0">
                <a:latin typeface="Corbel"/>
                <a:cs typeface="Corbel"/>
              </a:rPr>
              <a:t>u</a:t>
            </a:r>
            <a:r>
              <a:rPr sz="2400" dirty="0">
                <a:latin typeface="Corbel"/>
                <a:cs typeface="Corbel"/>
              </a:rPr>
              <a:t>k</a:t>
            </a:r>
            <a:r>
              <a:rPr sz="2400" spc="-155" dirty="0">
                <a:latin typeface="Corbel"/>
                <a:cs typeface="Corbel"/>
              </a:rPr>
              <a:t> </a:t>
            </a:r>
            <a:r>
              <a:rPr sz="2400" dirty="0">
                <a:latin typeface="Corbel"/>
                <a:cs typeface="Corbel"/>
              </a:rPr>
              <a:t>pe</a:t>
            </a:r>
            <a:r>
              <a:rPr sz="2400" spc="20" dirty="0">
                <a:latin typeface="Corbel"/>
                <a:cs typeface="Corbel"/>
              </a:rPr>
              <a:t>r</a:t>
            </a:r>
            <a:r>
              <a:rPr sz="2400" spc="25" dirty="0">
                <a:latin typeface="Corbel"/>
                <a:cs typeface="Corbel"/>
              </a:rPr>
              <a:t>u</a:t>
            </a:r>
            <a:r>
              <a:rPr sz="2400" spc="-15" dirty="0">
                <a:latin typeface="Corbel"/>
                <a:cs typeface="Corbel"/>
              </a:rPr>
              <a:t>b</a:t>
            </a:r>
            <a:r>
              <a:rPr sz="2400" spc="15" dirty="0">
                <a:latin typeface="Corbel"/>
                <a:cs typeface="Corbel"/>
              </a:rPr>
              <a:t>a</a:t>
            </a:r>
            <a:r>
              <a:rPr sz="2400" spc="-5" dirty="0">
                <a:latin typeface="Corbel"/>
                <a:cs typeface="Corbel"/>
              </a:rPr>
              <a:t>h</a:t>
            </a:r>
            <a:r>
              <a:rPr sz="2400" spc="15" dirty="0">
                <a:latin typeface="Corbel"/>
                <a:cs typeface="Corbel"/>
              </a:rPr>
              <a:t>a</a:t>
            </a:r>
            <a:r>
              <a:rPr sz="2400" dirty="0">
                <a:latin typeface="Corbel"/>
                <a:cs typeface="Corbel"/>
              </a:rPr>
              <a:t>n</a:t>
            </a:r>
            <a:r>
              <a:rPr sz="2400" spc="-100" dirty="0">
                <a:latin typeface="Corbel"/>
                <a:cs typeface="Corbel"/>
              </a:rPr>
              <a:t> </a:t>
            </a:r>
            <a:r>
              <a:rPr sz="2400" dirty="0">
                <a:latin typeface="Corbel"/>
                <a:cs typeface="Corbel"/>
              </a:rPr>
              <a:t>R</a:t>
            </a:r>
            <a:r>
              <a:rPr sz="2400" spc="-30" dirty="0">
                <a:latin typeface="Corbel"/>
                <a:cs typeface="Corbel"/>
              </a:rPr>
              <a:t>K</a:t>
            </a:r>
            <a:r>
              <a:rPr sz="2400" dirty="0">
                <a:latin typeface="Corbel"/>
                <a:cs typeface="Corbel"/>
              </a:rPr>
              <a:t>A</a:t>
            </a:r>
            <a:r>
              <a:rPr sz="2400" spc="15" dirty="0">
                <a:latin typeface="Corbel"/>
                <a:cs typeface="Corbel"/>
              </a:rPr>
              <a:t> </a:t>
            </a:r>
            <a:r>
              <a:rPr sz="2400" spc="-15" dirty="0">
                <a:latin typeface="Corbel"/>
                <a:cs typeface="Corbel"/>
              </a:rPr>
              <a:t>d</a:t>
            </a:r>
            <a:r>
              <a:rPr sz="2400" spc="15" dirty="0">
                <a:latin typeface="Corbel"/>
                <a:cs typeface="Corbel"/>
              </a:rPr>
              <a:t>a</a:t>
            </a:r>
            <a:r>
              <a:rPr sz="2400" dirty="0">
                <a:latin typeface="Corbel"/>
                <a:cs typeface="Corbel"/>
              </a:rPr>
              <a:t>n</a:t>
            </a:r>
            <a:r>
              <a:rPr sz="2400" spc="-25" dirty="0">
                <a:latin typeface="Corbel"/>
                <a:cs typeface="Corbel"/>
              </a:rPr>
              <a:t> </a:t>
            </a:r>
            <a:r>
              <a:rPr sz="2400" spc="15" dirty="0">
                <a:latin typeface="Corbel"/>
                <a:cs typeface="Corbel"/>
              </a:rPr>
              <a:t>r</a:t>
            </a:r>
            <a:r>
              <a:rPr sz="2400" dirty="0">
                <a:latin typeface="Corbel"/>
                <a:cs typeface="Corbel"/>
              </a:rPr>
              <a:t>e</a:t>
            </a:r>
            <a:r>
              <a:rPr sz="2400" spc="15" dirty="0">
                <a:latin typeface="Corbel"/>
                <a:cs typeface="Corbel"/>
              </a:rPr>
              <a:t>v</a:t>
            </a:r>
            <a:r>
              <a:rPr sz="2400" spc="-35" dirty="0">
                <a:latin typeface="Corbel"/>
                <a:cs typeface="Corbel"/>
              </a:rPr>
              <a:t>i</a:t>
            </a:r>
            <a:r>
              <a:rPr sz="2400" spc="-5" dirty="0">
                <a:latin typeface="Corbel"/>
                <a:cs typeface="Corbel"/>
              </a:rPr>
              <a:t>si</a:t>
            </a:r>
            <a:endParaRPr sz="2400">
              <a:latin typeface="Corbel"/>
              <a:cs typeface="Corbel"/>
            </a:endParaRPr>
          </a:p>
        </p:txBody>
      </p:sp>
      <p:sp>
        <p:nvSpPr>
          <p:cNvPr id="22" name="object 22"/>
          <p:cNvSpPr txBox="1"/>
          <p:nvPr/>
        </p:nvSpPr>
        <p:spPr>
          <a:xfrm>
            <a:off x="1434464" y="6197044"/>
            <a:ext cx="3415029" cy="234038"/>
          </a:xfrm>
          <a:prstGeom prst="rect">
            <a:avLst/>
          </a:prstGeom>
        </p:spPr>
        <p:txBody>
          <a:bodyPr vert="horz" wrap="square" lIns="0" tIns="0" rIns="0" bIns="0" rtlCol="0">
            <a:spAutoFit/>
          </a:bodyPr>
          <a:lstStyle/>
          <a:p>
            <a:pPr marL="12700">
              <a:lnSpc>
                <a:spcPts val="1810"/>
              </a:lnSpc>
            </a:pPr>
            <a:r>
              <a:rPr sz="1800" dirty="0">
                <a:latin typeface="Calibri"/>
                <a:cs typeface="Calibri"/>
              </a:rPr>
              <a:t>.</a:t>
            </a:r>
          </a:p>
        </p:txBody>
      </p:sp>
      <p:sp>
        <p:nvSpPr>
          <p:cNvPr id="23" name="object 23"/>
          <p:cNvSpPr txBox="1"/>
          <p:nvPr/>
        </p:nvSpPr>
        <p:spPr>
          <a:xfrm>
            <a:off x="11868404" y="6542623"/>
            <a:ext cx="163830" cy="204470"/>
          </a:xfrm>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z="1200" b="1" dirty="0">
                <a:latin typeface="Roboto"/>
                <a:cs typeface="Roboto"/>
              </a:rPr>
              <a:t>32</a:t>
            </a:fld>
            <a:endParaRPr sz="1200">
              <a:latin typeface="Roboto"/>
              <a:cs typeface="Roboto"/>
            </a:endParaRPr>
          </a:p>
        </p:txBody>
      </p:sp>
      <p:sp>
        <p:nvSpPr>
          <p:cNvPr id="18" name="object 18"/>
          <p:cNvSpPr txBox="1"/>
          <p:nvPr/>
        </p:nvSpPr>
        <p:spPr>
          <a:xfrm>
            <a:off x="1539239" y="2330449"/>
            <a:ext cx="4177029" cy="392430"/>
          </a:xfrm>
          <a:prstGeom prst="rect">
            <a:avLst/>
          </a:prstGeom>
        </p:spPr>
        <p:txBody>
          <a:bodyPr vert="horz" wrap="square" lIns="0" tIns="13335" rIns="0" bIns="0" rtlCol="0">
            <a:spAutoFit/>
          </a:bodyPr>
          <a:lstStyle/>
          <a:p>
            <a:pPr marL="12700">
              <a:lnSpc>
                <a:spcPct val="100000"/>
              </a:lnSpc>
              <a:spcBef>
                <a:spcPts val="105"/>
              </a:spcBef>
            </a:pPr>
            <a:r>
              <a:rPr sz="2400" dirty="0">
                <a:latin typeface="Corbel"/>
                <a:cs typeface="Corbel"/>
              </a:rPr>
              <a:t>administrasi</a:t>
            </a:r>
            <a:r>
              <a:rPr sz="2400" spc="-75" dirty="0">
                <a:latin typeface="Corbel"/>
                <a:cs typeface="Corbel"/>
              </a:rPr>
              <a:t> </a:t>
            </a:r>
            <a:r>
              <a:rPr sz="2400" dirty="0">
                <a:latin typeface="Corbel"/>
                <a:cs typeface="Corbel"/>
              </a:rPr>
              <a:t>yang</a:t>
            </a:r>
            <a:r>
              <a:rPr sz="2400" spc="10" dirty="0">
                <a:latin typeface="Corbel"/>
                <a:cs typeface="Corbel"/>
              </a:rPr>
              <a:t> </a:t>
            </a:r>
            <a:r>
              <a:rPr sz="2400" b="1" spc="-15" dirty="0">
                <a:latin typeface="Corbel"/>
                <a:cs typeface="Corbel"/>
              </a:rPr>
              <a:t>menyebabkan</a:t>
            </a:r>
            <a:endParaRPr sz="2400">
              <a:latin typeface="Corbel"/>
              <a:cs typeface="Corbel"/>
            </a:endParaRPr>
          </a:p>
        </p:txBody>
      </p:sp>
      <p:sp>
        <p:nvSpPr>
          <p:cNvPr id="19" name="object 19"/>
          <p:cNvSpPr txBox="1"/>
          <p:nvPr/>
        </p:nvSpPr>
        <p:spPr>
          <a:xfrm>
            <a:off x="2473579" y="2702877"/>
            <a:ext cx="2310130" cy="391795"/>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Corbel"/>
                <a:cs typeface="Corbel"/>
              </a:rPr>
              <a:t>perubahan</a:t>
            </a:r>
            <a:r>
              <a:rPr sz="2400" b="1" spc="50" dirty="0">
                <a:latin typeface="Corbel"/>
                <a:cs typeface="Corbel"/>
              </a:rPr>
              <a:t> </a:t>
            </a:r>
            <a:r>
              <a:rPr sz="2400" b="1" dirty="0">
                <a:latin typeface="Corbel"/>
                <a:cs typeface="Corbel"/>
              </a:rPr>
              <a:t>DIPA</a:t>
            </a:r>
            <a:r>
              <a:rPr sz="2400" dirty="0">
                <a:latin typeface="Corbel"/>
                <a:cs typeface="Corbel"/>
              </a:rPr>
              <a:t>”</a:t>
            </a:r>
            <a:endParaRPr sz="2400">
              <a:latin typeface="Corbel"/>
              <a:cs typeface="Corbel"/>
            </a:endParaRPr>
          </a:p>
        </p:txBody>
      </p:sp>
      <p:sp>
        <p:nvSpPr>
          <p:cNvPr id="20" name="object 20"/>
          <p:cNvSpPr txBox="1"/>
          <p:nvPr/>
        </p:nvSpPr>
        <p:spPr>
          <a:xfrm>
            <a:off x="6429375" y="2266950"/>
            <a:ext cx="5343525" cy="3505200"/>
          </a:xfrm>
          <a:prstGeom prst="rect">
            <a:avLst/>
          </a:prstGeom>
          <a:solidFill>
            <a:srgbClr val="FAE3D3"/>
          </a:solidFill>
        </p:spPr>
        <p:txBody>
          <a:bodyPr vert="horz" wrap="square" lIns="0" tIns="22225" rIns="0" bIns="0" rtlCol="0">
            <a:spAutoFit/>
          </a:bodyPr>
          <a:lstStyle/>
          <a:p>
            <a:pPr marL="436245" marR="179070" indent="-343535" algn="just">
              <a:lnSpc>
                <a:spcPct val="103299"/>
              </a:lnSpc>
              <a:spcBef>
                <a:spcPts val="175"/>
              </a:spcBef>
              <a:buFont typeface="Segoe UI Symbol"/>
              <a:buChar char="⮚"/>
              <a:tabLst>
                <a:tab pos="436880" algn="l"/>
              </a:tabLst>
            </a:pPr>
            <a:r>
              <a:rPr sz="2150" spc="-5" dirty="0">
                <a:latin typeface="Calibri"/>
                <a:cs typeface="Calibri"/>
              </a:rPr>
              <a:t>perubahan </a:t>
            </a:r>
            <a:r>
              <a:rPr sz="2150" spc="15" dirty="0">
                <a:latin typeface="Calibri"/>
                <a:cs typeface="Calibri"/>
              </a:rPr>
              <a:t>RKA </a:t>
            </a:r>
            <a:r>
              <a:rPr sz="2150" dirty="0">
                <a:latin typeface="Calibri"/>
                <a:cs typeface="Calibri"/>
              </a:rPr>
              <a:t>yang </a:t>
            </a:r>
            <a:r>
              <a:rPr sz="2150" b="1" spc="5" dirty="0">
                <a:solidFill>
                  <a:srgbClr val="FF0000"/>
                </a:solidFill>
                <a:latin typeface="Calibri"/>
                <a:cs typeface="Calibri"/>
              </a:rPr>
              <a:t>tidak </a:t>
            </a:r>
            <a:r>
              <a:rPr sz="2150" b="1" spc="20" dirty="0">
                <a:solidFill>
                  <a:srgbClr val="FF0000"/>
                </a:solidFill>
                <a:latin typeface="Calibri"/>
                <a:cs typeface="Calibri"/>
              </a:rPr>
              <a:t>menyebabkan </a:t>
            </a:r>
            <a:r>
              <a:rPr sz="2150" b="1" spc="-475" dirty="0">
                <a:solidFill>
                  <a:srgbClr val="FF0000"/>
                </a:solidFill>
                <a:latin typeface="Calibri"/>
                <a:cs typeface="Calibri"/>
              </a:rPr>
              <a:t> </a:t>
            </a:r>
            <a:r>
              <a:rPr sz="2150" b="1" spc="15" dirty="0">
                <a:solidFill>
                  <a:srgbClr val="FF0000"/>
                </a:solidFill>
                <a:latin typeface="Calibri"/>
                <a:cs typeface="Calibri"/>
              </a:rPr>
              <a:t>perubahan </a:t>
            </a:r>
            <a:r>
              <a:rPr sz="2150" b="1" dirty="0">
                <a:solidFill>
                  <a:srgbClr val="FF0000"/>
                </a:solidFill>
                <a:latin typeface="Calibri"/>
                <a:cs typeface="Calibri"/>
              </a:rPr>
              <a:t>DIPA </a:t>
            </a:r>
            <a:r>
              <a:rPr sz="2150" spc="-5" dirty="0">
                <a:latin typeface="Calibri"/>
                <a:cs typeface="Calibri"/>
              </a:rPr>
              <a:t>berupa </a:t>
            </a:r>
            <a:r>
              <a:rPr sz="2150" dirty="0">
                <a:latin typeface="Calibri"/>
                <a:cs typeface="Calibri"/>
              </a:rPr>
              <a:t>perubahan </a:t>
            </a:r>
            <a:r>
              <a:rPr sz="2150" spc="5" dirty="0">
                <a:latin typeface="Calibri"/>
                <a:cs typeface="Calibri"/>
              </a:rPr>
              <a:t>POK; </a:t>
            </a:r>
            <a:r>
              <a:rPr sz="2150" spc="10" dirty="0">
                <a:latin typeface="Calibri"/>
                <a:cs typeface="Calibri"/>
              </a:rPr>
              <a:t> </a:t>
            </a:r>
            <a:r>
              <a:rPr sz="2150" spc="5" dirty="0">
                <a:latin typeface="Calibri"/>
                <a:cs typeface="Calibri"/>
              </a:rPr>
              <a:t>dan/atau</a:t>
            </a:r>
            <a:endParaRPr sz="2150">
              <a:latin typeface="Calibri"/>
              <a:cs typeface="Calibri"/>
            </a:endParaRPr>
          </a:p>
          <a:p>
            <a:pPr>
              <a:lnSpc>
                <a:spcPct val="100000"/>
              </a:lnSpc>
              <a:spcBef>
                <a:spcPts val="45"/>
              </a:spcBef>
              <a:buFont typeface="Segoe UI Symbol"/>
              <a:buChar char="⮚"/>
            </a:pPr>
            <a:endParaRPr sz="2100">
              <a:latin typeface="Calibri"/>
              <a:cs typeface="Calibri"/>
            </a:endParaRPr>
          </a:p>
          <a:p>
            <a:pPr marL="436245" marR="398145" indent="-343535">
              <a:lnSpc>
                <a:spcPct val="102600"/>
              </a:lnSpc>
              <a:buFont typeface="Segoe UI Symbol"/>
              <a:buChar char="⮚"/>
              <a:tabLst>
                <a:tab pos="436880" algn="l"/>
              </a:tabLst>
            </a:pPr>
            <a:r>
              <a:rPr sz="2150" spc="-5" dirty="0">
                <a:latin typeface="Calibri"/>
                <a:cs typeface="Calibri"/>
              </a:rPr>
              <a:t>perubahan</a:t>
            </a:r>
            <a:r>
              <a:rPr sz="2150" dirty="0">
                <a:latin typeface="Calibri"/>
                <a:cs typeface="Calibri"/>
              </a:rPr>
              <a:t> </a:t>
            </a:r>
            <a:r>
              <a:rPr sz="2150" spc="15" dirty="0">
                <a:latin typeface="Calibri"/>
                <a:cs typeface="Calibri"/>
              </a:rPr>
              <a:t>RKA </a:t>
            </a:r>
            <a:r>
              <a:rPr sz="2150" dirty="0">
                <a:latin typeface="Calibri"/>
                <a:cs typeface="Calibri"/>
              </a:rPr>
              <a:t>untuk jenis </a:t>
            </a:r>
            <a:r>
              <a:rPr sz="2150" spc="5" dirty="0">
                <a:latin typeface="Calibri"/>
                <a:cs typeface="Calibri"/>
              </a:rPr>
              <a:t> </a:t>
            </a:r>
            <a:r>
              <a:rPr sz="2150" spc="-5" dirty="0">
                <a:latin typeface="Calibri"/>
                <a:cs typeface="Calibri"/>
              </a:rPr>
              <a:t>revisi/substansi</a:t>
            </a:r>
            <a:r>
              <a:rPr sz="2150" dirty="0">
                <a:latin typeface="Calibri"/>
                <a:cs typeface="Calibri"/>
              </a:rPr>
              <a:t> tertentu yang </a:t>
            </a:r>
            <a:r>
              <a:rPr sz="2150" spc="5" dirty="0">
                <a:latin typeface="Calibri"/>
                <a:cs typeface="Calibri"/>
              </a:rPr>
              <a:t> </a:t>
            </a:r>
            <a:r>
              <a:rPr sz="2150" b="1" spc="20" dirty="0">
                <a:solidFill>
                  <a:srgbClr val="FF0000"/>
                </a:solidFill>
                <a:latin typeface="Calibri"/>
                <a:cs typeface="Calibri"/>
              </a:rPr>
              <a:t>menyebabkan</a:t>
            </a:r>
            <a:r>
              <a:rPr sz="2150" b="1" spc="-5" dirty="0">
                <a:solidFill>
                  <a:srgbClr val="FF0000"/>
                </a:solidFill>
                <a:latin typeface="Calibri"/>
                <a:cs typeface="Calibri"/>
              </a:rPr>
              <a:t> </a:t>
            </a:r>
            <a:r>
              <a:rPr sz="2150" b="1" spc="15" dirty="0">
                <a:solidFill>
                  <a:srgbClr val="FF0000"/>
                </a:solidFill>
                <a:latin typeface="Calibri"/>
                <a:cs typeface="Calibri"/>
              </a:rPr>
              <a:t>perubahan</a:t>
            </a:r>
            <a:r>
              <a:rPr sz="2150" b="1" spc="-5" dirty="0">
                <a:solidFill>
                  <a:srgbClr val="FF0000"/>
                </a:solidFill>
                <a:latin typeface="Calibri"/>
                <a:cs typeface="Calibri"/>
              </a:rPr>
              <a:t> </a:t>
            </a:r>
            <a:r>
              <a:rPr sz="2150" b="1" dirty="0">
                <a:solidFill>
                  <a:srgbClr val="FF0000"/>
                </a:solidFill>
                <a:latin typeface="Calibri"/>
                <a:cs typeface="Calibri"/>
              </a:rPr>
              <a:t>DIPA</a:t>
            </a:r>
            <a:r>
              <a:rPr sz="2150" b="1" spc="125" dirty="0">
                <a:solidFill>
                  <a:srgbClr val="FF0000"/>
                </a:solidFill>
                <a:latin typeface="Calibri"/>
                <a:cs typeface="Calibri"/>
              </a:rPr>
              <a:t> </a:t>
            </a:r>
            <a:r>
              <a:rPr sz="2150" dirty="0">
                <a:latin typeface="Calibri"/>
                <a:cs typeface="Calibri"/>
              </a:rPr>
              <a:t>dengan </a:t>
            </a:r>
            <a:r>
              <a:rPr sz="2150" spc="-470" dirty="0">
                <a:latin typeface="Calibri"/>
                <a:cs typeface="Calibri"/>
              </a:rPr>
              <a:t> </a:t>
            </a:r>
            <a:r>
              <a:rPr sz="2150" u="heavy" dirty="0">
                <a:uFill>
                  <a:solidFill>
                    <a:srgbClr val="000000"/>
                  </a:solidFill>
                </a:uFill>
                <a:latin typeface="Calibri"/>
                <a:cs typeface="Calibri"/>
              </a:rPr>
              <a:t>mendapat</a:t>
            </a:r>
            <a:r>
              <a:rPr sz="2150" u="heavy" spc="5" dirty="0">
                <a:uFill>
                  <a:solidFill>
                    <a:srgbClr val="000000"/>
                  </a:solidFill>
                </a:uFill>
                <a:latin typeface="Calibri"/>
                <a:cs typeface="Calibri"/>
              </a:rPr>
              <a:t> </a:t>
            </a:r>
            <a:r>
              <a:rPr sz="2150" u="heavy" spc="-5" dirty="0">
                <a:uFill>
                  <a:solidFill>
                    <a:srgbClr val="000000"/>
                  </a:solidFill>
                </a:uFill>
                <a:latin typeface="Calibri"/>
                <a:cs typeface="Calibri"/>
              </a:rPr>
              <a:t>pengesahan </a:t>
            </a:r>
            <a:r>
              <a:rPr sz="2150" u="heavy" dirty="0">
                <a:uFill>
                  <a:solidFill>
                    <a:srgbClr val="000000"/>
                  </a:solidFill>
                </a:uFill>
                <a:latin typeface="Calibri"/>
                <a:cs typeface="Calibri"/>
              </a:rPr>
              <a:t>dari Menteri </a:t>
            </a:r>
            <a:r>
              <a:rPr sz="2150" spc="5" dirty="0">
                <a:latin typeface="Calibri"/>
                <a:cs typeface="Calibri"/>
              </a:rPr>
              <a:t> </a:t>
            </a:r>
            <a:r>
              <a:rPr sz="2150" u="heavy" dirty="0">
                <a:uFill>
                  <a:solidFill>
                    <a:srgbClr val="000000"/>
                  </a:solidFill>
                </a:uFill>
                <a:latin typeface="Calibri"/>
                <a:cs typeface="Calibri"/>
              </a:rPr>
              <a:t>Keuangan.</a:t>
            </a:r>
            <a:endParaRPr sz="2150">
              <a:latin typeface="Calibri"/>
              <a:cs typeface="Calibri"/>
            </a:endParaRPr>
          </a:p>
        </p:txBody>
      </p:sp>
      <p:sp>
        <p:nvSpPr>
          <p:cNvPr id="21" name="object 21"/>
          <p:cNvSpPr txBox="1"/>
          <p:nvPr/>
        </p:nvSpPr>
        <p:spPr>
          <a:xfrm>
            <a:off x="5420614" y="951991"/>
            <a:ext cx="1851025" cy="361950"/>
          </a:xfrm>
          <a:prstGeom prst="rect">
            <a:avLst/>
          </a:prstGeom>
          <a:solidFill>
            <a:srgbClr val="00FFFF"/>
          </a:solidFill>
        </p:spPr>
        <p:txBody>
          <a:bodyPr vert="horz" wrap="square" lIns="0" tIns="0" rIns="0" bIns="0" rtlCol="0">
            <a:spAutoFit/>
          </a:bodyPr>
          <a:lstStyle/>
          <a:p>
            <a:pPr marL="3810">
              <a:lnSpc>
                <a:spcPts val="2725"/>
              </a:lnSpc>
            </a:pPr>
            <a:r>
              <a:rPr sz="2300" b="1" spc="15" dirty="0">
                <a:latin typeface="Calibri"/>
                <a:cs typeface="Calibri"/>
              </a:rPr>
              <a:t>K</a:t>
            </a:r>
            <a:r>
              <a:rPr sz="2300" b="1" dirty="0">
                <a:latin typeface="Calibri"/>
                <a:cs typeface="Calibri"/>
              </a:rPr>
              <a:t>E</a:t>
            </a:r>
            <a:r>
              <a:rPr sz="2300" b="1" spc="15" dirty="0">
                <a:latin typeface="Calibri"/>
                <a:cs typeface="Calibri"/>
              </a:rPr>
              <a:t>W</a:t>
            </a:r>
            <a:r>
              <a:rPr sz="2300" b="1" spc="-10" dirty="0">
                <a:latin typeface="Calibri"/>
                <a:cs typeface="Calibri"/>
              </a:rPr>
              <a:t>E</a:t>
            </a:r>
            <a:r>
              <a:rPr sz="2300" b="1" spc="-20" dirty="0">
                <a:latin typeface="Calibri"/>
                <a:cs typeface="Calibri"/>
              </a:rPr>
              <a:t>N</a:t>
            </a:r>
            <a:r>
              <a:rPr sz="2300" b="1" spc="25" dirty="0">
                <a:latin typeface="Calibri"/>
                <a:cs typeface="Calibri"/>
              </a:rPr>
              <a:t>A</a:t>
            </a:r>
            <a:r>
              <a:rPr sz="2300" b="1" spc="-20" dirty="0">
                <a:latin typeface="Calibri"/>
                <a:cs typeface="Calibri"/>
              </a:rPr>
              <a:t>N</a:t>
            </a:r>
            <a:r>
              <a:rPr sz="2300" b="1" spc="25" dirty="0">
                <a:latin typeface="Calibri"/>
                <a:cs typeface="Calibri"/>
              </a:rPr>
              <a:t>GA</a:t>
            </a:r>
            <a:r>
              <a:rPr sz="2300" b="1" spc="15" dirty="0">
                <a:latin typeface="Calibri"/>
                <a:cs typeface="Calibri"/>
              </a:rPr>
              <a:t>N</a:t>
            </a:r>
            <a:endParaRPr sz="23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3613" y="0"/>
            <a:ext cx="12068810" cy="938530"/>
            <a:chOff x="123613" y="0"/>
            <a:chExt cx="12068810" cy="938530"/>
          </a:xfrm>
        </p:grpSpPr>
        <p:pic>
          <p:nvPicPr>
            <p:cNvPr id="3" name="object 3"/>
            <p:cNvPicPr/>
            <p:nvPr/>
          </p:nvPicPr>
          <p:blipFill>
            <a:blip r:embed="rId2" cstate="print"/>
            <a:stretch>
              <a:fillRect/>
            </a:stretch>
          </p:blipFill>
          <p:spPr>
            <a:xfrm>
              <a:off x="3476625" y="0"/>
              <a:ext cx="8677275" cy="914400"/>
            </a:xfrm>
            <a:prstGeom prst="rect">
              <a:avLst/>
            </a:prstGeom>
          </p:spPr>
        </p:pic>
        <p:sp>
          <p:nvSpPr>
            <p:cNvPr id="4" name="object 4"/>
            <p:cNvSpPr/>
            <p:nvPr/>
          </p:nvSpPr>
          <p:spPr>
            <a:xfrm>
              <a:off x="11925300" y="0"/>
              <a:ext cx="266700" cy="19050"/>
            </a:xfrm>
            <a:custGeom>
              <a:avLst/>
              <a:gdLst/>
              <a:ahLst/>
              <a:cxnLst/>
              <a:rect l="l" t="t" r="r" b="b"/>
              <a:pathLst>
                <a:path w="266700" h="19050">
                  <a:moveTo>
                    <a:pt x="239023" y="0"/>
                  </a:moveTo>
                  <a:lnTo>
                    <a:pt x="13230" y="0"/>
                  </a:lnTo>
                  <a:lnTo>
                    <a:pt x="0" y="18923"/>
                  </a:lnTo>
                  <a:lnTo>
                    <a:pt x="266573" y="18923"/>
                  </a:lnTo>
                  <a:lnTo>
                    <a:pt x="239023" y="0"/>
                  </a:lnTo>
                  <a:close/>
                </a:path>
              </a:pathLst>
            </a:custGeom>
            <a:solidFill>
              <a:srgbClr val="243046"/>
            </a:solidFill>
          </p:spPr>
          <p:txBody>
            <a:bodyPr wrap="square" lIns="0" tIns="0" rIns="0" bIns="0" rtlCol="0"/>
            <a:lstStyle/>
            <a:p>
              <a:endParaRPr/>
            </a:p>
          </p:txBody>
        </p:sp>
        <p:pic>
          <p:nvPicPr>
            <p:cNvPr id="5" name="object 5"/>
            <p:cNvPicPr/>
            <p:nvPr/>
          </p:nvPicPr>
          <p:blipFill>
            <a:blip r:embed="rId3" cstate="print"/>
            <a:stretch>
              <a:fillRect/>
            </a:stretch>
          </p:blipFill>
          <p:spPr>
            <a:xfrm>
              <a:off x="3505200" y="19050"/>
              <a:ext cx="8105775" cy="838200"/>
            </a:xfrm>
            <a:prstGeom prst="rect">
              <a:avLst/>
            </a:prstGeom>
          </p:spPr>
        </p:pic>
        <p:sp>
          <p:nvSpPr>
            <p:cNvPr id="6" name="object 6"/>
            <p:cNvSpPr/>
            <p:nvPr/>
          </p:nvSpPr>
          <p:spPr>
            <a:xfrm>
              <a:off x="11591925" y="19050"/>
              <a:ext cx="600075" cy="837565"/>
            </a:xfrm>
            <a:custGeom>
              <a:avLst/>
              <a:gdLst/>
              <a:ahLst/>
              <a:cxnLst/>
              <a:rect l="l" t="t" r="r" b="b"/>
              <a:pathLst>
                <a:path w="600075" h="837565">
                  <a:moveTo>
                    <a:pt x="599567" y="0"/>
                  </a:moveTo>
                  <a:lnTo>
                    <a:pt x="0" y="0"/>
                  </a:lnTo>
                  <a:lnTo>
                    <a:pt x="0" y="837564"/>
                  </a:lnTo>
                  <a:lnTo>
                    <a:pt x="599567" y="0"/>
                  </a:lnTo>
                  <a:close/>
                </a:path>
              </a:pathLst>
            </a:custGeom>
            <a:solidFill>
              <a:srgbClr val="2D5395"/>
            </a:solidFill>
          </p:spPr>
          <p:txBody>
            <a:bodyPr wrap="square" lIns="0" tIns="0" rIns="0" bIns="0" rtlCol="0"/>
            <a:lstStyle/>
            <a:p>
              <a:endParaRPr/>
            </a:p>
          </p:txBody>
        </p:sp>
      </p:grpSp>
      <p:sp>
        <p:nvSpPr>
          <p:cNvPr id="36" name="object 36"/>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dirty="0"/>
              <a:t>33</a:t>
            </a:fld>
            <a:endParaRPr dirty="0"/>
          </a:p>
        </p:txBody>
      </p:sp>
      <p:sp>
        <p:nvSpPr>
          <p:cNvPr id="7" name="object 7"/>
          <p:cNvSpPr txBox="1">
            <a:spLocks noGrp="1"/>
          </p:cNvSpPr>
          <p:nvPr>
            <p:ph type="title" idx="4294967295"/>
          </p:nvPr>
        </p:nvSpPr>
        <p:spPr>
          <a:xfrm>
            <a:off x="4452731" y="230188"/>
            <a:ext cx="7739270" cy="382797"/>
          </a:xfrm>
          <a:prstGeom prst="rect">
            <a:avLst/>
          </a:prstGeom>
        </p:spPr>
        <p:txBody>
          <a:bodyPr vert="horz" wrap="square" lIns="0" tIns="13335" rIns="0" bIns="0" rtlCol="0">
            <a:spAutoFit/>
          </a:bodyPr>
          <a:lstStyle/>
          <a:p>
            <a:pPr marL="12700">
              <a:lnSpc>
                <a:spcPct val="100000"/>
              </a:lnSpc>
              <a:spcBef>
                <a:spcPts val="105"/>
              </a:spcBef>
            </a:pPr>
            <a:r>
              <a:rPr sz="2400" spc="35" dirty="0">
                <a:solidFill>
                  <a:schemeClr val="bg1"/>
                </a:solidFill>
                <a:latin typeface="Roboto Cn"/>
                <a:cs typeface="Roboto Cn"/>
              </a:rPr>
              <a:t>I.</a:t>
            </a:r>
            <a:r>
              <a:rPr sz="2400" spc="60" dirty="0">
                <a:solidFill>
                  <a:schemeClr val="bg1"/>
                </a:solidFill>
                <a:latin typeface="Roboto Cn"/>
                <a:cs typeface="Roboto Cn"/>
              </a:rPr>
              <a:t> </a:t>
            </a:r>
            <a:r>
              <a:rPr sz="1800" spc="155" dirty="0" err="1">
                <a:solidFill>
                  <a:schemeClr val="bg1"/>
                </a:solidFill>
                <a:latin typeface="Roboto Cn"/>
                <a:cs typeface="Roboto Cn"/>
              </a:rPr>
              <a:t>Ke</a:t>
            </a:r>
            <a:r>
              <a:rPr lang="en-US" sz="1800" spc="155" dirty="0" err="1">
                <a:solidFill>
                  <a:schemeClr val="bg1"/>
                </a:solidFill>
                <a:latin typeface="Roboto Cn"/>
                <a:cs typeface="Roboto Cn"/>
              </a:rPr>
              <a:t>t</a:t>
            </a:r>
            <a:r>
              <a:rPr sz="1800" spc="155" dirty="0" err="1">
                <a:solidFill>
                  <a:schemeClr val="bg1"/>
                </a:solidFill>
                <a:latin typeface="Roboto Cn"/>
                <a:cs typeface="Roboto Cn"/>
              </a:rPr>
              <a:t>en</a:t>
            </a:r>
            <a:r>
              <a:rPr lang="en-US" sz="1800" spc="155" dirty="0" err="1">
                <a:solidFill>
                  <a:schemeClr val="bg1"/>
                </a:solidFill>
                <a:latin typeface="Roboto Cn"/>
                <a:cs typeface="Roboto Cn"/>
              </a:rPr>
              <a:t>t</a:t>
            </a:r>
            <a:r>
              <a:rPr sz="1800" spc="155" dirty="0" err="1">
                <a:solidFill>
                  <a:schemeClr val="bg1"/>
                </a:solidFill>
                <a:latin typeface="Roboto Cn"/>
                <a:cs typeface="Roboto Cn"/>
              </a:rPr>
              <a:t>uan</a:t>
            </a:r>
            <a:r>
              <a:rPr sz="1800" spc="-40" dirty="0">
                <a:solidFill>
                  <a:schemeClr val="bg1"/>
                </a:solidFill>
                <a:latin typeface="Roboto Cn"/>
                <a:cs typeface="Roboto Cn"/>
              </a:rPr>
              <a:t> </a:t>
            </a:r>
            <a:r>
              <a:rPr sz="1800" spc="150" dirty="0">
                <a:solidFill>
                  <a:schemeClr val="bg1"/>
                </a:solidFill>
                <a:latin typeface="Roboto Cn"/>
                <a:cs typeface="Roboto Cn"/>
              </a:rPr>
              <a:t>Umum</a:t>
            </a:r>
            <a:r>
              <a:rPr sz="1800" spc="65" dirty="0">
                <a:solidFill>
                  <a:schemeClr val="bg1"/>
                </a:solidFill>
                <a:latin typeface="Roboto Cn"/>
                <a:cs typeface="Roboto Cn"/>
              </a:rPr>
              <a:t> </a:t>
            </a:r>
            <a:r>
              <a:rPr sz="1800" spc="110" dirty="0" err="1">
                <a:solidFill>
                  <a:schemeClr val="bg1"/>
                </a:solidFill>
                <a:latin typeface="Roboto Cn"/>
                <a:cs typeface="Roboto Cn"/>
              </a:rPr>
              <a:t>Revisi</a:t>
            </a:r>
            <a:r>
              <a:rPr sz="1800" spc="-25" dirty="0">
                <a:solidFill>
                  <a:schemeClr val="bg1"/>
                </a:solidFill>
                <a:latin typeface="Roboto Cn"/>
                <a:cs typeface="Roboto Cn"/>
              </a:rPr>
              <a:t> </a:t>
            </a:r>
            <a:r>
              <a:rPr sz="1800" spc="110" dirty="0" err="1">
                <a:solidFill>
                  <a:schemeClr val="bg1"/>
                </a:solidFill>
                <a:latin typeface="Roboto Cn"/>
                <a:cs typeface="Roboto Cn"/>
              </a:rPr>
              <a:t>Angga</a:t>
            </a:r>
            <a:r>
              <a:rPr lang="en-US" sz="1800" spc="110" dirty="0" err="1">
                <a:solidFill>
                  <a:schemeClr val="bg1"/>
                </a:solidFill>
                <a:latin typeface="Roboto Cn"/>
                <a:cs typeface="Roboto Cn"/>
              </a:rPr>
              <a:t>r</a:t>
            </a:r>
            <a:r>
              <a:rPr sz="1800" spc="110" dirty="0" err="1">
                <a:solidFill>
                  <a:schemeClr val="bg1"/>
                </a:solidFill>
                <a:latin typeface="Roboto Cn"/>
                <a:cs typeface="Roboto Cn"/>
              </a:rPr>
              <a:t>an</a:t>
            </a:r>
            <a:r>
              <a:rPr sz="1800" spc="110" dirty="0">
                <a:solidFill>
                  <a:schemeClr val="bg1"/>
                </a:solidFill>
                <a:latin typeface="Roboto Cn"/>
                <a:cs typeface="Roboto Cn"/>
              </a:rPr>
              <a:t>...(2)</a:t>
            </a:r>
            <a:endParaRPr sz="2400" dirty="0">
              <a:solidFill>
                <a:schemeClr val="bg1"/>
              </a:solidFill>
              <a:latin typeface="Roboto Cn"/>
              <a:cs typeface="Roboto Cn"/>
            </a:endParaRPr>
          </a:p>
        </p:txBody>
      </p:sp>
      <p:sp>
        <p:nvSpPr>
          <p:cNvPr id="8" name="object 8"/>
          <p:cNvSpPr txBox="1"/>
          <p:nvPr/>
        </p:nvSpPr>
        <p:spPr>
          <a:xfrm>
            <a:off x="152400" y="1428750"/>
            <a:ext cx="4914900" cy="4857750"/>
          </a:xfrm>
          <a:prstGeom prst="rect">
            <a:avLst/>
          </a:prstGeom>
          <a:ln w="22225">
            <a:solidFill>
              <a:srgbClr val="00AFEF"/>
            </a:solidFill>
          </a:ln>
        </p:spPr>
        <p:txBody>
          <a:bodyPr vert="horz" wrap="square" lIns="0" tIns="38735" rIns="0" bIns="0" rtlCol="0">
            <a:spAutoFit/>
          </a:bodyPr>
          <a:lstStyle/>
          <a:p>
            <a:pPr marL="88265">
              <a:lnSpc>
                <a:spcPct val="100000"/>
              </a:lnSpc>
              <a:spcBef>
                <a:spcPts val="305"/>
              </a:spcBef>
            </a:pPr>
            <a:r>
              <a:rPr sz="1800" spc="25" dirty="0">
                <a:latin typeface="Calibri"/>
                <a:cs typeface="Calibri"/>
              </a:rPr>
              <a:t>d</a:t>
            </a:r>
            <a:r>
              <a:rPr sz="1800" spc="35" dirty="0">
                <a:latin typeface="Calibri"/>
                <a:cs typeface="Calibri"/>
              </a:rPr>
              <a:t>ila</a:t>
            </a:r>
            <a:r>
              <a:rPr sz="1800" spc="5" dirty="0">
                <a:latin typeface="Calibri"/>
                <a:cs typeface="Calibri"/>
              </a:rPr>
              <a:t>k</a:t>
            </a:r>
            <a:r>
              <a:rPr sz="1800" spc="25" dirty="0">
                <a:latin typeface="Calibri"/>
                <a:cs typeface="Calibri"/>
              </a:rPr>
              <a:t>u</a:t>
            </a:r>
            <a:r>
              <a:rPr sz="1800" spc="5" dirty="0">
                <a:latin typeface="Calibri"/>
                <a:cs typeface="Calibri"/>
              </a:rPr>
              <a:t>k</a:t>
            </a:r>
            <a:r>
              <a:rPr sz="1800" spc="35" dirty="0">
                <a:latin typeface="Calibri"/>
                <a:cs typeface="Calibri"/>
              </a:rPr>
              <a:t>a</a:t>
            </a:r>
            <a:r>
              <a:rPr sz="1800" dirty="0">
                <a:latin typeface="Calibri"/>
                <a:cs typeface="Calibri"/>
              </a:rPr>
              <a:t>n</a:t>
            </a:r>
            <a:r>
              <a:rPr sz="1800" spc="-155" dirty="0">
                <a:latin typeface="Calibri"/>
                <a:cs typeface="Calibri"/>
              </a:rPr>
              <a:t> </a:t>
            </a:r>
            <a:r>
              <a:rPr sz="1800" dirty="0">
                <a:latin typeface="Calibri"/>
                <a:cs typeface="Calibri"/>
              </a:rPr>
              <a:t>te</a:t>
            </a:r>
            <a:r>
              <a:rPr sz="1800" spc="-30" dirty="0">
                <a:latin typeface="Calibri"/>
                <a:cs typeface="Calibri"/>
              </a:rPr>
              <a:t>r</a:t>
            </a:r>
            <a:r>
              <a:rPr sz="1800" spc="25" dirty="0">
                <a:latin typeface="Calibri"/>
                <a:cs typeface="Calibri"/>
              </a:rPr>
              <a:t>h</a:t>
            </a:r>
            <a:r>
              <a:rPr sz="1800" spc="35" dirty="0">
                <a:latin typeface="Calibri"/>
                <a:cs typeface="Calibri"/>
              </a:rPr>
              <a:t>a</a:t>
            </a:r>
            <a:r>
              <a:rPr sz="1800" spc="25" dirty="0">
                <a:latin typeface="Calibri"/>
                <a:cs typeface="Calibri"/>
              </a:rPr>
              <a:t>d</a:t>
            </a:r>
            <a:r>
              <a:rPr sz="1800" spc="35" dirty="0">
                <a:latin typeface="Calibri"/>
                <a:cs typeface="Calibri"/>
              </a:rPr>
              <a:t>a</a:t>
            </a:r>
            <a:r>
              <a:rPr sz="1800" spc="25" dirty="0">
                <a:latin typeface="Calibri"/>
                <a:cs typeface="Calibri"/>
              </a:rPr>
              <a:t>p</a:t>
            </a:r>
            <a:r>
              <a:rPr sz="1800" dirty="0">
                <a:latin typeface="Calibri"/>
                <a:cs typeface="Calibri"/>
              </a:rPr>
              <a:t>:</a:t>
            </a:r>
          </a:p>
          <a:p>
            <a:pPr>
              <a:lnSpc>
                <a:spcPct val="100000"/>
              </a:lnSpc>
              <a:spcBef>
                <a:spcPts val="25"/>
              </a:spcBef>
            </a:pPr>
            <a:endParaRPr sz="1700" dirty="0">
              <a:latin typeface="Calibri"/>
              <a:cs typeface="Calibri"/>
            </a:endParaRPr>
          </a:p>
          <a:p>
            <a:pPr marL="431800" marR="241935" indent="-343535">
              <a:lnSpc>
                <a:spcPct val="100800"/>
              </a:lnSpc>
              <a:tabLst>
                <a:tab pos="431165" algn="l"/>
              </a:tabLst>
            </a:pPr>
            <a:r>
              <a:rPr sz="1800" spc="-15" dirty="0">
                <a:latin typeface="Calibri"/>
                <a:cs typeface="Calibri"/>
              </a:rPr>
              <a:t>1</a:t>
            </a:r>
            <a:r>
              <a:rPr sz="1800" dirty="0">
                <a:latin typeface="Calibri"/>
                <a:cs typeface="Calibri"/>
              </a:rPr>
              <a:t>.	</a:t>
            </a:r>
            <a:r>
              <a:rPr sz="1800" spc="-35" dirty="0">
                <a:latin typeface="Calibri"/>
                <a:cs typeface="Calibri"/>
              </a:rPr>
              <a:t>P</a:t>
            </a:r>
            <a:r>
              <a:rPr sz="1800" dirty="0">
                <a:latin typeface="Calibri"/>
                <a:cs typeface="Calibri"/>
              </a:rPr>
              <a:t>e</a:t>
            </a:r>
            <a:r>
              <a:rPr sz="1800" spc="25" dirty="0">
                <a:latin typeface="Calibri"/>
                <a:cs typeface="Calibri"/>
              </a:rPr>
              <a:t>n</a:t>
            </a:r>
            <a:r>
              <a:rPr sz="1800" dirty="0">
                <a:latin typeface="Calibri"/>
                <a:cs typeface="Calibri"/>
              </a:rPr>
              <a:t>e</a:t>
            </a:r>
            <a:r>
              <a:rPr sz="1800" spc="-30" dirty="0">
                <a:latin typeface="Calibri"/>
                <a:cs typeface="Calibri"/>
              </a:rPr>
              <a:t>r</a:t>
            </a:r>
            <a:r>
              <a:rPr sz="1800" spc="30" dirty="0">
                <a:latin typeface="Calibri"/>
                <a:cs typeface="Calibri"/>
              </a:rPr>
              <a:t>a</a:t>
            </a:r>
            <a:r>
              <a:rPr sz="1800" spc="25" dirty="0">
                <a:latin typeface="Calibri"/>
                <a:cs typeface="Calibri"/>
              </a:rPr>
              <a:t>p</a:t>
            </a:r>
            <a:r>
              <a:rPr sz="1800" spc="30" dirty="0">
                <a:latin typeface="Calibri"/>
                <a:cs typeface="Calibri"/>
              </a:rPr>
              <a:t>a</a:t>
            </a:r>
            <a:r>
              <a:rPr sz="1800" dirty="0">
                <a:latin typeface="Calibri"/>
                <a:cs typeface="Calibri"/>
              </a:rPr>
              <a:t>n</a:t>
            </a:r>
            <a:r>
              <a:rPr sz="1800" spc="-85" dirty="0">
                <a:latin typeface="Calibri"/>
                <a:cs typeface="Calibri"/>
              </a:rPr>
              <a:t> </a:t>
            </a:r>
            <a:r>
              <a:rPr sz="1800" dirty="0">
                <a:latin typeface="Calibri"/>
                <a:cs typeface="Calibri"/>
              </a:rPr>
              <a:t>k</a:t>
            </a:r>
            <a:r>
              <a:rPr sz="1800" spc="5" dirty="0">
                <a:latin typeface="Calibri"/>
                <a:cs typeface="Calibri"/>
              </a:rPr>
              <a:t>e</a:t>
            </a:r>
            <a:r>
              <a:rPr sz="1800" spc="25" dirty="0">
                <a:latin typeface="Calibri"/>
                <a:cs typeface="Calibri"/>
              </a:rPr>
              <a:t>b</a:t>
            </a:r>
            <a:r>
              <a:rPr sz="1800" spc="35" dirty="0">
                <a:latin typeface="Calibri"/>
                <a:cs typeface="Calibri"/>
              </a:rPr>
              <a:t>i</a:t>
            </a:r>
            <a:r>
              <a:rPr sz="1800" spc="15" dirty="0">
                <a:latin typeface="Calibri"/>
                <a:cs typeface="Calibri"/>
              </a:rPr>
              <a:t>j</a:t>
            </a:r>
            <a:r>
              <a:rPr sz="1800" spc="30" dirty="0">
                <a:latin typeface="Calibri"/>
                <a:cs typeface="Calibri"/>
              </a:rPr>
              <a:t>a</a:t>
            </a:r>
            <a:r>
              <a:rPr sz="1800" dirty="0">
                <a:latin typeface="Calibri"/>
                <a:cs typeface="Calibri"/>
              </a:rPr>
              <a:t>k</a:t>
            </a:r>
            <a:r>
              <a:rPr sz="1800" spc="40" dirty="0">
                <a:latin typeface="Calibri"/>
                <a:cs typeface="Calibri"/>
              </a:rPr>
              <a:t>a</a:t>
            </a:r>
            <a:r>
              <a:rPr sz="1800" dirty="0">
                <a:latin typeface="Calibri"/>
                <a:cs typeface="Calibri"/>
              </a:rPr>
              <a:t>n</a:t>
            </a:r>
            <a:r>
              <a:rPr sz="1800" spc="-160" dirty="0">
                <a:latin typeface="Calibri"/>
                <a:cs typeface="Calibri"/>
              </a:rPr>
              <a:t> </a:t>
            </a:r>
            <a:r>
              <a:rPr sz="1800" dirty="0">
                <a:latin typeface="Calibri"/>
                <a:cs typeface="Calibri"/>
              </a:rPr>
              <a:t>e</a:t>
            </a:r>
            <a:r>
              <a:rPr sz="1800" spc="-25" dirty="0">
                <a:latin typeface="Calibri"/>
                <a:cs typeface="Calibri"/>
              </a:rPr>
              <a:t>f</a:t>
            </a:r>
            <a:r>
              <a:rPr sz="1800" spc="35" dirty="0">
                <a:latin typeface="Calibri"/>
                <a:cs typeface="Calibri"/>
              </a:rPr>
              <a:t>i</a:t>
            </a:r>
            <a:r>
              <a:rPr sz="1800" spc="-35" dirty="0">
                <a:latin typeface="Calibri"/>
                <a:cs typeface="Calibri"/>
              </a:rPr>
              <a:t>s</a:t>
            </a:r>
            <a:r>
              <a:rPr sz="1800" spc="35" dirty="0">
                <a:latin typeface="Calibri"/>
                <a:cs typeface="Calibri"/>
              </a:rPr>
              <a:t>i</a:t>
            </a:r>
            <a:r>
              <a:rPr sz="1800" dirty="0">
                <a:latin typeface="Calibri"/>
                <a:cs typeface="Calibri"/>
              </a:rPr>
              <a:t>e</a:t>
            </a:r>
            <a:r>
              <a:rPr sz="1800" spc="25" dirty="0">
                <a:latin typeface="Calibri"/>
                <a:cs typeface="Calibri"/>
              </a:rPr>
              <a:t>n</a:t>
            </a:r>
            <a:r>
              <a:rPr sz="1800" spc="-35" dirty="0">
                <a:latin typeface="Calibri"/>
                <a:cs typeface="Calibri"/>
              </a:rPr>
              <a:t>s</a:t>
            </a:r>
            <a:r>
              <a:rPr sz="1800" dirty="0">
                <a:latin typeface="Calibri"/>
                <a:cs typeface="Calibri"/>
              </a:rPr>
              <a:t>i</a:t>
            </a:r>
            <a:r>
              <a:rPr sz="1800" spc="-75" dirty="0">
                <a:latin typeface="Calibri"/>
                <a:cs typeface="Calibri"/>
              </a:rPr>
              <a:t> </a:t>
            </a:r>
            <a:r>
              <a:rPr sz="1800" spc="25" dirty="0">
                <a:latin typeface="Calibri"/>
                <a:cs typeface="Calibri"/>
              </a:rPr>
              <a:t>b</a:t>
            </a:r>
            <a:r>
              <a:rPr sz="1800" dirty="0">
                <a:latin typeface="Calibri"/>
                <a:cs typeface="Calibri"/>
              </a:rPr>
              <a:t>e</a:t>
            </a:r>
            <a:r>
              <a:rPr sz="1800" spc="35" dirty="0">
                <a:latin typeface="Calibri"/>
                <a:cs typeface="Calibri"/>
              </a:rPr>
              <a:t>l</a:t>
            </a:r>
            <a:r>
              <a:rPr sz="1800" spc="30" dirty="0">
                <a:latin typeface="Calibri"/>
                <a:cs typeface="Calibri"/>
              </a:rPr>
              <a:t>a</a:t>
            </a:r>
            <a:r>
              <a:rPr sz="1800" spc="25" dirty="0">
                <a:latin typeface="Calibri"/>
                <a:cs typeface="Calibri"/>
              </a:rPr>
              <a:t>n</a:t>
            </a:r>
            <a:r>
              <a:rPr sz="1800" spc="15" dirty="0">
                <a:latin typeface="Calibri"/>
                <a:cs typeface="Calibri"/>
              </a:rPr>
              <a:t>j</a:t>
            </a:r>
            <a:r>
              <a:rPr sz="1800" dirty="0">
                <a:latin typeface="Calibri"/>
                <a:cs typeface="Calibri"/>
              </a:rPr>
              <a:t>a</a:t>
            </a:r>
            <a:r>
              <a:rPr sz="1800" spc="-150" dirty="0">
                <a:latin typeface="Calibri"/>
                <a:cs typeface="Calibri"/>
              </a:rPr>
              <a:t> </a:t>
            </a:r>
            <a:r>
              <a:rPr sz="1800" spc="25" dirty="0">
                <a:latin typeface="Calibri"/>
                <a:cs typeface="Calibri"/>
              </a:rPr>
              <a:t>n</a:t>
            </a:r>
            <a:r>
              <a:rPr sz="1800" dirty="0">
                <a:latin typeface="Calibri"/>
                <a:cs typeface="Calibri"/>
              </a:rPr>
              <a:t>e</a:t>
            </a:r>
            <a:r>
              <a:rPr sz="1800" spc="-25" dirty="0">
                <a:latin typeface="Calibri"/>
                <a:cs typeface="Calibri"/>
              </a:rPr>
              <a:t>g</a:t>
            </a:r>
            <a:r>
              <a:rPr sz="1800" spc="30" dirty="0">
                <a:latin typeface="Calibri"/>
                <a:cs typeface="Calibri"/>
              </a:rPr>
              <a:t>a</a:t>
            </a:r>
            <a:r>
              <a:rPr sz="1800" spc="-30" dirty="0">
                <a:latin typeface="Calibri"/>
                <a:cs typeface="Calibri"/>
              </a:rPr>
              <a:t>r</a:t>
            </a:r>
            <a:r>
              <a:rPr sz="1800" spc="30" dirty="0">
                <a:latin typeface="Calibri"/>
                <a:cs typeface="Calibri"/>
              </a:rPr>
              <a:t>a</a:t>
            </a:r>
            <a:r>
              <a:rPr sz="1800" dirty="0">
                <a:latin typeface="Calibri"/>
                <a:cs typeface="Calibri"/>
              </a:rPr>
              <a:t>,  </a:t>
            </a:r>
            <a:r>
              <a:rPr sz="1800" spc="5" dirty="0">
                <a:latin typeface="Calibri"/>
                <a:cs typeface="Calibri"/>
              </a:rPr>
              <a:t>berupa </a:t>
            </a:r>
            <a:r>
              <a:rPr sz="1800" spc="20" dirty="0">
                <a:latin typeface="Calibri"/>
                <a:cs typeface="Calibri"/>
              </a:rPr>
              <a:t>penilaian </a:t>
            </a:r>
            <a:r>
              <a:rPr sz="1800" u="sng" spc="15" dirty="0">
                <a:latin typeface="Calibri"/>
                <a:cs typeface="Calibri"/>
              </a:rPr>
              <a:t>atas </a:t>
            </a:r>
            <a:r>
              <a:rPr sz="1800" u="sng" dirty="0">
                <a:latin typeface="Calibri"/>
                <a:cs typeface="Calibri"/>
              </a:rPr>
              <a:t>relevansi </a:t>
            </a:r>
            <a:r>
              <a:rPr sz="1800" u="sng" spc="10" dirty="0">
                <a:latin typeface="Calibri"/>
                <a:cs typeface="Calibri"/>
              </a:rPr>
              <a:t>antara </a:t>
            </a:r>
            <a:r>
              <a:rPr sz="1800" u="sng" spc="15" dirty="0">
                <a:latin typeface="Calibri"/>
                <a:cs typeface="Calibri"/>
              </a:rPr>
              <a:t> </a:t>
            </a:r>
            <a:r>
              <a:rPr sz="1800" u="sng" spc="5" dirty="0">
                <a:latin typeface="Calibri"/>
                <a:cs typeface="Calibri"/>
              </a:rPr>
              <a:t>Kegiatan, </a:t>
            </a:r>
            <a:r>
              <a:rPr sz="1800" u="sng" spc="-10" dirty="0">
                <a:latin typeface="Calibri"/>
                <a:cs typeface="Calibri"/>
              </a:rPr>
              <a:t>KRO, </a:t>
            </a:r>
            <a:r>
              <a:rPr sz="1800" u="sng" dirty="0">
                <a:latin typeface="Calibri"/>
                <a:cs typeface="Calibri"/>
              </a:rPr>
              <a:t>RO </a:t>
            </a:r>
            <a:r>
              <a:rPr sz="1800" u="sng" spc="-5" dirty="0">
                <a:latin typeface="Calibri"/>
                <a:cs typeface="Calibri"/>
              </a:rPr>
              <a:t>termasuk </a:t>
            </a:r>
            <a:r>
              <a:rPr sz="1800" u="sng" spc="10" dirty="0">
                <a:latin typeface="Calibri"/>
                <a:cs typeface="Calibri"/>
              </a:rPr>
              <a:t>volumenya</a:t>
            </a:r>
            <a:r>
              <a:rPr sz="1800" spc="10" dirty="0">
                <a:latin typeface="Calibri"/>
                <a:cs typeface="Calibri"/>
              </a:rPr>
              <a:t>, </a:t>
            </a:r>
            <a:r>
              <a:rPr sz="1800" spc="15" dirty="0">
                <a:latin typeface="Calibri"/>
                <a:cs typeface="Calibri"/>
              </a:rPr>
              <a:t>dan </a:t>
            </a:r>
            <a:r>
              <a:rPr sz="1800" spc="-395" dirty="0">
                <a:latin typeface="Calibri"/>
                <a:cs typeface="Calibri"/>
              </a:rPr>
              <a:t> </a:t>
            </a:r>
            <a:r>
              <a:rPr sz="1800" u="sng" spc="30" dirty="0">
                <a:latin typeface="Calibri"/>
                <a:cs typeface="Calibri"/>
              </a:rPr>
              <a:t>a</a:t>
            </a:r>
            <a:r>
              <a:rPr sz="1800" u="sng" dirty="0">
                <a:latin typeface="Calibri"/>
                <a:cs typeface="Calibri"/>
              </a:rPr>
              <a:t>k</a:t>
            </a:r>
            <a:r>
              <a:rPr sz="1800" u="sng" spc="30" dirty="0">
                <a:latin typeface="Calibri"/>
                <a:cs typeface="Calibri"/>
              </a:rPr>
              <a:t>u</a:t>
            </a:r>
            <a:r>
              <a:rPr sz="1800" u="sng" dirty="0">
                <a:latin typeface="Calibri"/>
                <a:cs typeface="Calibri"/>
              </a:rPr>
              <a:t>n</a:t>
            </a:r>
            <a:r>
              <a:rPr sz="1800" u="sng" spc="-85" dirty="0">
                <a:latin typeface="Calibri"/>
                <a:cs typeface="Calibri"/>
              </a:rPr>
              <a:t> </a:t>
            </a:r>
            <a:r>
              <a:rPr sz="1800" u="sng" spc="25" dirty="0">
                <a:latin typeface="Calibri"/>
                <a:cs typeface="Calibri"/>
              </a:rPr>
              <a:t>d</a:t>
            </a:r>
            <a:r>
              <a:rPr sz="1800" u="sng" dirty="0">
                <a:latin typeface="Calibri"/>
                <a:cs typeface="Calibri"/>
              </a:rPr>
              <a:t>e</a:t>
            </a:r>
            <a:r>
              <a:rPr sz="1800" u="sng" spc="25" dirty="0">
                <a:latin typeface="Calibri"/>
                <a:cs typeface="Calibri"/>
              </a:rPr>
              <a:t>n</a:t>
            </a:r>
            <a:r>
              <a:rPr sz="1800" u="sng" spc="-25" dirty="0">
                <a:latin typeface="Calibri"/>
                <a:cs typeface="Calibri"/>
              </a:rPr>
              <a:t>g</a:t>
            </a:r>
            <a:r>
              <a:rPr sz="1800" u="sng" spc="30" dirty="0">
                <a:latin typeface="Calibri"/>
                <a:cs typeface="Calibri"/>
              </a:rPr>
              <a:t>a</a:t>
            </a:r>
            <a:r>
              <a:rPr sz="1800" u="sng" dirty="0">
                <a:latin typeface="Calibri"/>
                <a:cs typeface="Calibri"/>
              </a:rPr>
              <a:t>n</a:t>
            </a:r>
            <a:r>
              <a:rPr sz="1800" u="sng" spc="-85" dirty="0">
                <a:latin typeface="Calibri"/>
                <a:cs typeface="Calibri"/>
              </a:rPr>
              <a:t> </a:t>
            </a:r>
            <a:r>
              <a:rPr sz="1800" u="sng" spc="30" dirty="0">
                <a:latin typeface="Calibri"/>
                <a:cs typeface="Calibri"/>
              </a:rPr>
              <a:t>a</a:t>
            </a:r>
            <a:r>
              <a:rPr sz="1800" u="sng" spc="35" dirty="0">
                <a:latin typeface="Calibri"/>
                <a:cs typeface="Calibri"/>
              </a:rPr>
              <a:t>l</a:t>
            </a:r>
            <a:r>
              <a:rPr sz="1800" u="sng" spc="20" dirty="0">
                <a:latin typeface="Calibri"/>
                <a:cs typeface="Calibri"/>
              </a:rPr>
              <a:t>o</a:t>
            </a:r>
            <a:r>
              <a:rPr sz="1800" u="sng" dirty="0">
                <a:latin typeface="Calibri"/>
                <a:cs typeface="Calibri"/>
              </a:rPr>
              <a:t>k</a:t>
            </a:r>
            <a:r>
              <a:rPr sz="1800" u="sng" spc="40" dirty="0">
                <a:latin typeface="Calibri"/>
                <a:cs typeface="Calibri"/>
              </a:rPr>
              <a:t>a</a:t>
            </a:r>
            <a:r>
              <a:rPr sz="1800" u="sng" spc="-35" dirty="0">
                <a:latin typeface="Calibri"/>
                <a:cs typeface="Calibri"/>
              </a:rPr>
              <a:t>s</a:t>
            </a:r>
            <a:r>
              <a:rPr sz="1800" u="sng" dirty="0">
                <a:latin typeface="Calibri"/>
                <a:cs typeface="Calibri"/>
              </a:rPr>
              <a:t>i</a:t>
            </a:r>
            <a:r>
              <a:rPr sz="1800" u="sng" spc="-75" dirty="0">
                <a:latin typeface="Calibri"/>
                <a:cs typeface="Calibri"/>
              </a:rPr>
              <a:t> </a:t>
            </a:r>
            <a:r>
              <a:rPr sz="1800" u="sng" spc="30" dirty="0">
                <a:latin typeface="Calibri"/>
                <a:cs typeface="Calibri"/>
              </a:rPr>
              <a:t>a</a:t>
            </a:r>
            <a:r>
              <a:rPr sz="1800" u="sng" spc="25" dirty="0">
                <a:latin typeface="Calibri"/>
                <a:cs typeface="Calibri"/>
              </a:rPr>
              <a:t>n</a:t>
            </a:r>
            <a:r>
              <a:rPr sz="1800" u="sng" spc="-25" dirty="0">
                <a:latin typeface="Calibri"/>
                <a:cs typeface="Calibri"/>
              </a:rPr>
              <a:t>gg</a:t>
            </a:r>
            <a:r>
              <a:rPr sz="1800" u="sng" spc="30" dirty="0">
                <a:latin typeface="Calibri"/>
                <a:cs typeface="Calibri"/>
              </a:rPr>
              <a:t>a</a:t>
            </a:r>
            <a:r>
              <a:rPr sz="1800" u="sng" spc="-30" dirty="0">
                <a:latin typeface="Calibri"/>
                <a:cs typeface="Calibri"/>
              </a:rPr>
              <a:t>r</a:t>
            </a:r>
            <a:r>
              <a:rPr sz="1800" u="sng" spc="30" dirty="0">
                <a:latin typeface="Calibri"/>
                <a:cs typeface="Calibri"/>
              </a:rPr>
              <a:t>a</a:t>
            </a:r>
            <a:r>
              <a:rPr sz="1800" u="sng" spc="25" dirty="0">
                <a:latin typeface="Calibri"/>
                <a:cs typeface="Calibri"/>
              </a:rPr>
              <a:t>nn</a:t>
            </a:r>
            <a:r>
              <a:rPr sz="1800" u="sng" spc="5" dirty="0">
                <a:latin typeface="Calibri"/>
                <a:cs typeface="Calibri"/>
              </a:rPr>
              <a:t>y</a:t>
            </a:r>
            <a:r>
              <a:rPr sz="1800" u="sng" spc="30" dirty="0">
                <a:latin typeface="Calibri"/>
                <a:cs typeface="Calibri"/>
              </a:rPr>
              <a:t>a</a:t>
            </a:r>
            <a:r>
              <a:rPr sz="1800" dirty="0">
                <a:latin typeface="Calibri"/>
                <a:cs typeface="Calibri"/>
              </a:rPr>
              <a:t>;</a:t>
            </a:r>
            <a:r>
              <a:rPr sz="1800" spc="-140" dirty="0">
                <a:latin typeface="Calibri"/>
                <a:cs typeface="Calibri"/>
              </a:rPr>
              <a:t> </a:t>
            </a:r>
            <a:r>
              <a:rPr sz="1800" spc="25" dirty="0">
                <a:latin typeface="Calibri"/>
                <a:cs typeface="Calibri"/>
              </a:rPr>
              <a:t>d</a:t>
            </a:r>
            <a:r>
              <a:rPr sz="1800" spc="30" dirty="0">
                <a:latin typeface="Calibri"/>
                <a:cs typeface="Calibri"/>
              </a:rPr>
              <a:t>a</a:t>
            </a:r>
            <a:r>
              <a:rPr sz="1800" dirty="0">
                <a:latin typeface="Calibri"/>
                <a:cs typeface="Calibri"/>
              </a:rPr>
              <a:t>n</a:t>
            </a:r>
          </a:p>
          <a:p>
            <a:pPr>
              <a:lnSpc>
                <a:spcPct val="100000"/>
              </a:lnSpc>
              <a:spcBef>
                <a:spcPts val="30"/>
              </a:spcBef>
            </a:pPr>
            <a:endParaRPr sz="1700" dirty="0">
              <a:latin typeface="Calibri"/>
              <a:cs typeface="Calibri"/>
            </a:endParaRPr>
          </a:p>
          <a:p>
            <a:pPr marL="431800" marR="769620" indent="-343535">
              <a:lnSpc>
                <a:spcPct val="100800"/>
              </a:lnSpc>
              <a:buAutoNum type="arabicPeriod"/>
              <a:tabLst>
                <a:tab pos="431165" algn="l"/>
                <a:tab pos="431800" algn="l"/>
              </a:tabLst>
            </a:pPr>
            <a:r>
              <a:rPr sz="1800" spc="5" dirty="0">
                <a:latin typeface="Calibri"/>
                <a:cs typeface="Calibri"/>
              </a:rPr>
              <a:t>Penerapan</a:t>
            </a:r>
            <a:r>
              <a:rPr sz="1800" spc="-85" dirty="0">
                <a:latin typeface="Calibri"/>
                <a:cs typeface="Calibri"/>
              </a:rPr>
              <a:t> </a:t>
            </a:r>
            <a:r>
              <a:rPr sz="1800" spc="15" dirty="0">
                <a:latin typeface="Calibri"/>
                <a:cs typeface="Calibri"/>
              </a:rPr>
              <a:t>kebijakan</a:t>
            </a:r>
            <a:r>
              <a:rPr sz="1800" spc="-160" dirty="0">
                <a:latin typeface="Calibri"/>
                <a:cs typeface="Calibri"/>
              </a:rPr>
              <a:t> </a:t>
            </a:r>
            <a:r>
              <a:rPr sz="1800" spc="5" dirty="0">
                <a:latin typeface="Calibri"/>
                <a:cs typeface="Calibri"/>
              </a:rPr>
              <a:t>efektivitas</a:t>
            </a:r>
            <a:r>
              <a:rPr sz="1800" spc="-140" dirty="0">
                <a:latin typeface="Calibri"/>
                <a:cs typeface="Calibri"/>
              </a:rPr>
              <a:t> </a:t>
            </a:r>
            <a:r>
              <a:rPr sz="1800" spc="15" dirty="0">
                <a:latin typeface="Calibri"/>
                <a:cs typeface="Calibri"/>
              </a:rPr>
              <a:t>belanja </a:t>
            </a:r>
            <a:r>
              <a:rPr sz="1800" spc="-390" dirty="0">
                <a:latin typeface="Calibri"/>
                <a:cs typeface="Calibri"/>
              </a:rPr>
              <a:t> </a:t>
            </a:r>
            <a:r>
              <a:rPr sz="1800" spc="5" dirty="0">
                <a:latin typeface="Calibri"/>
                <a:cs typeface="Calibri"/>
              </a:rPr>
              <a:t>negara,</a:t>
            </a:r>
            <a:r>
              <a:rPr sz="1800" spc="-40" dirty="0">
                <a:latin typeface="Calibri"/>
                <a:cs typeface="Calibri"/>
              </a:rPr>
              <a:t> </a:t>
            </a:r>
            <a:r>
              <a:rPr sz="1800" spc="15" dirty="0">
                <a:latin typeface="Calibri"/>
                <a:cs typeface="Calibri"/>
              </a:rPr>
              <a:t>yang</a:t>
            </a:r>
            <a:r>
              <a:rPr sz="1800" spc="-55" dirty="0">
                <a:latin typeface="Calibri"/>
                <a:cs typeface="Calibri"/>
              </a:rPr>
              <a:t> </a:t>
            </a:r>
            <a:r>
              <a:rPr sz="1800" spc="15" dirty="0">
                <a:latin typeface="Calibri"/>
                <a:cs typeface="Calibri"/>
              </a:rPr>
              <a:t>meliputi:</a:t>
            </a:r>
            <a:endParaRPr sz="1800" dirty="0">
              <a:latin typeface="Calibri"/>
              <a:cs typeface="Calibri"/>
            </a:endParaRPr>
          </a:p>
          <a:p>
            <a:pPr marL="717550" marR="189865" lvl="1" indent="-267335">
              <a:lnSpc>
                <a:spcPct val="99100"/>
              </a:lnSpc>
              <a:spcBef>
                <a:spcPts val="35"/>
              </a:spcBef>
              <a:buAutoNum type="alphaLcPeriod"/>
              <a:tabLst>
                <a:tab pos="718185" algn="l"/>
              </a:tabLst>
            </a:pPr>
            <a:r>
              <a:rPr sz="1800" dirty="0">
                <a:latin typeface="Calibri"/>
                <a:cs typeface="Calibri"/>
              </a:rPr>
              <a:t>relevansi </a:t>
            </a:r>
            <a:r>
              <a:rPr sz="1800" spc="10" dirty="0">
                <a:latin typeface="Calibri"/>
                <a:cs typeface="Calibri"/>
              </a:rPr>
              <a:t>akun/detail dengan </a:t>
            </a:r>
            <a:r>
              <a:rPr sz="1800" dirty="0">
                <a:latin typeface="Calibri"/>
                <a:cs typeface="Calibri"/>
              </a:rPr>
              <a:t>RO </a:t>
            </a:r>
            <a:r>
              <a:rPr sz="1800" spc="5" dirty="0">
                <a:latin typeface="Calibri"/>
                <a:cs typeface="Calibri"/>
              </a:rPr>
              <a:t> </a:t>
            </a:r>
            <a:r>
              <a:rPr sz="1800" spc="25" dirty="0">
                <a:latin typeface="Calibri"/>
                <a:cs typeface="Calibri"/>
              </a:rPr>
              <a:t>b</a:t>
            </a:r>
            <a:r>
              <a:rPr sz="1800" dirty="0">
                <a:latin typeface="Calibri"/>
                <a:cs typeface="Calibri"/>
              </a:rPr>
              <a:t>e</a:t>
            </a:r>
            <a:r>
              <a:rPr sz="1800" spc="-30" dirty="0">
                <a:latin typeface="Calibri"/>
                <a:cs typeface="Calibri"/>
              </a:rPr>
              <a:t>r</a:t>
            </a:r>
            <a:r>
              <a:rPr sz="1800" spc="25" dirty="0">
                <a:latin typeface="Calibri"/>
                <a:cs typeface="Calibri"/>
              </a:rPr>
              <a:t>d</a:t>
            </a:r>
            <a:r>
              <a:rPr sz="1800" spc="30" dirty="0">
                <a:latin typeface="Calibri"/>
                <a:cs typeface="Calibri"/>
              </a:rPr>
              <a:t>a</a:t>
            </a:r>
            <a:r>
              <a:rPr sz="1800" spc="-35" dirty="0">
                <a:latin typeface="Calibri"/>
                <a:cs typeface="Calibri"/>
              </a:rPr>
              <a:t>s</a:t>
            </a:r>
            <a:r>
              <a:rPr sz="1800" spc="30" dirty="0">
                <a:latin typeface="Calibri"/>
                <a:cs typeface="Calibri"/>
              </a:rPr>
              <a:t>a</a:t>
            </a:r>
            <a:r>
              <a:rPr sz="1800" spc="-30" dirty="0">
                <a:latin typeface="Calibri"/>
                <a:cs typeface="Calibri"/>
              </a:rPr>
              <a:t>r</a:t>
            </a:r>
            <a:r>
              <a:rPr sz="1800" dirty="0">
                <a:latin typeface="Calibri"/>
                <a:cs typeface="Calibri"/>
              </a:rPr>
              <a:t>k</a:t>
            </a:r>
            <a:r>
              <a:rPr sz="1800" spc="40" dirty="0">
                <a:latin typeface="Calibri"/>
                <a:cs typeface="Calibri"/>
              </a:rPr>
              <a:t>a</a:t>
            </a:r>
            <a:r>
              <a:rPr sz="1800" dirty="0">
                <a:latin typeface="Calibri"/>
                <a:cs typeface="Calibri"/>
              </a:rPr>
              <a:t>n</a:t>
            </a:r>
            <a:r>
              <a:rPr sz="1800" spc="-85" dirty="0">
                <a:latin typeface="Calibri"/>
                <a:cs typeface="Calibri"/>
              </a:rPr>
              <a:t> </a:t>
            </a:r>
            <a:r>
              <a:rPr sz="1800" spc="25" dirty="0">
                <a:latin typeface="Calibri"/>
                <a:cs typeface="Calibri"/>
              </a:rPr>
              <a:t>p</a:t>
            </a:r>
            <a:r>
              <a:rPr sz="1800" dirty="0">
                <a:latin typeface="Calibri"/>
                <a:cs typeface="Calibri"/>
              </a:rPr>
              <a:t>e</a:t>
            </a:r>
            <a:r>
              <a:rPr sz="1800" spc="25" dirty="0">
                <a:latin typeface="Calibri"/>
                <a:cs typeface="Calibri"/>
              </a:rPr>
              <a:t>nd</a:t>
            </a:r>
            <a:r>
              <a:rPr sz="1800" dirty="0">
                <a:latin typeface="Calibri"/>
                <a:cs typeface="Calibri"/>
              </a:rPr>
              <a:t>e</a:t>
            </a:r>
            <a:r>
              <a:rPr sz="1800" spc="5" dirty="0">
                <a:latin typeface="Calibri"/>
                <a:cs typeface="Calibri"/>
              </a:rPr>
              <a:t>k</a:t>
            </a:r>
            <a:r>
              <a:rPr sz="1800" spc="30" dirty="0">
                <a:latin typeface="Calibri"/>
                <a:cs typeface="Calibri"/>
              </a:rPr>
              <a:t>a</a:t>
            </a:r>
            <a:r>
              <a:rPr sz="1800" dirty="0">
                <a:latin typeface="Calibri"/>
                <a:cs typeface="Calibri"/>
              </a:rPr>
              <a:t>t</a:t>
            </a:r>
            <a:r>
              <a:rPr sz="1800" spc="30" dirty="0">
                <a:latin typeface="Calibri"/>
                <a:cs typeface="Calibri"/>
              </a:rPr>
              <a:t>a</a:t>
            </a:r>
            <a:r>
              <a:rPr sz="1800" dirty="0">
                <a:latin typeface="Calibri"/>
                <a:cs typeface="Calibri"/>
              </a:rPr>
              <a:t>n</a:t>
            </a:r>
            <a:r>
              <a:rPr sz="1800" spc="-160" dirty="0">
                <a:latin typeface="Calibri"/>
                <a:cs typeface="Calibri"/>
              </a:rPr>
              <a:t> </a:t>
            </a:r>
            <a:r>
              <a:rPr sz="1800" dirty="0">
                <a:latin typeface="Calibri"/>
                <a:cs typeface="Calibri"/>
              </a:rPr>
              <a:t>k</a:t>
            </a:r>
            <a:r>
              <a:rPr sz="1800" spc="5" dirty="0">
                <a:latin typeface="Calibri"/>
                <a:cs typeface="Calibri"/>
              </a:rPr>
              <a:t>e</a:t>
            </a:r>
            <a:r>
              <a:rPr sz="1800" spc="-30" dirty="0">
                <a:latin typeface="Calibri"/>
                <a:cs typeface="Calibri"/>
              </a:rPr>
              <a:t>r</a:t>
            </a:r>
            <a:r>
              <a:rPr sz="1800" spc="30" dirty="0">
                <a:latin typeface="Calibri"/>
                <a:cs typeface="Calibri"/>
              </a:rPr>
              <a:t>a</a:t>
            </a:r>
            <a:r>
              <a:rPr sz="1800" spc="25" dirty="0">
                <a:latin typeface="Calibri"/>
                <a:cs typeface="Calibri"/>
              </a:rPr>
              <a:t>n</a:t>
            </a:r>
            <a:r>
              <a:rPr sz="1800" spc="-25" dirty="0">
                <a:latin typeface="Calibri"/>
                <a:cs typeface="Calibri"/>
              </a:rPr>
              <a:t>g</a:t>
            </a:r>
            <a:r>
              <a:rPr sz="1800" dirty="0">
                <a:latin typeface="Calibri"/>
                <a:cs typeface="Calibri"/>
              </a:rPr>
              <a:t>ka</a:t>
            </a:r>
            <a:r>
              <a:rPr sz="1800" spc="-70" dirty="0">
                <a:latin typeface="Calibri"/>
                <a:cs typeface="Calibri"/>
              </a:rPr>
              <a:t> </a:t>
            </a:r>
            <a:r>
              <a:rPr sz="1800" spc="25" dirty="0">
                <a:latin typeface="Calibri"/>
                <a:cs typeface="Calibri"/>
              </a:rPr>
              <a:t>b</a:t>
            </a:r>
            <a:r>
              <a:rPr sz="1800" dirty="0">
                <a:latin typeface="Calibri"/>
                <a:cs typeface="Calibri"/>
              </a:rPr>
              <a:t>e</a:t>
            </a:r>
            <a:r>
              <a:rPr sz="1800" spc="-30" dirty="0">
                <a:latin typeface="Calibri"/>
                <a:cs typeface="Calibri"/>
              </a:rPr>
              <a:t>r</a:t>
            </a:r>
            <a:r>
              <a:rPr sz="1800" spc="25" dirty="0">
                <a:latin typeface="Calibri"/>
                <a:cs typeface="Calibri"/>
              </a:rPr>
              <a:t>p</a:t>
            </a:r>
            <a:r>
              <a:rPr sz="1800" spc="35" dirty="0">
                <a:latin typeface="Calibri"/>
                <a:cs typeface="Calibri"/>
              </a:rPr>
              <a:t>i</a:t>
            </a:r>
            <a:r>
              <a:rPr sz="1800" dirty="0">
                <a:latin typeface="Calibri"/>
                <a:cs typeface="Calibri"/>
              </a:rPr>
              <a:t>k</a:t>
            </a:r>
            <a:r>
              <a:rPr sz="1800" spc="35" dirty="0">
                <a:latin typeface="Calibri"/>
                <a:cs typeface="Calibri"/>
              </a:rPr>
              <a:t>i</a:t>
            </a:r>
            <a:r>
              <a:rPr sz="1800" dirty="0">
                <a:latin typeface="Calibri"/>
                <a:cs typeface="Calibri"/>
              </a:rPr>
              <a:t>r  </a:t>
            </a:r>
            <a:r>
              <a:rPr sz="1800" spc="5" dirty="0">
                <a:latin typeface="Calibri"/>
                <a:cs typeface="Calibri"/>
              </a:rPr>
              <a:t>logis;</a:t>
            </a:r>
            <a:endParaRPr sz="1800" dirty="0">
              <a:latin typeface="Calibri"/>
              <a:cs typeface="Calibri"/>
            </a:endParaRPr>
          </a:p>
          <a:p>
            <a:pPr marL="717550" marR="412115" lvl="1" indent="-267335">
              <a:lnSpc>
                <a:spcPct val="100800"/>
              </a:lnSpc>
              <a:buAutoNum type="alphaLcPeriod"/>
              <a:tabLst>
                <a:tab pos="718185" algn="l"/>
              </a:tabLst>
            </a:pPr>
            <a:r>
              <a:rPr sz="1800" spc="75" dirty="0">
                <a:latin typeface="Georgia"/>
                <a:cs typeface="Georgia"/>
              </a:rPr>
              <a:t>relevansi</a:t>
            </a:r>
            <a:r>
              <a:rPr sz="1800" spc="60" dirty="0">
                <a:latin typeface="Georgia"/>
                <a:cs typeface="Georgia"/>
              </a:rPr>
              <a:t> </a:t>
            </a:r>
            <a:r>
              <a:rPr sz="1800" spc="110" dirty="0">
                <a:latin typeface="Georgia"/>
                <a:cs typeface="Georgia"/>
              </a:rPr>
              <a:t>antara</a:t>
            </a:r>
            <a:r>
              <a:rPr sz="1800" spc="80" dirty="0">
                <a:latin typeface="Georgia"/>
                <a:cs typeface="Georgia"/>
              </a:rPr>
              <a:t> </a:t>
            </a:r>
            <a:r>
              <a:rPr sz="1800" spc="70" dirty="0">
                <a:latin typeface="Georgia"/>
                <a:cs typeface="Georgia"/>
              </a:rPr>
              <a:t>KRO/RO</a:t>
            </a:r>
            <a:r>
              <a:rPr sz="1800" spc="280" dirty="0">
                <a:latin typeface="Georgia"/>
                <a:cs typeface="Georgia"/>
              </a:rPr>
              <a:t> </a:t>
            </a:r>
            <a:r>
              <a:rPr sz="1800" spc="105" dirty="0">
                <a:latin typeface="Georgia"/>
                <a:cs typeface="Georgia"/>
              </a:rPr>
              <a:t>dengan </a:t>
            </a:r>
            <a:r>
              <a:rPr sz="1800" spc="-420" dirty="0">
                <a:latin typeface="Georgia"/>
                <a:cs typeface="Georgia"/>
              </a:rPr>
              <a:t> </a:t>
            </a:r>
            <a:r>
              <a:rPr sz="1800" spc="120" dirty="0">
                <a:latin typeface="Georgia"/>
                <a:cs typeface="Georgia"/>
              </a:rPr>
              <a:t>sasaran</a:t>
            </a:r>
            <a:r>
              <a:rPr sz="1800" spc="170" dirty="0">
                <a:latin typeface="Georgia"/>
                <a:cs typeface="Georgia"/>
              </a:rPr>
              <a:t> </a:t>
            </a:r>
            <a:r>
              <a:rPr sz="1800" spc="75" dirty="0">
                <a:latin typeface="Georgia"/>
                <a:cs typeface="Georgia"/>
              </a:rPr>
              <a:t>Kegiatan</a:t>
            </a:r>
            <a:r>
              <a:rPr sz="1800" spc="165" dirty="0">
                <a:latin typeface="Georgia"/>
                <a:cs typeface="Georgia"/>
              </a:rPr>
              <a:t> </a:t>
            </a:r>
            <a:r>
              <a:rPr sz="1800" spc="114" dirty="0">
                <a:latin typeface="Georgia"/>
                <a:cs typeface="Georgia"/>
              </a:rPr>
              <a:t>dan</a:t>
            </a:r>
            <a:r>
              <a:rPr sz="1800" spc="95" dirty="0">
                <a:latin typeface="Georgia"/>
                <a:cs typeface="Georgia"/>
              </a:rPr>
              <a:t> </a:t>
            </a:r>
            <a:r>
              <a:rPr sz="1800" spc="120" dirty="0">
                <a:latin typeface="Georgia"/>
                <a:cs typeface="Georgia"/>
              </a:rPr>
              <a:t>sasaran </a:t>
            </a:r>
            <a:r>
              <a:rPr sz="1800" spc="125" dirty="0">
                <a:latin typeface="Georgia"/>
                <a:cs typeface="Georgia"/>
              </a:rPr>
              <a:t> </a:t>
            </a:r>
            <a:r>
              <a:rPr sz="1800" spc="65" dirty="0">
                <a:latin typeface="Georgia"/>
                <a:cs typeface="Georgia"/>
              </a:rPr>
              <a:t>Program;</a:t>
            </a:r>
            <a:r>
              <a:rPr sz="1800" spc="30" dirty="0">
                <a:latin typeface="Georgia"/>
                <a:cs typeface="Georgia"/>
              </a:rPr>
              <a:t> </a:t>
            </a:r>
            <a:r>
              <a:rPr sz="1800" spc="110" dirty="0">
                <a:latin typeface="Georgia"/>
                <a:cs typeface="Georgia"/>
              </a:rPr>
              <a:t>dan</a:t>
            </a:r>
            <a:endParaRPr sz="1800" dirty="0">
              <a:latin typeface="Georgia"/>
              <a:cs typeface="Georgia"/>
            </a:endParaRPr>
          </a:p>
          <a:p>
            <a:pPr marL="717550" lvl="1" indent="-267335">
              <a:lnSpc>
                <a:spcPts val="2105"/>
              </a:lnSpc>
              <a:buAutoNum type="alphaLcPeriod"/>
              <a:tabLst>
                <a:tab pos="718185" algn="l"/>
              </a:tabLst>
            </a:pPr>
            <a:r>
              <a:rPr sz="1800" dirty="0">
                <a:latin typeface="Calibri"/>
                <a:cs typeface="Calibri"/>
              </a:rPr>
              <a:t>Kesesuaian</a:t>
            </a:r>
            <a:r>
              <a:rPr sz="1800" spc="-80" dirty="0">
                <a:latin typeface="Calibri"/>
                <a:cs typeface="Calibri"/>
              </a:rPr>
              <a:t> </a:t>
            </a:r>
            <a:r>
              <a:rPr sz="1800" spc="15" dirty="0">
                <a:latin typeface="Calibri"/>
                <a:cs typeface="Calibri"/>
              </a:rPr>
              <a:t>pencapaian</a:t>
            </a:r>
            <a:r>
              <a:rPr sz="1800" spc="-150" dirty="0">
                <a:latin typeface="Calibri"/>
                <a:cs typeface="Calibri"/>
              </a:rPr>
              <a:t> </a:t>
            </a:r>
            <a:r>
              <a:rPr sz="1800" spc="-5" dirty="0">
                <a:latin typeface="Calibri"/>
                <a:cs typeface="Calibri"/>
              </a:rPr>
              <a:t>sasaran</a:t>
            </a:r>
            <a:r>
              <a:rPr sz="1800" spc="-75" dirty="0">
                <a:latin typeface="Calibri"/>
                <a:cs typeface="Calibri"/>
              </a:rPr>
              <a:t> </a:t>
            </a:r>
            <a:r>
              <a:rPr sz="1800" spc="-15" dirty="0">
                <a:latin typeface="Calibri"/>
                <a:cs typeface="Calibri"/>
              </a:rPr>
              <a:t>RKA-K/L</a:t>
            </a:r>
            <a:endParaRPr sz="1800" dirty="0">
              <a:latin typeface="Calibri"/>
              <a:cs typeface="Calibri"/>
            </a:endParaRPr>
          </a:p>
          <a:p>
            <a:pPr marL="717550">
              <a:lnSpc>
                <a:spcPct val="100000"/>
              </a:lnSpc>
              <a:spcBef>
                <a:spcPts val="20"/>
              </a:spcBef>
            </a:pPr>
            <a:r>
              <a:rPr sz="1800" spc="10" dirty="0">
                <a:latin typeface="Calibri"/>
                <a:cs typeface="Calibri"/>
              </a:rPr>
              <a:t>dengan</a:t>
            </a:r>
            <a:r>
              <a:rPr sz="1800" spc="-105" dirty="0">
                <a:latin typeface="Calibri"/>
                <a:cs typeface="Calibri"/>
              </a:rPr>
              <a:t> </a:t>
            </a:r>
            <a:r>
              <a:rPr sz="1800" spc="5" dirty="0">
                <a:latin typeface="Calibri"/>
                <a:cs typeface="Calibri"/>
              </a:rPr>
              <a:t>Renja</a:t>
            </a:r>
            <a:r>
              <a:rPr sz="1800" spc="-20" dirty="0">
                <a:latin typeface="Calibri"/>
                <a:cs typeface="Calibri"/>
              </a:rPr>
              <a:t> K/L.</a:t>
            </a:r>
            <a:endParaRPr sz="1800" dirty="0">
              <a:latin typeface="Calibri"/>
              <a:cs typeface="Calibri"/>
            </a:endParaRPr>
          </a:p>
        </p:txBody>
      </p:sp>
      <p:grpSp>
        <p:nvGrpSpPr>
          <p:cNvPr id="9" name="object 9"/>
          <p:cNvGrpSpPr/>
          <p:nvPr/>
        </p:nvGrpSpPr>
        <p:grpSpPr>
          <a:xfrm>
            <a:off x="5865812" y="1417637"/>
            <a:ext cx="6022975" cy="5051425"/>
            <a:chOff x="5865812" y="1417637"/>
            <a:chExt cx="6022975" cy="5051425"/>
          </a:xfrm>
        </p:grpSpPr>
        <p:sp>
          <p:nvSpPr>
            <p:cNvPr id="10" name="object 10"/>
            <p:cNvSpPr/>
            <p:nvPr/>
          </p:nvSpPr>
          <p:spPr>
            <a:xfrm>
              <a:off x="5876925" y="1428750"/>
              <a:ext cx="6000750" cy="5029200"/>
            </a:xfrm>
            <a:custGeom>
              <a:avLst/>
              <a:gdLst/>
              <a:ahLst/>
              <a:cxnLst/>
              <a:rect l="l" t="t" r="r" b="b"/>
              <a:pathLst>
                <a:path w="6000750" h="5029200">
                  <a:moveTo>
                    <a:pt x="0" y="5029200"/>
                  </a:moveTo>
                  <a:lnTo>
                    <a:pt x="6000750" y="5029200"/>
                  </a:lnTo>
                  <a:lnTo>
                    <a:pt x="6000750" y="0"/>
                  </a:lnTo>
                  <a:lnTo>
                    <a:pt x="0" y="0"/>
                  </a:lnTo>
                  <a:lnTo>
                    <a:pt x="0" y="5029200"/>
                  </a:lnTo>
                  <a:close/>
                </a:path>
              </a:pathLst>
            </a:custGeom>
            <a:ln w="22225">
              <a:solidFill>
                <a:srgbClr val="C55A11"/>
              </a:solidFill>
              <a:prstDash val="sysDash"/>
            </a:ln>
          </p:spPr>
          <p:txBody>
            <a:bodyPr wrap="square" lIns="0" tIns="0" rIns="0" bIns="0" rtlCol="0"/>
            <a:lstStyle/>
            <a:p>
              <a:endParaRPr/>
            </a:p>
          </p:txBody>
        </p:sp>
        <p:sp>
          <p:nvSpPr>
            <p:cNvPr id="11" name="object 11"/>
            <p:cNvSpPr/>
            <p:nvPr/>
          </p:nvSpPr>
          <p:spPr>
            <a:xfrm>
              <a:off x="6192774" y="3236721"/>
              <a:ext cx="5372100" cy="2990850"/>
            </a:xfrm>
            <a:custGeom>
              <a:avLst/>
              <a:gdLst/>
              <a:ahLst/>
              <a:cxnLst/>
              <a:rect l="l" t="t" r="r" b="b"/>
              <a:pathLst>
                <a:path w="5372100" h="2990850">
                  <a:moveTo>
                    <a:pt x="3219450" y="2771711"/>
                  </a:moveTo>
                  <a:lnTo>
                    <a:pt x="1905000" y="2771711"/>
                  </a:lnTo>
                  <a:lnTo>
                    <a:pt x="1905000" y="2990786"/>
                  </a:lnTo>
                  <a:lnTo>
                    <a:pt x="3219450" y="2990786"/>
                  </a:lnTo>
                  <a:lnTo>
                    <a:pt x="3219450" y="2771711"/>
                  </a:lnTo>
                  <a:close/>
                </a:path>
                <a:path w="5372100" h="2990850">
                  <a:moveTo>
                    <a:pt x="5324475" y="1495425"/>
                  </a:moveTo>
                  <a:lnTo>
                    <a:pt x="4067175" y="1495425"/>
                  </a:lnTo>
                  <a:lnTo>
                    <a:pt x="4067175" y="1704975"/>
                  </a:lnTo>
                  <a:lnTo>
                    <a:pt x="0" y="1704975"/>
                  </a:lnTo>
                  <a:lnTo>
                    <a:pt x="0" y="1924050"/>
                  </a:lnTo>
                  <a:lnTo>
                    <a:pt x="3676650" y="1924050"/>
                  </a:lnTo>
                  <a:lnTo>
                    <a:pt x="3676650" y="2143125"/>
                  </a:lnTo>
                  <a:lnTo>
                    <a:pt x="5286375" y="2143125"/>
                  </a:lnTo>
                  <a:lnTo>
                    <a:pt x="5286375" y="1924050"/>
                  </a:lnTo>
                  <a:lnTo>
                    <a:pt x="4219575" y="1924050"/>
                  </a:lnTo>
                  <a:lnTo>
                    <a:pt x="4219575" y="1714500"/>
                  </a:lnTo>
                  <a:lnTo>
                    <a:pt x="5324475" y="1714500"/>
                  </a:lnTo>
                  <a:lnTo>
                    <a:pt x="5324475" y="1495425"/>
                  </a:lnTo>
                  <a:close/>
                </a:path>
                <a:path w="5372100" h="2990850">
                  <a:moveTo>
                    <a:pt x="5372100" y="0"/>
                  </a:moveTo>
                  <a:lnTo>
                    <a:pt x="2590800" y="0"/>
                  </a:lnTo>
                  <a:lnTo>
                    <a:pt x="2590800" y="209550"/>
                  </a:lnTo>
                  <a:lnTo>
                    <a:pt x="0" y="209550"/>
                  </a:lnTo>
                  <a:lnTo>
                    <a:pt x="0" y="428625"/>
                  </a:lnTo>
                  <a:lnTo>
                    <a:pt x="2628900" y="428625"/>
                  </a:lnTo>
                  <a:lnTo>
                    <a:pt x="2628900" y="219075"/>
                  </a:lnTo>
                  <a:lnTo>
                    <a:pt x="5372100" y="219075"/>
                  </a:lnTo>
                  <a:lnTo>
                    <a:pt x="5372100" y="0"/>
                  </a:lnTo>
                  <a:close/>
                </a:path>
              </a:pathLst>
            </a:custGeom>
            <a:solidFill>
              <a:srgbClr val="00FF00"/>
            </a:solidFill>
          </p:spPr>
          <p:txBody>
            <a:bodyPr wrap="square" lIns="0" tIns="0" rIns="0" bIns="0" rtlCol="0"/>
            <a:lstStyle/>
            <a:p>
              <a:endParaRPr/>
            </a:p>
          </p:txBody>
        </p:sp>
      </p:grpSp>
      <p:sp>
        <p:nvSpPr>
          <p:cNvPr id="12" name="object 12"/>
          <p:cNvSpPr txBox="1"/>
          <p:nvPr/>
        </p:nvSpPr>
        <p:spPr>
          <a:xfrm>
            <a:off x="5956046" y="1454086"/>
            <a:ext cx="3228975" cy="266065"/>
          </a:xfrm>
          <a:prstGeom prst="rect">
            <a:avLst/>
          </a:prstGeom>
        </p:spPr>
        <p:txBody>
          <a:bodyPr vert="horz" wrap="square" lIns="0" tIns="15875" rIns="0" bIns="0" rtlCol="0">
            <a:spAutoFit/>
          </a:bodyPr>
          <a:lstStyle/>
          <a:p>
            <a:pPr marL="12700">
              <a:lnSpc>
                <a:spcPct val="100000"/>
              </a:lnSpc>
              <a:spcBef>
                <a:spcPts val="125"/>
              </a:spcBef>
            </a:pPr>
            <a:r>
              <a:rPr sz="1550" spc="5" dirty="0">
                <a:latin typeface="Calibri"/>
                <a:cs typeface="Calibri"/>
              </a:rPr>
              <a:t>berlaku</a:t>
            </a:r>
            <a:r>
              <a:rPr sz="1550" spc="90" dirty="0">
                <a:latin typeface="Calibri"/>
                <a:cs typeface="Calibri"/>
              </a:rPr>
              <a:t> </a:t>
            </a:r>
            <a:r>
              <a:rPr sz="1550" spc="5" dirty="0">
                <a:latin typeface="Calibri"/>
                <a:cs typeface="Calibri"/>
              </a:rPr>
              <a:t>untuk</a:t>
            </a:r>
            <a:r>
              <a:rPr sz="1550" spc="45" dirty="0">
                <a:latin typeface="Calibri"/>
                <a:cs typeface="Calibri"/>
              </a:rPr>
              <a:t> </a:t>
            </a:r>
            <a:r>
              <a:rPr sz="1550" spc="-5" dirty="0">
                <a:latin typeface="Calibri"/>
                <a:cs typeface="Calibri"/>
              </a:rPr>
              <a:t>proses</a:t>
            </a:r>
            <a:r>
              <a:rPr sz="1550" spc="160" dirty="0">
                <a:latin typeface="Calibri"/>
                <a:cs typeface="Calibri"/>
              </a:rPr>
              <a:t> </a:t>
            </a:r>
            <a:r>
              <a:rPr sz="1550" spc="-10" dirty="0">
                <a:latin typeface="Calibri"/>
                <a:cs typeface="Calibri"/>
              </a:rPr>
              <a:t>revisi</a:t>
            </a:r>
            <a:r>
              <a:rPr sz="1550" spc="180" dirty="0">
                <a:latin typeface="Calibri"/>
                <a:cs typeface="Calibri"/>
              </a:rPr>
              <a:t> </a:t>
            </a:r>
            <a:r>
              <a:rPr sz="1550" spc="5" dirty="0">
                <a:latin typeface="Calibri"/>
                <a:cs typeface="Calibri"/>
              </a:rPr>
              <a:t>antara</a:t>
            </a:r>
            <a:r>
              <a:rPr sz="1550" spc="85" dirty="0">
                <a:latin typeface="Calibri"/>
                <a:cs typeface="Calibri"/>
              </a:rPr>
              <a:t> </a:t>
            </a:r>
            <a:r>
              <a:rPr sz="1550" spc="10" dirty="0">
                <a:latin typeface="Calibri"/>
                <a:cs typeface="Calibri"/>
              </a:rPr>
              <a:t>lain:</a:t>
            </a:r>
            <a:endParaRPr sz="1550">
              <a:latin typeface="Calibri"/>
              <a:cs typeface="Calibri"/>
            </a:endParaRPr>
          </a:p>
        </p:txBody>
      </p:sp>
      <p:sp>
        <p:nvSpPr>
          <p:cNvPr id="35" name="object 35"/>
          <p:cNvSpPr txBox="1"/>
          <p:nvPr/>
        </p:nvSpPr>
        <p:spPr>
          <a:xfrm>
            <a:off x="6184900" y="6259115"/>
            <a:ext cx="3012440" cy="207010"/>
          </a:xfrm>
          <a:prstGeom prst="rect">
            <a:avLst/>
          </a:prstGeom>
        </p:spPr>
        <p:txBody>
          <a:bodyPr vert="horz" wrap="square" lIns="0" tIns="0" rIns="0" bIns="0" rtlCol="0">
            <a:spAutoFit/>
          </a:bodyPr>
          <a:lstStyle/>
          <a:p>
            <a:pPr marL="12700">
              <a:lnSpc>
                <a:spcPts val="1450"/>
              </a:lnSpc>
            </a:pPr>
            <a:r>
              <a:rPr sz="1400" spc="5" dirty="0">
                <a:latin typeface="Calibri"/>
                <a:cs typeface="Calibri"/>
              </a:rPr>
              <a:t>p</a:t>
            </a:r>
            <a:r>
              <a:rPr sz="1400" spc="-30" dirty="0">
                <a:latin typeface="Calibri"/>
                <a:cs typeface="Calibri"/>
              </a:rPr>
              <a:t>e</a:t>
            </a:r>
            <a:r>
              <a:rPr sz="1400" spc="5" dirty="0">
                <a:latin typeface="Calibri"/>
                <a:cs typeface="Calibri"/>
              </a:rPr>
              <a:t>ng</a:t>
            </a:r>
            <a:r>
              <a:rPr sz="1400" dirty="0">
                <a:latin typeface="Calibri"/>
                <a:cs typeface="Calibri"/>
              </a:rPr>
              <a:t>a</a:t>
            </a:r>
            <a:r>
              <a:rPr sz="1400" spc="-25" dirty="0">
                <a:latin typeface="Calibri"/>
                <a:cs typeface="Calibri"/>
              </a:rPr>
              <a:t>l</a:t>
            </a:r>
            <a:r>
              <a:rPr sz="1400" spc="5" dirty="0">
                <a:latin typeface="Calibri"/>
                <a:cs typeface="Calibri"/>
              </a:rPr>
              <a:t>o</a:t>
            </a:r>
            <a:r>
              <a:rPr sz="1400" spc="30" dirty="0">
                <a:latin typeface="Calibri"/>
                <a:cs typeface="Calibri"/>
              </a:rPr>
              <a:t>k</a:t>
            </a:r>
            <a:r>
              <a:rPr sz="1400" dirty="0">
                <a:latin typeface="Calibri"/>
                <a:cs typeface="Calibri"/>
              </a:rPr>
              <a:t>a</a:t>
            </a:r>
            <a:r>
              <a:rPr sz="1400" spc="45" dirty="0">
                <a:latin typeface="Calibri"/>
                <a:cs typeface="Calibri"/>
              </a:rPr>
              <a:t>s</a:t>
            </a:r>
            <a:r>
              <a:rPr sz="1400" spc="-25" dirty="0">
                <a:latin typeface="Calibri"/>
                <a:cs typeface="Calibri"/>
              </a:rPr>
              <a:t>i</a:t>
            </a:r>
            <a:r>
              <a:rPr sz="1400" dirty="0">
                <a:latin typeface="Calibri"/>
                <a:cs typeface="Calibri"/>
              </a:rPr>
              <a:t>a</a:t>
            </a:r>
            <a:r>
              <a:rPr sz="1400" spc="10" dirty="0">
                <a:latin typeface="Calibri"/>
                <a:cs typeface="Calibri"/>
              </a:rPr>
              <a:t>n</a:t>
            </a:r>
            <a:r>
              <a:rPr sz="1400" spc="-95" dirty="0">
                <a:latin typeface="Calibri"/>
                <a:cs typeface="Calibri"/>
              </a:rPr>
              <a:t> </a:t>
            </a:r>
            <a:r>
              <a:rPr sz="1400" dirty="0">
                <a:latin typeface="Calibri"/>
                <a:cs typeface="Calibri"/>
              </a:rPr>
              <a:t>a</a:t>
            </a:r>
            <a:r>
              <a:rPr sz="1400" spc="5" dirty="0">
                <a:latin typeface="Calibri"/>
                <a:cs typeface="Calibri"/>
              </a:rPr>
              <a:t>ng</a:t>
            </a:r>
            <a:r>
              <a:rPr sz="1400" spc="10" dirty="0">
                <a:latin typeface="Calibri"/>
                <a:cs typeface="Calibri"/>
              </a:rPr>
              <a:t>g</a:t>
            </a:r>
            <a:r>
              <a:rPr sz="1400" dirty="0">
                <a:latin typeface="Calibri"/>
                <a:cs typeface="Calibri"/>
              </a:rPr>
              <a:t>a</a:t>
            </a:r>
            <a:r>
              <a:rPr sz="1400" spc="30" dirty="0">
                <a:latin typeface="Calibri"/>
                <a:cs typeface="Calibri"/>
              </a:rPr>
              <a:t>r</a:t>
            </a:r>
            <a:r>
              <a:rPr sz="1400" dirty="0">
                <a:latin typeface="Calibri"/>
                <a:cs typeface="Calibri"/>
              </a:rPr>
              <a:t>a</a:t>
            </a:r>
            <a:r>
              <a:rPr sz="1400" spc="10" dirty="0">
                <a:latin typeface="Calibri"/>
                <a:cs typeface="Calibri"/>
              </a:rPr>
              <a:t>n</a:t>
            </a:r>
            <a:r>
              <a:rPr sz="1400" spc="-95" dirty="0">
                <a:latin typeface="Calibri"/>
                <a:cs typeface="Calibri"/>
              </a:rPr>
              <a:t> </a:t>
            </a:r>
            <a:r>
              <a:rPr sz="1400" spc="-25" dirty="0">
                <a:latin typeface="Calibri"/>
                <a:cs typeface="Calibri"/>
              </a:rPr>
              <a:t>t</a:t>
            </a:r>
            <a:r>
              <a:rPr sz="1400" spc="-30" dirty="0">
                <a:latin typeface="Calibri"/>
                <a:cs typeface="Calibri"/>
              </a:rPr>
              <a:t>e</a:t>
            </a:r>
            <a:r>
              <a:rPr sz="1400" spc="-25" dirty="0">
                <a:latin typeface="Calibri"/>
                <a:cs typeface="Calibri"/>
              </a:rPr>
              <a:t>l</a:t>
            </a:r>
            <a:r>
              <a:rPr sz="1400" dirty="0">
                <a:latin typeface="Calibri"/>
                <a:cs typeface="Calibri"/>
              </a:rPr>
              <a:t>a</a:t>
            </a:r>
            <a:r>
              <a:rPr sz="1400" spc="10" dirty="0">
                <a:latin typeface="Calibri"/>
                <a:cs typeface="Calibri"/>
              </a:rPr>
              <a:t>h</a:t>
            </a:r>
            <a:r>
              <a:rPr sz="1400" spc="55" dirty="0">
                <a:latin typeface="Calibri"/>
                <a:cs typeface="Calibri"/>
              </a:rPr>
              <a:t> </a:t>
            </a:r>
            <a:r>
              <a:rPr sz="1400" spc="5" dirty="0">
                <a:latin typeface="Calibri"/>
                <a:cs typeface="Calibri"/>
              </a:rPr>
              <a:t>d</a:t>
            </a:r>
            <a:r>
              <a:rPr sz="1400" spc="-25" dirty="0">
                <a:latin typeface="Calibri"/>
                <a:cs typeface="Calibri"/>
              </a:rPr>
              <a:t>il</a:t>
            </a:r>
            <a:r>
              <a:rPr sz="1400" spc="-30" dirty="0">
                <a:latin typeface="Calibri"/>
                <a:cs typeface="Calibri"/>
              </a:rPr>
              <a:t>e</a:t>
            </a:r>
            <a:r>
              <a:rPr sz="1400" spc="5" dirty="0">
                <a:latin typeface="Calibri"/>
                <a:cs typeface="Calibri"/>
              </a:rPr>
              <a:t>ng</a:t>
            </a:r>
            <a:r>
              <a:rPr sz="1400" spc="35" dirty="0">
                <a:latin typeface="Calibri"/>
                <a:cs typeface="Calibri"/>
              </a:rPr>
              <a:t>k</a:t>
            </a:r>
            <a:r>
              <a:rPr sz="1400" dirty="0">
                <a:latin typeface="Calibri"/>
                <a:cs typeface="Calibri"/>
              </a:rPr>
              <a:t>a</a:t>
            </a:r>
            <a:r>
              <a:rPr sz="1400" spc="5" dirty="0">
                <a:latin typeface="Calibri"/>
                <a:cs typeface="Calibri"/>
              </a:rPr>
              <a:t>p</a:t>
            </a:r>
            <a:r>
              <a:rPr sz="1400" spc="-25" dirty="0">
                <a:latin typeface="Calibri"/>
                <a:cs typeface="Calibri"/>
              </a:rPr>
              <a:t>i</a:t>
            </a:r>
            <a:r>
              <a:rPr sz="1400" spc="5" dirty="0">
                <a:latin typeface="Calibri"/>
                <a:cs typeface="Calibri"/>
              </a:rPr>
              <a:t>.</a:t>
            </a:r>
            <a:endParaRPr sz="1400">
              <a:latin typeface="Calibri"/>
              <a:cs typeface="Calibri"/>
            </a:endParaRPr>
          </a:p>
        </p:txBody>
      </p:sp>
      <p:sp>
        <p:nvSpPr>
          <p:cNvPr id="13" name="object 13"/>
          <p:cNvSpPr txBox="1"/>
          <p:nvPr/>
        </p:nvSpPr>
        <p:spPr>
          <a:xfrm>
            <a:off x="5956046" y="1941195"/>
            <a:ext cx="3039110" cy="242570"/>
          </a:xfrm>
          <a:prstGeom prst="rect">
            <a:avLst/>
          </a:prstGeom>
        </p:spPr>
        <p:txBody>
          <a:bodyPr vert="horz" wrap="square" lIns="0" tIns="15875" rIns="0" bIns="0" rtlCol="0">
            <a:spAutoFit/>
          </a:bodyPr>
          <a:lstStyle/>
          <a:p>
            <a:pPr marL="12700">
              <a:lnSpc>
                <a:spcPct val="100000"/>
              </a:lnSpc>
              <a:spcBef>
                <a:spcPts val="125"/>
              </a:spcBef>
            </a:pPr>
            <a:r>
              <a:rPr sz="1400" spc="40" dirty="0">
                <a:latin typeface="Calibri"/>
                <a:cs typeface="Calibri"/>
              </a:rPr>
              <a:t>1</a:t>
            </a:r>
            <a:r>
              <a:rPr sz="1400" spc="5" dirty="0">
                <a:latin typeface="Calibri"/>
                <a:cs typeface="Calibri"/>
              </a:rPr>
              <a:t>.</a:t>
            </a:r>
            <a:r>
              <a:rPr sz="1400" dirty="0">
                <a:latin typeface="Calibri"/>
                <a:cs typeface="Calibri"/>
              </a:rPr>
              <a:t> </a:t>
            </a:r>
            <a:r>
              <a:rPr sz="1400" spc="55" dirty="0">
                <a:latin typeface="Calibri"/>
                <a:cs typeface="Calibri"/>
              </a:rPr>
              <a:t> </a:t>
            </a:r>
            <a:r>
              <a:rPr sz="1400" spc="5" dirty="0">
                <a:latin typeface="Calibri"/>
                <a:cs typeface="Calibri"/>
              </a:rPr>
              <a:t>p</a:t>
            </a:r>
            <a:r>
              <a:rPr sz="1400" spc="-25" dirty="0">
                <a:latin typeface="Calibri"/>
                <a:cs typeface="Calibri"/>
              </a:rPr>
              <a:t>e</a:t>
            </a:r>
            <a:r>
              <a:rPr sz="1400" spc="5" dirty="0">
                <a:latin typeface="Calibri"/>
                <a:cs typeface="Calibri"/>
              </a:rPr>
              <a:t>n</a:t>
            </a:r>
            <a:r>
              <a:rPr sz="1400" spc="35" dirty="0">
                <a:latin typeface="Calibri"/>
                <a:cs typeface="Calibri"/>
              </a:rPr>
              <a:t>y</a:t>
            </a:r>
            <a:r>
              <a:rPr sz="1400" spc="-25" dirty="0">
                <a:latin typeface="Calibri"/>
                <a:cs typeface="Calibri"/>
              </a:rPr>
              <a:t>e</a:t>
            </a:r>
            <a:r>
              <a:rPr sz="1400" spc="5" dirty="0">
                <a:latin typeface="Calibri"/>
                <a:cs typeface="Calibri"/>
              </a:rPr>
              <a:t>d</a:t>
            </a:r>
            <a:r>
              <a:rPr sz="1400" spc="-25" dirty="0">
                <a:latin typeface="Calibri"/>
                <a:cs typeface="Calibri"/>
              </a:rPr>
              <a:t>i</a:t>
            </a:r>
            <a:r>
              <a:rPr sz="1400" dirty="0">
                <a:latin typeface="Calibri"/>
                <a:cs typeface="Calibri"/>
              </a:rPr>
              <a:t>aa</a:t>
            </a:r>
            <a:r>
              <a:rPr sz="1400" spc="10" dirty="0">
                <a:latin typeface="Calibri"/>
                <a:cs typeface="Calibri"/>
              </a:rPr>
              <a:t>n</a:t>
            </a:r>
            <a:r>
              <a:rPr sz="1400" spc="-20" dirty="0">
                <a:latin typeface="Calibri"/>
                <a:cs typeface="Calibri"/>
              </a:rPr>
              <a:t> </a:t>
            </a:r>
            <a:r>
              <a:rPr sz="1400" dirty="0">
                <a:latin typeface="Calibri"/>
                <a:cs typeface="Calibri"/>
              </a:rPr>
              <a:t>a</a:t>
            </a:r>
            <a:r>
              <a:rPr sz="1400" spc="-25" dirty="0">
                <a:latin typeface="Calibri"/>
                <a:cs typeface="Calibri"/>
              </a:rPr>
              <a:t>l</a:t>
            </a:r>
            <a:r>
              <a:rPr sz="1400" spc="5" dirty="0">
                <a:latin typeface="Calibri"/>
                <a:cs typeface="Calibri"/>
              </a:rPr>
              <a:t>o</a:t>
            </a:r>
            <a:r>
              <a:rPr sz="1400" spc="30" dirty="0">
                <a:latin typeface="Calibri"/>
                <a:cs typeface="Calibri"/>
              </a:rPr>
              <a:t>k</a:t>
            </a:r>
            <a:r>
              <a:rPr sz="1400" dirty="0">
                <a:latin typeface="Calibri"/>
                <a:cs typeface="Calibri"/>
              </a:rPr>
              <a:t>a</a:t>
            </a:r>
            <a:r>
              <a:rPr sz="1400" spc="45" dirty="0">
                <a:latin typeface="Calibri"/>
                <a:cs typeface="Calibri"/>
              </a:rPr>
              <a:t>s</a:t>
            </a:r>
            <a:r>
              <a:rPr sz="1400" spc="5" dirty="0">
                <a:latin typeface="Calibri"/>
                <a:cs typeface="Calibri"/>
              </a:rPr>
              <a:t>i</a:t>
            </a:r>
            <a:r>
              <a:rPr sz="1400" spc="-120" dirty="0">
                <a:latin typeface="Calibri"/>
                <a:cs typeface="Calibri"/>
              </a:rPr>
              <a:t> </a:t>
            </a:r>
            <a:r>
              <a:rPr sz="1400" spc="5" dirty="0">
                <a:latin typeface="Calibri"/>
                <a:cs typeface="Calibri"/>
              </a:rPr>
              <a:t>b</a:t>
            </a:r>
            <a:r>
              <a:rPr sz="1400" spc="-25" dirty="0">
                <a:latin typeface="Calibri"/>
                <a:cs typeface="Calibri"/>
              </a:rPr>
              <a:t>el</a:t>
            </a:r>
            <a:r>
              <a:rPr sz="1400" dirty="0">
                <a:latin typeface="Calibri"/>
                <a:cs typeface="Calibri"/>
              </a:rPr>
              <a:t>a</a:t>
            </a:r>
            <a:r>
              <a:rPr sz="1400" spc="5" dirty="0">
                <a:latin typeface="Calibri"/>
                <a:cs typeface="Calibri"/>
              </a:rPr>
              <a:t>n</a:t>
            </a:r>
            <a:r>
              <a:rPr sz="1400" spc="35" dirty="0">
                <a:latin typeface="Calibri"/>
                <a:cs typeface="Calibri"/>
              </a:rPr>
              <a:t>j</a:t>
            </a:r>
            <a:r>
              <a:rPr sz="1400" spc="10" dirty="0">
                <a:latin typeface="Calibri"/>
                <a:cs typeface="Calibri"/>
              </a:rPr>
              <a:t>a</a:t>
            </a:r>
            <a:r>
              <a:rPr sz="1400" spc="-25" dirty="0">
                <a:latin typeface="Calibri"/>
                <a:cs typeface="Calibri"/>
              </a:rPr>
              <a:t> </a:t>
            </a:r>
            <a:r>
              <a:rPr sz="1400" spc="5" dirty="0">
                <a:latin typeface="Calibri"/>
                <a:cs typeface="Calibri"/>
              </a:rPr>
              <a:t>mod</a:t>
            </a:r>
            <a:r>
              <a:rPr sz="1400" dirty="0">
                <a:latin typeface="Calibri"/>
                <a:cs typeface="Calibri"/>
              </a:rPr>
              <a:t>a</a:t>
            </a:r>
            <a:r>
              <a:rPr sz="1400" spc="5" dirty="0">
                <a:latin typeface="Calibri"/>
                <a:cs typeface="Calibri"/>
              </a:rPr>
              <a:t>l</a:t>
            </a:r>
            <a:r>
              <a:rPr sz="1400" spc="-45" dirty="0">
                <a:latin typeface="Calibri"/>
                <a:cs typeface="Calibri"/>
              </a:rPr>
              <a:t> </a:t>
            </a:r>
            <a:r>
              <a:rPr sz="1400" dirty="0">
                <a:latin typeface="Calibri"/>
                <a:cs typeface="Calibri"/>
              </a:rPr>
              <a:t>a</a:t>
            </a:r>
            <a:r>
              <a:rPr sz="1400" spc="-25" dirty="0">
                <a:latin typeface="Calibri"/>
                <a:cs typeface="Calibri"/>
              </a:rPr>
              <a:t>t</a:t>
            </a:r>
            <a:r>
              <a:rPr sz="1400" dirty="0">
                <a:latin typeface="Calibri"/>
                <a:cs typeface="Calibri"/>
              </a:rPr>
              <a:t>a</a:t>
            </a:r>
            <a:r>
              <a:rPr sz="1400" spc="5" dirty="0">
                <a:latin typeface="Calibri"/>
                <a:cs typeface="Calibri"/>
              </a:rPr>
              <a:t>s</a:t>
            </a:r>
            <a:endParaRPr sz="1400">
              <a:latin typeface="Calibri"/>
              <a:cs typeface="Calibri"/>
            </a:endParaRPr>
          </a:p>
        </p:txBody>
      </p:sp>
      <p:sp>
        <p:nvSpPr>
          <p:cNvPr id="14" name="object 14"/>
          <p:cNvSpPr txBox="1"/>
          <p:nvPr/>
        </p:nvSpPr>
        <p:spPr>
          <a:xfrm>
            <a:off x="9021698" y="1960372"/>
            <a:ext cx="2324100" cy="219075"/>
          </a:xfrm>
          <a:prstGeom prst="rect">
            <a:avLst/>
          </a:prstGeom>
          <a:solidFill>
            <a:srgbClr val="00FF00"/>
          </a:solidFill>
        </p:spPr>
        <p:txBody>
          <a:bodyPr vert="horz" wrap="square" lIns="0" tIns="0" rIns="0" bIns="0" rtlCol="0">
            <a:spAutoFit/>
          </a:bodyPr>
          <a:lstStyle/>
          <a:p>
            <a:pPr marL="6985">
              <a:lnSpc>
                <a:spcPts val="1655"/>
              </a:lnSpc>
            </a:pPr>
            <a:r>
              <a:rPr sz="1400" dirty="0">
                <a:latin typeface="Calibri"/>
                <a:cs typeface="Calibri"/>
              </a:rPr>
              <a:t>pengadaan</a:t>
            </a:r>
            <a:r>
              <a:rPr sz="1400" spc="-35" dirty="0">
                <a:latin typeface="Calibri"/>
                <a:cs typeface="Calibri"/>
              </a:rPr>
              <a:t> </a:t>
            </a:r>
            <a:r>
              <a:rPr sz="1400" dirty="0">
                <a:latin typeface="Calibri"/>
                <a:cs typeface="Calibri"/>
              </a:rPr>
              <a:t>tanah</a:t>
            </a:r>
            <a:r>
              <a:rPr sz="1400" spc="-30" dirty="0">
                <a:latin typeface="Calibri"/>
                <a:cs typeface="Calibri"/>
              </a:rPr>
              <a:t> </a:t>
            </a:r>
            <a:r>
              <a:rPr sz="1400" dirty="0">
                <a:latin typeface="Calibri"/>
                <a:cs typeface="Calibri"/>
              </a:rPr>
              <a:t>dalam</a:t>
            </a:r>
            <a:r>
              <a:rPr sz="1400" spc="-40" dirty="0">
                <a:latin typeface="Calibri"/>
                <a:cs typeface="Calibri"/>
              </a:rPr>
              <a:t> </a:t>
            </a:r>
            <a:r>
              <a:rPr sz="1400" spc="15" dirty="0">
                <a:latin typeface="Calibri"/>
                <a:cs typeface="Calibri"/>
              </a:rPr>
              <a:t>rangka</a:t>
            </a:r>
            <a:endParaRPr sz="1400">
              <a:latin typeface="Calibri"/>
              <a:cs typeface="Calibri"/>
            </a:endParaRPr>
          </a:p>
        </p:txBody>
      </p:sp>
      <p:sp>
        <p:nvSpPr>
          <p:cNvPr id="15" name="object 15"/>
          <p:cNvSpPr txBox="1"/>
          <p:nvPr/>
        </p:nvSpPr>
        <p:spPr>
          <a:xfrm>
            <a:off x="6192773" y="2169922"/>
            <a:ext cx="1822450" cy="219075"/>
          </a:xfrm>
          <a:prstGeom prst="rect">
            <a:avLst/>
          </a:prstGeom>
          <a:solidFill>
            <a:srgbClr val="00FF00"/>
          </a:solidFill>
        </p:spPr>
        <p:txBody>
          <a:bodyPr vert="horz" wrap="square" lIns="0" tIns="0" rIns="0" bIns="0" rtlCol="0">
            <a:spAutoFit/>
          </a:bodyPr>
          <a:lstStyle/>
          <a:p>
            <a:pPr marL="4445">
              <a:lnSpc>
                <a:spcPts val="1655"/>
              </a:lnSpc>
            </a:pPr>
            <a:r>
              <a:rPr sz="1400" spc="5" dirty="0">
                <a:latin typeface="Calibri"/>
                <a:cs typeface="Calibri"/>
              </a:rPr>
              <a:t>p</a:t>
            </a:r>
            <a:r>
              <a:rPr sz="1400" spc="30" dirty="0">
                <a:latin typeface="Calibri"/>
                <a:cs typeface="Calibri"/>
              </a:rPr>
              <a:t>r</a:t>
            </a:r>
            <a:r>
              <a:rPr sz="1400" spc="5" dirty="0">
                <a:latin typeface="Calibri"/>
                <a:cs typeface="Calibri"/>
              </a:rPr>
              <a:t>o</a:t>
            </a:r>
            <a:r>
              <a:rPr sz="1400" spc="30" dirty="0">
                <a:latin typeface="Calibri"/>
                <a:cs typeface="Calibri"/>
              </a:rPr>
              <a:t>y</a:t>
            </a:r>
            <a:r>
              <a:rPr sz="1400" spc="-30" dirty="0">
                <a:latin typeface="Calibri"/>
                <a:cs typeface="Calibri"/>
              </a:rPr>
              <a:t>e</a:t>
            </a:r>
            <a:r>
              <a:rPr sz="1400" spc="10" dirty="0">
                <a:latin typeface="Calibri"/>
                <a:cs typeface="Calibri"/>
              </a:rPr>
              <a:t>k</a:t>
            </a:r>
            <a:r>
              <a:rPr sz="1400" spc="-70" dirty="0">
                <a:latin typeface="Calibri"/>
                <a:cs typeface="Calibri"/>
              </a:rPr>
              <a:t> </a:t>
            </a:r>
            <a:r>
              <a:rPr sz="1400" spc="45" dirty="0">
                <a:latin typeface="Calibri"/>
                <a:cs typeface="Calibri"/>
              </a:rPr>
              <a:t>s</a:t>
            </a:r>
            <a:r>
              <a:rPr sz="1400" spc="-25" dirty="0">
                <a:latin typeface="Calibri"/>
                <a:cs typeface="Calibri"/>
              </a:rPr>
              <a:t>t</a:t>
            </a:r>
            <a:r>
              <a:rPr sz="1400" spc="30" dirty="0">
                <a:latin typeface="Calibri"/>
                <a:cs typeface="Calibri"/>
              </a:rPr>
              <a:t>r</a:t>
            </a:r>
            <a:r>
              <a:rPr sz="1400" dirty="0">
                <a:latin typeface="Calibri"/>
                <a:cs typeface="Calibri"/>
              </a:rPr>
              <a:t>a</a:t>
            </a:r>
            <a:r>
              <a:rPr sz="1400" spc="-25" dirty="0">
                <a:latin typeface="Calibri"/>
                <a:cs typeface="Calibri"/>
              </a:rPr>
              <a:t>t</a:t>
            </a:r>
            <a:r>
              <a:rPr sz="1400" spc="-30" dirty="0">
                <a:latin typeface="Calibri"/>
                <a:cs typeface="Calibri"/>
              </a:rPr>
              <a:t>e</a:t>
            </a:r>
            <a:r>
              <a:rPr sz="1400" spc="10" dirty="0">
                <a:latin typeface="Calibri"/>
                <a:cs typeface="Calibri"/>
              </a:rPr>
              <a:t>g</a:t>
            </a:r>
            <a:r>
              <a:rPr sz="1400" spc="-25" dirty="0">
                <a:latin typeface="Calibri"/>
                <a:cs typeface="Calibri"/>
              </a:rPr>
              <a:t>i</a:t>
            </a:r>
            <a:r>
              <a:rPr sz="1400" spc="10" dirty="0">
                <a:latin typeface="Calibri"/>
                <a:cs typeface="Calibri"/>
              </a:rPr>
              <a:t>s</a:t>
            </a:r>
            <a:r>
              <a:rPr sz="1400" spc="-55" dirty="0">
                <a:latin typeface="Calibri"/>
                <a:cs typeface="Calibri"/>
              </a:rPr>
              <a:t> </a:t>
            </a:r>
            <a:r>
              <a:rPr sz="1400" spc="5" dirty="0">
                <a:latin typeface="Calibri"/>
                <a:cs typeface="Calibri"/>
              </a:rPr>
              <a:t>n</a:t>
            </a:r>
            <a:r>
              <a:rPr sz="1400" dirty="0">
                <a:latin typeface="Calibri"/>
                <a:cs typeface="Calibri"/>
              </a:rPr>
              <a:t>a</a:t>
            </a:r>
            <a:r>
              <a:rPr sz="1400" spc="45" dirty="0">
                <a:latin typeface="Calibri"/>
                <a:cs typeface="Calibri"/>
              </a:rPr>
              <a:t>s</a:t>
            </a:r>
            <a:r>
              <a:rPr sz="1400" spc="-25" dirty="0">
                <a:latin typeface="Calibri"/>
                <a:cs typeface="Calibri"/>
              </a:rPr>
              <a:t>i</a:t>
            </a:r>
            <a:r>
              <a:rPr sz="1400" spc="5" dirty="0">
                <a:latin typeface="Calibri"/>
                <a:cs typeface="Calibri"/>
              </a:rPr>
              <a:t>on</a:t>
            </a:r>
            <a:r>
              <a:rPr sz="1400" spc="-5" dirty="0">
                <a:latin typeface="Calibri"/>
                <a:cs typeface="Calibri"/>
              </a:rPr>
              <a:t>a</a:t>
            </a:r>
            <a:r>
              <a:rPr sz="1400" spc="5" dirty="0">
                <a:latin typeface="Calibri"/>
                <a:cs typeface="Calibri"/>
              </a:rPr>
              <a:t>l</a:t>
            </a:r>
            <a:endParaRPr sz="1400">
              <a:latin typeface="Calibri"/>
              <a:cs typeface="Calibri"/>
            </a:endParaRPr>
          </a:p>
        </p:txBody>
      </p:sp>
      <p:sp>
        <p:nvSpPr>
          <p:cNvPr id="16" name="object 16"/>
          <p:cNvSpPr txBox="1"/>
          <p:nvPr/>
        </p:nvSpPr>
        <p:spPr>
          <a:xfrm>
            <a:off x="8034019" y="2150427"/>
            <a:ext cx="3447415" cy="243204"/>
          </a:xfrm>
          <a:prstGeom prst="rect">
            <a:avLst/>
          </a:prstGeom>
        </p:spPr>
        <p:txBody>
          <a:bodyPr vert="horz" wrap="square" lIns="0" tIns="15875" rIns="0" bIns="0" rtlCol="0">
            <a:spAutoFit/>
          </a:bodyPr>
          <a:lstStyle/>
          <a:p>
            <a:pPr marL="12700">
              <a:lnSpc>
                <a:spcPct val="100000"/>
              </a:lnSpc>
              <a:spcBef>
                <a:spcPts val="125"/>
              </a:spcBef>
            </a:pPr>
            <a:r>
              <a:rPr sz="1400" spc="15" dirty="0">
                <a:latin typeface="Calibri"/>
                <a:cs typeface="Calibri"/>
              </a:rPr>
              <a:t>yang</a:t>
            </a:r>
            <a:r>
              <a:rPr sz="1400" spc="-85" dirty="0">
                <a:latin typeface="Calibri"/>
                <a:cs typeface="Calibri"/>
              </a:rPr>
              <a:t> </a:t>
            </a:r>
            <a:r>
              <a:rPr sz="1400" spc="5" dirty="0">
                <a:latin typeface="Calibri"/>
                <a:cs typeface="Calibri"/>
              </a:rPr>
              <a:t>dilakukan</a:t>
            </a:r>
            <a:r>
              <a:rPr sz="1400" spc="-85" dirty="0">
                <a:latin typeface="Calibri"/>
                <a:cs typeface="Calibri"/>
              </a:rPr>
              <a:t> </a:t>
            </a:r>
            <a:r>
              <a:rPr sz="1400" spc="-10" dirty="0">
                <a:latin typeface="Calibri"/>
                <a:cs typeface="Calibri"/>
              </a:rPr>
              <a:t>oleh</a:t>
            </a:r>
            <a:r>
              <a:rPr sz="1400" spc="60" dirty="0">
                <a:latin typeface="Calibri"/>
                <a:cs typeface="Calibri"/>
              </a:rPr>
              <a:t> </a:t>
            </a:r>
            <a:r>
              <a:rPr sz="1400" dirty="0">
                <a:latin typeface="Calibri"/>
                <a:cs typeface="Calibri"/>
              </a:rPr>
              <a:t>Lembaga</a:t>
            </a:r>
            <a:r>
              <a:rPr sz="1400" spc="-15" dirty="0">
                <a:latin typeface="Calibri"/>
                <a:cs typeface="Calibri"/>
              </a:rPr>
              <a:t> </a:t>
            </a:r>
            <a:r>
              <a:rPr sz="1400" dirty="0">
                <a:latin typeface="Calibri"/>
                <a:cs typeface="Calibri"/>
              </a:rPr>
              <a:t>Manajemen</a:t>
            </a:r>
            <a:r>
              <a:rPr sz="1400" spc="-10" dirty="0">
                <a:latin typeface="Calibri"/>
                <a:cs typeface="Calibri"/>
              </a:rPr>
              <a:t> </a:t>
            </a:r>
            <a:r>
              <a:rPr sz="1400" spc="10" dirty="0">
                <a:latin typeface="Calibri"/>
                <a:cs typeface="Calibri"/>
              </a:rPr>
              <a:t>Aset</a:t>
            </a:r>
            <a:endParaRPr sz="1400">
              <a:latin typeface="Calibri"/>
              <a:cs typeface="Calibri"/>
            </a:endParaRPr>
          </a:p>
        </p:txBody>
      </p:sp>
      <p:sp>
        <p:nvSpPr>
          <p:cNvPr id="17" name="object 17"/>
          <p:cNvSpPr txBox="1"/>
          <p:nvPr/>
        </p:nvSpPr>
        <p:spPr>
          <a:xfrm>
            <a:off x="6184900" y="2360231"/>
            <a:ext cx="5385435" cy="672465"/>
          </a:xfrm>
          <a:prstGeom prst="rect">
            <a:avLst/>
          </a:prstGeom>
        </p:spPr>
        <p:txBody>
          <a:bodyPr vert="horz" wrap="square" lIns="0" tIns="14604" rIns="0" bIns="0" rtlCol="0">
            <a:spAutoFit/>
          </a:bodyPr>
          <a:lstStyle/>
          <a:p>
            <a:pPr marL="12700" marR="5080">
              <a:lnSpc>
                <a:spcPct val="100600"/>
              </a:lnSpc>
              <a:spcBef>
                <a:spcPts val="114"/>
              </a:spcBef>
            </a:pPr>
            <a:r>
              <a:rPr sz="1400" spc="5" dirty="0">
                <a:latin typeface="Calibri"/>
                <a:cs typeface="Calibri"/>
              </a:rPr>
              <a:t>Negara </a:t>
            </a:r>
            <a:r>
              <a:rPr sz="1400" spc="15" dirty="0">
                <a:latin typeface="Calibri"/>
                <a:cs typeface="Calibri"/>
              </a:rPr>
              <a:t>yang </a:t>
            </a:r>
            <a:r>
              <a:rPr sz="1400" spc="5" dirty="0">
                <a:latin typeface="Calibri"/>
                <a:cs typeface="Calibri"/>
              </a:rPr>
              <a:t>dilaksanakan </a:t>
            </a:r>
            <a:r>
              <a:rPr sz="1400" spc="10" dirty="0">
                <a:latin typeface="Calibri"/>
                <a:cs typeface="Calibri"/>
              </a:rPr>
              <a:t>sesuai </a:t>
            </a:r>
            <a:r>
              <a:rPr sz="1400" dirty="0">
                <a:latin typeface="Calibri"/>
                <a:cs typeface="Calibri"/>
              </a:rPr>
              <a:t>dengan </a:t>
            </a:r>
            <a:r>
              <a:rPr sz="1400" spc="10" dirty="0">
                <a:latin typeface="Calibri"/>
                <a:cs typeface="Calibri"/>
              </a:rPr>
              <a:t>PMK </a:t>
            </a:r>
            <a:r>
              <a:rPr sz="1400" spc="-5" dirty="0">
                <a:latin typeface="Calibri"/>
                <a:cs typeface="Calibri"/>
              </a:rPr>
              <a:t>mengenai </a:t>
            </a:r>
            <a:r>
              <a:rPr sz="1400" spc="-10" dirty="0">
                <a:latin typeface="Calibri"/>
                <a:cs typeface="Calibri"/>
              </a:rPr>
              <a:t>tata </a:t>
            </a:r>
            <a:r>
              <a:rPr sz="1400" spc="10" dirty="0">
                <a:latin typeface="Calibri"/>
                <a:cs typeface="Calibri"/>
              </a:rPr>
              <a:t>cara </a:t>
            </a:r>
            <a:r>
              <a:rPr sz="1400" spc="15" dirty="0">
                <a:latin typeface="Calibri"/>
                <a:cs typeface="Calibri"/>
              </a:rPr>
              <a:t> </a:t>
            </a:r>
            <a:r>
              <a:rPr sz="1400" dirty="0">
                <a:latin typeface="Calibri"/>
                <a:cs typeface="Calibri"/>
              </a:rPr>
              <a:t>pendanaan</a:t>
            </a:r>
            <a:r>
              <a:rPr sz="1400" spc="-15" dirty="0">
                <a:latin typeface="Calibri"/>
                <a:cs typeface="Calibri"/>
              </a:rPr>
              <a:t> </a:t>
            </a:r>
            <a:r>
              <a:rPr sz="1400" dirty="0">
                <a:latin typeface="Calibri"/>
                <a:cs typeface="Calibri"/>
              </a:rPr>
              <a:t>pengadaan</a:t>
            </a:r>
            <a:r>
              <a:rPr sz="1400" spc="-90" dirty="0">
                <a:latin typeface="Calibri"/>
                <a:cs typeface="Calibri"/>
              </a:rPr>
              <a:t> </a:t>
            </a:r>
            <a:r>
              <a:rPr sz="1400" dirty="0">
                <a:latin typeface="Calibri"/>
                <a:cs typeface="Calibri"/>
              </a:rPr>
              <a:t>tanah</a:t>
            </a:r>
            <a:r>
              <a:rPr sz="1400" spc="-10" dirty="0">
                <a:latin typeface="Calibri"/>
                <a:cs typeface="Calibri"/>
              </a:rPr>
              <a:t> </a:t>
            </a:r>
            <a:r>
              <a:rPr sz="1400" spc="5" dirty="0">
                <a:latin typeface="Calibri"/>
                <a:cs typeface="Calibri"/>
              </a:rPr>
              <a:t>bagi</a:t>
            </a:r>
            <a:r>
              <a:rPr sz="1400" spc="40" dirty="0">
                <a:latin typeface="Calibri"/>
                <a:cs typeface="Calibri"/>
              </a:rPr>
              <a:t> </a:t>
            </a:r>
            <a:r>
              <a:rPr sz="1400" spc="10" dirty="0">
                <a:latin typeface="Calibri"/>
                <a:cs typeface="Calibri"/>
              </a:rPr>
              <a:t>proyek</a:t>
            </a:r>
            <a:r>
              <a:rPr sz="1400" spc="-65" dirty="0">
                <a:latin typeface="Calibri"/>
                <a:cs typeface="Calibri"/>
              </a:rPr>
              <a:t> </a:t>
            </a:r>
            <a:r>
              <a:rPr sz="1400" dirty="0">
                <a:latin typeface="Calibri"/>
                <a:cs typeface="Calibri"/>
              </a:rPr>
              <a:t>strategis</a:t>
            </a:r>
            <a:r>
              <a:rPr sz="1400" spc="-45" dirty="0">
                <a:latin typeface="Calibri"/>
                <a:cs typeface="Calibri"/>
              </a:rPr>
              <a:t> </a:t>
            </a:r>
            <a:r>
              <a:rPr sz="1400" spc="5" dirty="0">
                <a:latin typeface="Calibri"/>
                <a:cs typeface="Calibri"/>
              </a:rPr>
              <a:t>nasional</a:t>
            </a:r>
            <a:r>
              <a:rPr sz="1400" spc="-114" dirty="0">
                <a:latin typeface="Calibri"/>
                <a:cs typeface="Calibri"/>
              </a:rPr>
              <a:t> </a:t>
            </a:r>
            <a:r>
              <a:rPr sz="1400" spc="-10" dirty="0">
                <a:latin typeface="Calibri"/>
                <a:cs typeface="Calibri"/>
              </a:rPr>
              <a:t>oleh</a:t>
            </a:r>
            <a:r>
              <a:rPr sz="1400" spc="65" dirty="0">
                <a:latin typeface="Calibri"/>
                <a:cs typeface="Calibri"/>
              </a:rPr>
              <a:t> </a:t>
            </a:r>
            <a:r>
              <a:rPr sz="1400" dirty="0">
                <a:latin typeface="Calibri"/>
                <a:cs typeface="Calibri"/>
              </a:rPr>
              <a:t>Lembaga </a:t>
            </a:r>
            <a:r>
              <a:rPr sz="1400" spc="-305" dirty="0">
                <a:latin typeface="Calibri"/>
                <a:cs typeface="Calibri"/>
              </a:rPr>
              <a:t> </a:t>
            </a:r>
            <a:r>
              <a:rPr sz="1400" dirty="0">
                <a:latin typeface="Calibri"/>
                <a:cs typeface="Calibri"/>
              </a:rPr>
              <a:t>Manajemen</a:t>
            </a:r>
            <a:r>
              <a:rPr sz="1400" spc="-25" dirty="0">
                <a:latin typeface="Calibri"/>
                <a:cs typeface="Calibri"/>
              </a:rPr>
              <a:t> </a:t>
            </a:r>
            <a:r>
              <a:rPr sz="1400" spc="10" dirty="0">
                <a:latin typeface="Calibri"/>
                <a:cs typeface="Calibri"/>
              </a:rPr>
              <a:t>Aset</a:t>
            </a:r>
            <a:r>
              <a:rPr sz="1400" spc="-50" dirty="0">
                <a:latin typeface="Calibri"/>
                <a:cs typeface="Calibri"/>
              </a:rPr>
              <a:t> </a:t>
            </a:r>
            <a:r>
              <a:rPr sz="1400" dirty="0">
                <a:latin typeface="Calibri"/>
                <a:cs typeface="Calibri"/>
              </a:rPr>
              <a:t>Negara;</a:t>
            </a:r>
            <a:endParaRPr sz="1400">
              <a:latin typeface="Calibri"/>
              <a:cs typeface="Calibri"/>
            </a:endParaRPr>
          </a:p>
        </p:txBody>
      </p:sp>
      <p:sp>
        <p:nvSpPr>
          <p:cNvPr id="18" name="object 18"/>
          <p:cNvSpPr txBox="1"/>
          <p:nvPr/>
        </p:nvSpPr>
        <p:spPr>
          <a:xfrm>
            <a:off x="5956046" y="3008947"/>
            <a:ext cx="5262245" cy="243204"/>
          </a:xfrm>
          <a:prstGeom prst="rect">
            <a:avLst/>
          </a:prstGeom>
        </p:spPr>
        <p:txBody>
          <a:bodyPr vert="horz" wrap="square" lIns="0" tIns="15875" rIns="0" bIns="0" rtlCol="0">
            <a:spAutoFit/>
          </a:bodyPr>
          <a:lstStyle/>
          <a:p>
            <a:pPr marL="12700">
              <a:lnSpc>
                <a:spcPct val="100000"/>
              </a:lnSpc>
              <a:spcBef>
                <a:spcPts val="125"/>
              </a:spcBef>
            </a:pPr>
            <a:r>
              <a:rPr sz="1400" spc="20" dirty="0">
                <a:latin typeface="Calibri"/>
                <a:cs typeface="Calibri"/>
              </a:rPr>
              <a:t>2. </a:t>
            </a:r>
            <a:r>
              <a:rPr sz="1400" spc="35" dirty="0">
                <a:latin typeface="Calibri"/>
                <a:cs typeface="Calibri"/>
              </a:rPr>
              <a:t> </a:t>
            </a:r>
            <a:r>
              <a:rPr sz="1400" dirty="0">
                <a:latin typeface="Calibri"/>
                <a:cs typeface="Calibri"/>
              </a:rPr>
              <a:t>penyediaan</a:t>
            </a:r>
            <a:r>
              <a:rPr sz="1400" spc="-15" dirty="0">
                <a:latin typeface="Calibri"/>
                <a:cs typeface="Calibri"/>
              </a:rPr>
              <a:t> </a:t>
            </a:r>
            <a:r>
              <a:rPr sz="1400" spc="10" dirty="0">
                <a:latin typeface="Calibri"/>
                <a:cs typeface="Calibri"/>
              </a:rPr>
              <a:t>alokasi</a:t>
            </a:r>
            <a:r>
              <a:rPr sz="1400" spc="-120" dirty="0">
                <a:latin typeface="Calibri"/>
                <a:cs typeface="Calibri"/>
              </a:rPr>
              <a:t> </a:t>
            </a:r>
            <a:r>
              <a:rPr sz="1400" spc="10" dirty="0">
                <a:latin typeface="Calibri"/>
                <a:cs typeface="Calibri"/>
              </a:rPr>
              <a:t>anggaran</a:t>
            </a:r>
            <a:r>
              <a:rPr sz="1400" spc="-95" dirty="0">
                <a:latin typeface="Calibri"/>
                <a:cs typeface="Calibri"/>
              </a:rPr>
              <a:t> </a:t>
            </a:r>
            <a:r>
              <a:rPr sz="1400" dirty="0">
                <a:latin typeface="Calibri"/>
                <a:cs typeface="Calibri"/>
              </a:rPr>
              <a:t>pengeluaran</a:t>
            </a:r>
            <a:r>
              <a:rPr sz="1400" spc="-20" dirty="0">
                <a:latin typeface="Calibri"/>
                <a:cs typeface="Calibri"/>
              </a:rPr>
              <a:t> </a:t>
            </a:r>
            <a:r>
              <a:rPr sz="1400" dirty="0">
                <a:latin typeface="Calibri"/>
                <a:cs typeface="Calibri"/>
              </a:rPr>
              <a:t>pembiayaan</a:t>
            </a:r>
            <a:r>
              <a:rPr sz="1400" spc="-15" dirty="0">
                <a:latin typeface="Calibri"/>
                <a:cs typeface="Calibri"/>
              </a:rPr>
              <a:t> </a:t>
            </a:r>
            <a:r>
              <a:rPr sz="1400" dirty="0">
                <a:latin typeface="Calibri"/>
                <a:cs typeface="Calibri"/>
              </a:rPr>
              <a:t>dalam</a:t>
            </a:r>
            <a:r>
              <a:rPr sz="1400" spc="-35" dirty="0">
                <a:latin typeface="Calibri"/>
                <a:cs typeface="Calibri"/>
              </a:rPr>
              <a:t> </a:t>
            </a:r>
            <a:r>
              <a:rPr sz="1400" spc="15" dirty="0">
                <a:latin typeface="Calibri"/>
                <a:cs typeface="Calibri"/>
              </a:rPr>
              <a:t>rangka</a:t>
            </a:r>
            <a:endParaRPr sz="1400">
              <a:latin typeface="Calibri"/>
              <a:cs typeface="Calibri"/>
            </a:endParaRPr>
          </a:p>
        </p:txBody>
      </p:sp>
      <p:sp>
        <p:nvSpPr>
          <p:cNvPr id="19" name="object 19"/>
          <p:cNvSpPr txBox="1"/>
          <p:nvPr/>
        </p:nvSpPr>
        <p:spPr>
          <a:xfrm>
            <a:off x="6184900" y="3218878"/>
            <a:ext cx="5362575" cy="243204"/>
          </a:xfrm>
          <a:prstGeom prst="rect">
            <a:avLst/>
          </a:prstGeom>
        </p:spPr>
        <p:txBody>
          <a:bodyPr vert="horz" wrap="square" lIns="0" tIns="15875" rIns="0" bIns="0" rtlCol="0">
            <a:spAutoFit/>
          </a:bodyPr>
          <a:lstStyle/>
          <a:p>
            <a:pPr marL="12700">
              <a:lnSpc>
                <a:spcPct val="100000"/>
              </a:lnSpc>
              <a:spcBef>
                <a:spcPts val="125"/>
              </a:spcBef>
            </a:pPr>
            <a:r>
              <a:rPr sz="1400" spc="5" dirty="0">
                <a:latin typeface="Calibri"/>
                <a:cs typeface="Calibri"/>
              </a:rPr>
              <a:t>pengesahan</a:t>
            </a:r>
            <a:r>
              <a:rPr sz="1400" spc="-90" dirty="0">
                <a:latin typeface="Calibri"/>
                <a:cs typeface="Calibri"/>
              </a:rPr>
              <a:t> </a:t>
            </a:r>
            <a:r>
              <a:rPr sz="1400" spc="-5" dirty="0">
                <a:latin typeface="Calibri"/>
                <a:cs typeface="Calibri"/>
              </a:rPr>
              <a:t>atas</a:t>
            </a:r>
            <a:r>
              <a:rPr sz="1400" spc="25" dirty="0">
                <a:latin typeface="Calibri"/>
                <a:cs typeface="Calibri"/>
              </a:rPr>
              <a:t> </a:t>
            </a:r>
            <a:r>
              <a:rPr sz="1400" spc="5" dirty="0">
                <a:latin typeface="Calibri"/>
                <a:cs typeface="Calibri"/>
              </a:rPr>
              <a:t>penggunaan</a:t>
            </a:r>
            <a:r>
              <a:rPr sz="1400" spc="-90" dirty="0">
                <a:latin typeface="Calibri"/>
                <a:cs typeface="Calibri"/>
              </a:rPr>
              <a:t> </a:t>
            </a:r>
            <a:r>
              <a:rPr sz="1400" spc="5" dirty="0">
                <a:latin typeface="Calibri"/>
                <a:cs typeface="Calibri"/>
              </a:rPr>
              <a:t>dana</a:t>
            </a:r>
            <a:r>
              <a:rPr sz="1400" spc="10" dirty="0">
                <a:latin typeface="Calibri"/>
                <a:cs typeface="Calibri"/>
              </a:rPr>
              <a:t> </a:t>
            </a:r>
            <a:r>
              <a:rPr sz="1400" spc="5" dirty="0">
                <a:latin typeface="Calibri"/>
                <a:cs typeface="Calibri"/>
              </a:rPr>
              <a:t>cadangan</a:t>
            </a:r>
            <a:r>
              <a:rPr sz="1400" spc="-10" dirty="0">
                <a:latin typeface="Calibri"/>
                <a:cs typeface="Calibri"/>
              </a:rPr>
              <a:t> </a:t>
            </a:r>
            <a:r>
              <a:rPr sz="1400" spc="5" dirty="0">
                <a:latin typeface="Calibri"/>
                <a:cs typeface="Calibri"/>
              </a:rPr>
              <a:t>investasi</a:t>
            </a:r>
            <a:r>
              <a:rPr sz="1400" spc="-114" dirty="0">
                <a:latin typeface="Calibri"/>
                <a:cs typeface="Calibri"/>
              </a:rPr>
              <a:t> </a:t>
            </a:r>
            <a:r>
              <a:rPr sz="1400" spc="-5" dirty="0">
                <a:latin typeface="Calibri"/>
                <a:cs typeface="Calibri"/>
              </a:rPr>
              <a:t>Pemerintah</a:t>
            </a:r>
            <a:r>
              <a:rPr sz="1400" spc="-15" dirty="0">
                <a:latin typeface="Calibri"/>
                <a:cs typeface="Calibri"/>
              </a:rPr>
              <a:t> </a:t>
            </a:r>
            <a:r>
              <a:rPr sz="1400" dirty="0">
                <a:latin typeface="Calibri"/>
                <a:cs typeface="Calibri"/>
              </a:rPr>
              <a:t>dalam</a:t>
            </a:r>
            <a:endParaRPr sz="1400">
              <a:latin typeface="Calibri"/>
              <a:cs typeface="Calibri"/>
            </a:endParaRPr>
          </a:p>
        </p:txBody>
      </p:sp>
      <p:sp>
        <p:nvSpPr>
          <p:cNvPr id="20" name="object 20"/>
          <p:cNvSpPr txBox="1"/>
          <p:nvPr/>
        </p:nvSpPr>
        <p:spPr>
          <a:xfrm>
            <a:off x="6184900" y="3428682"/>
            <a:ext cx="5108575" cy="243204"/>
          </a:xfrm>
          <a:prstGeom prst="rect">
            <a:avLst/>
          </a:prstGeom>
        </p:spPr>
        <p:txBody>
          <a:bodyPr vert="horz" wrap="square" lIns="0" tIns="15875" rIns="0" bIns="0" rtlCol="0">
            <a:spAutoFit/>
          </a:bodyPr>
          <a:lstStyle/>
          <a:p>
            <a:pPr marL="12700">
              <a:lnSpc>
                <a:spcPct val="100000"/>
              </a:lnSpc>
              <a:spcBef>
                <a:spcPts val="125"/>
              </a:spcBef>
            </a:pPr>
            <a:r>
              <a:rPr sz="1400" spc="15" dirty="0">
                <a:latin typeface="Calibri"/>
                <a:cs typeface="Calibri"/>
              </a:rPr>
              <a:t>rangka</a:t>
            </a:r>
            <a:r>
              <a:rPr sz="1400" spc="-95" dirty="0">
                <a:latin typeface="Calibri"/>
                <a:cs typeface="Calibri"/>
              </a:rPr>
              <a:t> </a:t>
            </a:r>
            <a:r>
              <a:rPr sz="1400" spc="-5" dirty="0">
                <a:latin typeface="Calibri"/>
                <a:cs typeface="Calibri"/>
              </a:rPr>
              <a:t>pemulihan</a:t>
            </a:r>
            <a:r>
              <a:rPr sz="1400" spc="-15" dirty="0">
                <a:latin typeface="Calibri"/>
                <a:cs typeface="Calibri"/>
              </a:rPr>
              <a:t> </a:t>
            </a:r>
            <a:r>
              <a:rPr sz="1400" spc="5" dirty="0">
                <a:latin typeface="Calibri"/>
                <a:cs typeface="Calibri"/>
              </a:rPr>
              <a:t>ekonomi</a:t>
            </a:r>
            <a:r>
              <a:rPr sz="1400" spc="-35" dirty="0">
                <a:latin typeface="Calibri"/>
                <a:cs typeface="Calibri"/>
              </a:rPr>
              <a:t> </a:t>
            </a:r>
            <a:r>
              <a:rPr sz="1400" spc="5" dirty="0">
                <a:latin typeface="Calibri"/>
                <a:cs typeface="Calibri"/>
              </a:rPr>
              <a:t>nasional</a:t>
            </a:r>
            <a:r>
              <a:rPr sz="1400" spc="-90" dirty="0">
                <a:latin typeface="Calibri"/>
                <a:cs typeface="Calibri"/>
              </a:rPr>
              <a:t> </a:t>
            </a:r>
            <a:r>
              <a:rPr sz="1400" spc="10" dirty="0">
                <a:latin typeface="Calibri"/>
                <a:cs typeface="Calibri"/>
              </a:rPr>
              <a:t>sesuai</a:t>
            </a:r>
            <a:r>
              <a:rPr sz="1400" spc="-40" dirty="0">
                <a:latin typeface="Calibri"/>
                <a:cs typeface="Calibri"/>
              </a:rPr>
              <a:t> </a:t>
            </a:r>
            <a:r>
              <a:rPr sz="1400" dirty="0">
                <a:latin typeface="Calibri"/>
                <a:cs typeface="Calibri"/>
              </a:rPr>
              <a:t>dengan</a:t>
            </a:r>
            <a:r>
              <a:rPr sz="1400" spc="-5" dirty="0">
                <a:latin typeface="Calibri"/>
                <a:cs typeface="Calibri"/>
              </a:rPr>
              <a:t> </a:t>
            </a:r>
            <a:r>
              <a:rPr sz="1400" spc="5" dirty="0">
                <a:latin typeface="Calibri"/>
                <a:cs typeface="Calibri"/>
              </a:rPr>
              <a:t>Peraturan</a:t>
            </a:r>
            <a:r>
              <a:rPr sz="1400" spc="-85" dirty="0">
                <a:latin typeface="Calibri"/>
                <a:cs typeface="Calibri"/>
              </a:rPr>
              <a:t> </a:t>
            </a:r>
            <a:r>
              <a:rPr sz="1400" spc="-5" dirty="0">
                <a:latin typeface="Calibri"/>
                <a:cs typeface="Calibri"/>
              </a:rPr>
              <a:t>Menteri</a:t>
            </a:r>
            <a:endParaRPr sz="1400">
              <a:latin typeface="Calibri"/>
              <a:cs typeface="Calibri"/>
            </a:endParaRPr>
          </a:p>
        </p:txBody>
      </p:sp>
      <p:sp>
        <p:nvSpPr>
          <p:cNvPr id="21" name="object 21"/>
          <p:cNvSpPr txBox="1"/>
          <p:nvPr/>
        </p:nvSpPr>
        <p:spPr>
          <a:xfrm>
            <a:off x="6184900" y="3648011"/>
            <a:ext cx="5568950" cy="243204"/>
          </a:xfrm>
          <a:prstGeom prst="rect">
            <a:avLst/>
          </a:prstGeom>
        </p:spPr>
        <p:txBody>
          <a:bodyPr vert="horz" wrap="square" lIns="0" tIns="15875" rIns="0" bIns="0" rtlCol="0">
            <a:spAutoFit/>
          </a:bodyPr>
          <a:lstStyle/>
          <a:p>
            <a:pPr marL="12700">
              <a:lnSpc>
                <a:spcPct val="100000"/>
              </a:lnSpc>
              <a:spcBef>
                <a:spcPts val="125"/>
              </a:spcBef>
            </a:pPr>
            <a:r>
              <a:rPr sz="1400" spc="5" dirty="0">
                <a:latin typeface="Calibri"/>
                <a:cs typeface="Calibri"/>
              </a:rPr>
              <a:t>Keuangan</a:t>
            </a:r>
            <a:r>
              <a:rPr sz="1400" spc="-90" dirty="0">
                <a:latin typeface="Calibri"/>
                <a:cs typeface="Calibri"/>
              </a:rPr>
              <a:t> </a:t>
            </a:r>
            <a:r>
              <a:rPr sz="1400" spc="-5" dirty="0">
                <a:latin typeface="Calibri"/>
                <a:cs typeface="Calibri"/>
              </a:rPr>
              <a:t>mengenai</a:t>
            </a:r>
            <a:r>
              <a:rPr sz="1400" spc="30" dirty="0">
                <a:latin typeface="Calibri"/>
                <a:cs typeface="Calibri"/>
              </a:rPr>
              <a:t> </a:t>
            </a:r>
            <a:r>
              <a:rPr sz="1400" spc="5" dirty="0">
                <a:latin typeface="Calibri"/>
                <a:cs typeface="Calibri"/>
              </a:rPr>
              <a:t>investasi</a:t>
            </a:r>
            <a:r>
              <a:rPr sz="1400" spc="-114" dirty="0">
                <a:latin typeface="Calibri"/>
                <a:cs typeface="Calibri"/>
              </a:rPr>
              <a:t> </a:t>
            </a:r>
            <a:r>
              <a:rPr sz="1400" spc="-5" dirty="0">
                <a:latin typeface="Calibri"/>
                <a:cs typeface="Calibri"/>
              </a:rPr>
              <a:t>Pemerintah</a:t>
            </a:r>
            <a:r>
              <a:rPr sz="1400" spc="65" dirty="0">
                <a:latin typeface="Calibri"/>
                <a:cs typeface="Calibri"/>
              </a:rPr>
              <a:t> </a:t>
            </a:r>
            <a:r>
              <a:rPr sz="1400" dirty="0">
                <a:latin typeface="Calibri"/>
                <a:cs typeface="Calibri"/>
              </a:rPr>
              <a:t>dalam</a:t>
            </a:r>
            <a:r>
              <a:rPr sz="1400" spc="-25" dirty="0">
                <a:latin typeface="Calibri"/>
                <a:cs typeface="Calibri"/>
              </a:rPr>
              <a:t> </a:t>
            </a:r>
            <a:r>
              <a:rPr sz="1400" spc="15" dirty="0">
                <a:latin typeface="Calibri"/>
                <a:cs typeface="Calibri"/>
              </a:rPr>
              <a:t>rangka</a:t>
            </a:r>
            <a:r>
              <a:rPr sz="1400" spc="-95" dirty="0">
                <a:latin typeface="Calibri"/>
                <a:cs typeface="Calibri"/>
              </a:rPr>
              <a:t> </a:t>
            </a:r>
            <a:r>
              <a:rPr sz="1400" spc="-5" dirty="0">
                <a:latin typeface="Calibri"/>
                <a:cs typeface="Calibri"/>
              </a:rPr>
              <a:t>pemulihan</a:t>
            </a:r>
            <a:r>
              <a:rPr sz="1400" spc="-15" dirty="0">
                <a:latin typeface="Calibri"/>
                <a:cs typeface="Calibri"/>
              </a:rPr>
              <a:t> </a:t>
            </a:r>
            <a:r>
              <a:rPr sz="1400" spc="5" dirty="0">
                <a:latin typeface="Calibri"/>
                <a:cs typeface="Calibri"/>
              </a:rPr>
              <a:t>ekonomi</a:t>
            </a:r>
            <a:endParaRPr sz="1400">
              <a:latin typeface="Calibri"/>
              <a:cs typeface="Calibri"/>
            </a:endParaRPr>
          </a:p>
        </p:txBody>
      </p:sp>
      <p:sp>
        <p:nvSpPr>
          <p:cNvPr id="22" name="object 22"/>
          <p:cNvSpPr txBox="1"/>
          <p:nvPr/>
        </p:nvSpPr>
        <p:spPr>
          <a:xfrm>
            <a:off x="5956046" y="3857942"/>
            <a:ext cx="4805680" cy="462915"/>
          </a:xfrm>
          <a:prstGeom prst="rect">
            <a:avLst/>
          </a:prstGeom>
        </p:spPr>
        <p:txBody>
          <a:bodyPr vert="horz" wrap="square" lIns="0" tIns="15875" rIns="0" bIns="0" rtlCol="0">
            <a:spAutoFit/>
          </a:bodyPr>
          <a:lstStyle/>
          <a:p>
            <a:pPr marL="241300">
              <a:lnSpc>
                <a:spcPct val="100000"/>
              </a:lnSpc>
              <a:spcBef>
                <a:spcPts val="125"/>
              </a:spcBef>
            </a:pPr>
            <a:r>
              <a:rPr sz="1400" dirty="0">
                <a:latin typeface="Calibri"/>
                <a:cs typeface="Calibri"/>
              </a:rPr>
              <a:t>nasional;</a:t>
            </a:r>
            <a:endParaRPr sz="1400">
              <a:latin typeface="Calibri"/>
              <a:cs typeface="Calibri"/>
            </a:endParaRPr>
          </a:p>
          <a:p>
            <a:pPr marL="12700">
              <a:lnSpc>
                <a:spcPct val="100000"/>
              </a:lnSpc>
              <a:spcBef>
                <a:spcPts val="50"/>
              </a:spcBef>
            </a:pPr>
            <a:r>
              <a:rPr sz="1400" spc="20" dirty="0">
                <a:latin typeface="Calibri"/>
                <a:cs typeface="Calibri"/>
              </a:rPr>
              <a:t>3. </a:t>
            </a:r>
            <a:r>
              <a:rPr sz="1400" spc="40" dirty="0">
                <a:latin typeface="Calibri"/>
                <a:cs typeface="Calibri"/>
              </a:rPr>
              <a:t> </a:t>
            </a:r>
            <a:r>
              <a:rPr sz="1400" spc="5" dirty="0">
                <a:latin typeface="Calibri"/>
                <a:cs typeface="Calibri"/>
              </a:rPr>
              <a:t>perubahan</a:t>
            </a:r>
            <a:r>
              <a:rPr sz="1400" spc="-95" dirty="0">
                <a:latin typeface="Calibri"/>
                <a:cs typeface="Calibri"/>
              </a:rPr>
              <a:t> </a:t>
            </a:r>
            <a:r>
              <a:rPr sz="1400" spc="10" dirty="0">
                <a:latin typeface="Calibri"/>
                <a:cs typeface="Calibri"/>
              </a:rPr>
              <a:t>anggaran</a:t>
            </a:r>
            <a:r>
              <a:rPr sz="1400" spc="-90" dirty="0">
                <a:latin typeface="Calibri"/>
                <a:cs typeface="Calibri"/>
              </a:rPr>
              <a:t> </a:t>
            </a:r>
            <a:r>
              <a:rPr sz="1400" spc="5" dirty="0">
                <a:latin typeface="Calibri"/>
                <a:cs typeface="Calibri"/>
              </a:rPr>
              <a:t>pada</a:t>
            </a:r>
            <a:r>
              <a:rPr sz="1400" spc="-30" dirty="0">
                <a:latin typeface="Calibri"/>
                <a:cs typeface="Calibri"/>
              </a:rPr>
              <a:t> </a:t>
            </a:r>
            <a:r>
              <a:rPr sz="1400" spc="40" dirty="0">
                <a:latin typeface="Calibri"/>
                <a:cs typeface="Calibri"/>
              </a:rPr>
              <a:t>DIPA</a:t>
            </a:r>
            <a:r>
              <a:rPr sz="1400" spc="-90" dirty="0">
                <a:latin typeface="Calibri"/>
                <a:cs typeface="Calibri"/>
              </a:rPr>
              <a:t> </a:t>
            </a:r>
            <a:r>
              <a:rPr sz="1400" spc="-5" dirty="0">
                <a:latin typeface="Calibri"/>
                <a:cs typeface="Calibri"/>
              </a:rPr>
              <a:t>Kementerian/Lembaga</a:t>
            </a:r>
            <a:r>
              <a:rPr sz="1400" spc="-100" dirty="0">
                <a:latin typeface="Calibri"/>
                <a:cs typeface="Calibri"/>
              </a:rPr>
              <a:t> </a:t>
            </a:r>
            <a:r>
              <a:rPr sz="1400" spc="5" dirty="0">
                <a:latin typeface="Calibri"/>
                <a:cs typeface="Calibri"/>
              </a:rPr>
              <a:t>berupa</a:t>
            </a:r>
            <a:endParaRPr sz="1400">
              <a:latin typeface="Calibri"/>
              <a:cs typeface="Calibri"/>
            </a:endParaRPr>
          </a:p>
        </p:txBody>
      </p:sp>
      <p:sp>
        <p:nvSpPr>
          <p:cNvPr id="23" name="object 23"/>
          <p:cNvSpPr txBox="1"/>
          <p:nvPr/>
        </p:nvSpPr>
        <p:spPr>
          <a:xfrm>
            <a:off x="10783823" y="4093971"/>
            <a:ext cx="857250" cy="219075"/>
          </a:xfrm>
          <a:prstGeom prst="rect">
            <a:avLst/>
          </a:prstGeom>
          <a:solidFill>
            <a:srgbClr val="00FF00"/>
          </a:solidFill>
        </p:spPr>
        <p:txBody>
          <a:bodyPr vert="horz" wrap="square" lIns="0" tIns="0" rIns="0" bIns="0" rtlCol="0">
            <a:spAutoFit/>
          </a:bodyPr>
          <a:lstStyle/>
          <a:p>
            <a:pPr marL="7620">
              <a:lnSpc>
                <a:spcPts val="1675"/>
              </a:lnSpc>
            </a:pPr>
            <a:r>
              <a:rPr sz="1400" spc="5" dirty="0">
                <a:latin typeface="Calibri"/>
                <a:cs typeface="Calibri"/>
              </a:rPr>
              <a:t>pergeseran</a:t>
            </a:r>
            <a:endParaRPr sz="1400">
              <a:latin typeface="Calibri"/>
              <a:cs typeface="Calibri"/>
            </a:endParaRPr>
          </a:p>
        </p:txBody>
      </p:sp>
      <p:sp>
        <p:nvSpPr>
          <p:cNvPr id="24" name="object 24"/>
          <p:cNvSpPr txBox="1"/>
          <p:nvPr/>
        </p:nvSpPr>
        <p:spPr>
          <a:xfrm>
            <a:off x="6192773" y="4303521"/>
            <a:ext cx="3489325" cy="219075"/>
          </a:xfrm>
          <a:prstGeom prst="rect">
            <a:avLst/>
          </a:prstGeom>
          <a:solidFill>
            <a:srgbClr val="00FF00"/>
          </a:solidFill>
        </p:spPr>
        <p:txBody>
          <a:bodyPr vert="horz" wrap="square" lIns="0" tIns="0" rIns="0" bIns="0" rtlCol="0">
            <a:spAutoFit/>
          </a:bodyPr>
          <a:lstStyle/>
          <a:p>
            <a:pPr marL="4445">
              <a:lnSpc>
                <a:spcPct val="100000"/>
              </a:lnSpc>
            </a:pPr>
            <a:r>
              <a:rPr sz="1400" dirty="0">
                <a:latin typeface="Calibri"/>
                <a:cs typeface="Calibri"/>
              </a:rPr>
              <a:t>a</a:t>
            </a:r>
            <a:r>
              <a:rPr sz="1400" spc="5" dirty="0">
                <a:latin typeface="Calibri"/>
                <a:cs typeface="Calibri"/>
              </a:rPr>
              <a:t>ng</a:t>
            </a:r>
            <a:r>
              <a:rPr sz="1400" spc="10" dirty="0">
                <a:latin typeface="Calibri"/>
                <a:cs typeface="Calibri"/>
              </a:rPr>
              <a:t>g</a:t>
            </a:r>
            <a:r>
              <a:rPr sz="1400" dirty="0">
                <a:latin typeface="Calibri"/>
                <a:cs typeface="Calibri"/>
              </a:rPr>
              <a:t>a</a:t>
            </a:r>
            <a:r>
              <a:rPr sz="1400" spc="30" dirty="0">
                <a:latin typeface="Calibri"/>
                <a:cs typeface="Calibri"/>
              </a:rPr>
              <a:t>r</a:t>
            </a:r>
            <a:r>
              <a:rPr sz="1400" dirty="0">
                <a:latin typeface="Calibri"/>
                <a:cs typeface="Calibri"/>
              </a:rPr>
              <a:t>a</a:t>
            </a:r>
            <a:r>
              <a:rPr sz="1400" spc="10" dirty="0">
                <a:latin typeface="Calibri"/>
                <a:cs typeface="Calibri"/>
              </a:rPr>
              <a:t>n</a:t>
            </a:r>
            <a:r>
              <a:rPr sz="1400" spc="-95" dirty="0">
                <a:latin typeface="Calibri"/>
                <a:cs typeface="Calibri"/>
              </a:rPr>
              <a:t> </a:t>
            </a:r>
            <a:r>
              <a:rPr sz="1400" spc="45" dirty="0">
                <a:latin typeface="Calibri"/>
                <a:cs typeface="Calibri"/>
              </a:rPr>
              <a:t>s</a:t>
            </a:r>
            <a:r>
              <a:rPr sz="1400" spc="5" dirty="0">
                <a:latin typeface="Calibri"/>
                <a:cs typeface="Calibri"/>
              </a:rPr>
              <a:t>u</a:t>
            </a:r>
            <a:r>
              <a:rPr sz="1400" spc="10" dirty="0">
                <a:latin typeface="Calibri"/>
                <a:cs typeface="Calibri"/>
              </a:rPr>
              <a:t>b</a:t>
            </a:r>
            <a:r>
              <a:rPr sz="1400" spc="-95" dirty="0">
                <a:latin typeface="Calibri"/>
                <a:cs typeface="Calibri"/>
              </a:rPr>
              <a:t> </a:t>
            </a:r>
            <a:r>
              <a:rPr sz="1400" spc="-15" dirty="0">
                <a:latin typeface="Calibri"/>
                <a:cs typeface="Calibri"/>
              </a:rPr>
              <a:t>B</a:t>
            </a:r>
            <a:r>
              <a:rPr sz="1400" spc="15" dirty="0">
                <a:latin typeface="Calibri"/>
                <a:cs typeface="Calibri"/>
              </a:rPr>
              <a:t>A</a:t>
            </a:r>
            <a:r>
              <a:rPr sz="1400" spc="-20" dirty="0">
                <a:latin typeface="Calibri"/>
                <a:cs typeface="Calibri"/>
              </a:rPr>
              <a:t> </a:t>
            </a:r>
            <a:r>
              <a:rPr sz="1400" spc="-15" dirty="0">
                <a:latin typeface="Calibri"/>
                <a:cs typeface="Calibri"/>
              </a:rPr>
              <a:t>B</a:t>
            </a:r>
            <a:r>
              <a:rPr sz="1400" spc="-5" dirty="0">
                <a:latin typeface="Calibri"/>
                <a:cs typeface="Calibri"/>
              </a:rPr>
              <a:t>U</a:t>
            </a:r>
            <a:r>
              <a:rPr sz="1400" spc="15" dirty="0">
                <a:latin typeface="Calibri"/>
                <a:cs typeface="Calibri"/>
              </a:rPr>
              <a:t>N</a:t>
            </a:r>
            <a:r>
              <a:rPr sz="1400" spc="35" dirty="0">
                <a:latin typeface="Calibri"/>
                <a:cs typeface="Calibri"/>
              </a:rPr>
              <a:t> </a:t>
            </a:r>
            <a:r>
              <a:rPr sz="1400" spc="-15" dirty="0">
                <a:latin typeface="Calibri"/>
                <a:cs typeface="Calibri"/>
              </a:rPr>
              <a:t>B</a:t>
            </a:r>
            <a:r>
              <a:rPr sz="1400" spc="-30" dirty="0">
                <a:latin typeface="Calibri"/>
                <a:cs typeface="Calibri"/>
              </a:rPr>
              <a:t>e</a:t>
            </a:r>
            <a:r>
              <a:rPr sz="1400" spc="-25" dirty="0">
                <a:latin typeface="Calibri"/>
                <a:cs typeface="Calibri"/>
              </a:rPr>
              <a:t>l</a:t>
            </a:r>
            <a:r>
              <a:rPr sz="1400" dirty="0">
                <a:latin typeface="Calibri"/>
                <a:cs typeface="Calibri"/>
              </a:rPr>
              <a:t>a</a:t>
            </a:r>
            <a:r>
              <a:rPr sz="1400" spc="5" dirty="0">
                <a:latin typeface="Calibri"/>
                <a:cs typeface="Calibri"/>
              </a:rPr>
              <a:t>n</a:t>
            </a:r>
            <a:r>
              <a:rPr sz="1400" spc="35" dirty="0">
                <a:latin typeface="Calibri"/>
                <a:cs typeface="Calibri"/>
              </a:rPr>
              <a:t>j</a:t>
            </a:r>
            <a:r>
              <a:rPr sz="1400" spc="10" dirty="0">
                <a:latin typeface="Calibri"/>
                <a:cs typeface="Calibri"/>
              </a:rPr>
              <a:t>a</a:t>
            </a:r>
            <a:r>
              <a:rPr sz="1400" spc="-30" dirty="0">
                <a:latin typeface="Calibri"/>
                <a:cs typeface="Calibri"/>
              </a:rPr>
              <a:t> </a:t>
            </a:r>
            <a:r>
              <a:rPr sz="1400" spc="5" dirty="0">
                <a:latin typeface="Calibri"/>
                <a:cs typeface="Calibri"/>
              </a:rPr>
              <a:t>L</a:t>
            </a:r>
            <a:r>
              <a:rPr sz="1400" dirty="0">
                <a:latin typeface="Calibri"/>
                <a:cs typeface="Calibri"/>
              </a:rPr>
              <a:t>a</a:t>
            </a:r>
            <a:r>
              <a:rPr sz="1400" spc="-25" dirty="0">
                <a:latin typeface="Calibri"/>
                <a:cs typeface="Calibri"/>
              </a:rPr>
              <a:t>i</a:t>
            </a:r>
            <a:r>
              <a:rPr sz="1400" spc="5" dirty="0">
                <a:latin typeface="Calibri"/>
                <a:cs typeface="Calibri"/>
              </a:rPr>
              <a:t>nn</a:t>
            </a:r>
            <a:r>
              <a:rPr sz="1400" spc="35" dirty="0">
                <a:latin typeface="Calibri"/>
                <a:cs typeface="Calibri"/>
              </a:rPr>
              <a:t>y</a:t>
            </a:r>
            <a:r>
              <a:rPr sz="1400" spc="10" dirty="0">
                <a:latin typeface="Calibri"/>
                <a:cs typeface="Calibri"/>
              </a:rPr>
              <a:t>a</a:t>
            </a:r>
            <a:r>
              <a:rPr sz="1400" spc="-100" dirty="0">
                <a:latin typeface="Calibri"/>
                <a:cs typeface="Calibri"/>
              </a:rPr>
              <a:t> </a:t>
            </a:r>
            <a:r>
              <a:rPr sz="1400" spc="30" dirty="0">
                <a:latin typeface="Calibri"/>
                <a:cs typeface="Calibri"/>
              </a:rPr>
              <a:t>k</a:t>
            </a:r>
            <a:r>
              <a:rPr sz="1400" spc="10" dirty="0">
                <a:latin typeface="Calibri"/>
                <a:cs typeface="Calibri"/>
              </a:rPr>
              <a:t>e</a:t>
            </a:r>
            <a:r>
              <a:rPr sz="1400" spc="-55" dirty="0">
                <a:latin typeface="Calibri"/>
                <a:cs typeface="Calibri"/>
              </a:rPr>
              <a:t> </a:t>
            </a:r>
            <a:r>
              <a:rPr sz="1400" spc="-15" dirty="0">
                <a:latin typeface="Calibri"/>
                <a:cs typeface="Calibri"/>
              </a:rPr>
              <a:t>B</a:t>
            </a:r>
            <a:r>
              <a:rPr sz="1400" spc="15" dirty="0">
                <a:latin typeface="Calibri"/>
                <a:cs typeface="Calibri"/>
              </a:rPr>
              <a:t>A</a:t>
            </a:r>
            <a:r>
              <a:rPr sz="1400" spc="55" dirty="0">
                <a:latin typeface="Calibri"/>
                <a:cs typeface="Calibri"/>
              </a:rPr>
              <a:t> </a:t>
            </a:r>
            <a:r>
              <a:rPr sz="1400" spc="15" dirty="0">
                <a:latin typeface="Calibri"/>
                <a:cs typeface="Calibri"/>
              </a:rPr>
              <a:t>K</a:t>
            </a:r>
            <a:r>
              <a:rPr sz="1400" spc="-20" dirty="0">
                <a:latin typeface="Calibri"/>
                <a:cs typeface="Calibri"/>
              </a:rPr>
              <a:t>/</a:t>
            </a:r>
            <a:r>
              <a:rPr sz="1400" spc="10" dirty="0">
                <a:latin typeface="Calibri"/>
                <a:cs typeface="Calibri"/>
              </a:rPr>
              <a:t>L</a:t>
            </a:r>
            <a:endParaRPr sz="1400">
              <a:latin typeface="Calibri"/>
              <a:cs typeface="Calibri"/>
            </a:endParaRPr>
          </a:p>
        </p:txBody>
      </p:sp>
      <p:sp>
        <p:nvSpPr>
          <p:cNvPr id="25" name="object 25"/>
          <p:cNvSpPr txBox="1"/>
          <p:nvPr/>
        </p:nvSpPr>
        <p:spPr>
          <a:xfrm>
            <a:off x="9692640" y="4287202"/>
            <a:ext cx="1948180" cy="243204"/>
          </a:xfrm>
          <a:prstGeom prst="rect">
            <a:avLst/>
          </a:prstGeom>
        </p:spPr>
        <p:txBody>
          <a:bodyPr vert="horz" wrap="square" lIns="0" tIns="15875" rIns="0" bIns="0" rtlCol="0">
            <a:spAutoFit/>
          </a:bodyPr>
          <a:lstStyle/>
          <a:p>
            <a:pPr marL="12700">
              <a:lnSpc>
                <a:spcPct val="100000"/>
              </a:lnSpc>
              <a:spcBef>
                <a:spcPts val="125"/>
              </a:spcBef>
            </a:pPr>
            <a:r>
              <a:rPr sz="1400" spc="5" dirty="0">
                <a:latin typeface="Calibri"/>
                <a:cs typeface="Calibri"/>
              </a:rPr>
              <a:t>beserta</a:t>
            </a:r>
            <a:r>
              <a:rPr sz="1400" spc="-35" dirty="0">
                <a:latin typeface="Calibri"/>
                <a:cs typeface="Calibri"/>
              </a:rPr>
              <a:t> </a:t>
            </a:r>
            <a:r>
              <a:rPr sz="1400" spc="10" dirty="0">
                <a:latin typeface="Calibri"/>
                <a:cs typeface="Calibri"/>
              </a:rPr>
              <a:t>revisi</a:t>
            </a:r>
            <a:r>
              <a:rPr sz="1400" spc="-50" dirty="0">
                <a:latin typeface="Calibri"/>
                <a:cs typeface="Calibri"/>
              </a:rPr>
              <a:t> </a:t>
            </a:r>
            <a:r>
              <a:rPr sz="1400" spc="5" dirty="0">
                <a:latin typeface="Calibri"/>
                <a:cs typeface="Calibri"/>
              </a:rPr>
              <a:t>administrasi</a:t>
            </a:r>
            <a:endParaRPr sz="1400">
              <a:latin typeface="Calibri"/>
              <a:cs typeface="Calibri"/>
            </a:endParaRPr>
          </a:p>
        </p:txBody>
      </p:sp>
      <p:sp>
        <p:nvSpPr>
          <p:cNvPr id="26" name="object 26"/>
          <p:cNvSpPr txBox="1"/>
          <p:nvPr/>
        </p:nvSpPr>
        <p:spPr>
          <a:xfrm>
            <a:off x="6184900" y="4506848"/>
            <a:ext cx="3977640" cy="242570"/>
          </a:xfrm>
          <a:prstGeom prst="rect">
            <a:avLst/>
          </a:prstGeom>
        </p:spPr>
        <p:txBody>
          <a:bodyPr vert="horz" wrap="square" lIns="0" tIns="15875" rIns="0" bIns="0" rtlCol="0">
            <a:spAutoFit/>
          </a:bodyPr>
          <a:lstStyle/>
          <a:p>
            <a:pPr marL="12700">
              <a:lnSpc>
                <a:spcPct val="100000"/>
              </a:lnSpc>
              <a:spcBef>
                <a:spcPts val="125"/>
              </a:spcBef>
            </a:pPr>
            <a:r>
              <a:rPr sz="1400" spc="5" dirty="0">
                <a:latin typeface="Calibri"/>
                <a:cs typeface="Calibri"/>
              </a:rPr>
              <a:t>berupa</a:t>
            </a:r>
            <a:r>
              <a:rPr sz="1400" spc="-100" dirty="0">
                <a:latin typeface="Calibri"/>
                <a:cs typeface="Calibri"/>
              </a:rPr>
              <a:t> </a:t>
            </a:r>
            <a:r>
              <a:rPr sz="1400" dirty="0">
                <a:latin typeface="Calibri"/>
                <a:cs typeface="Calibri"/>
              </a:rPr>
              <a:t>pencantuman</a:t>
            </a:r>
            <a:r>
              <a:rPr sz="1400" spc="-20" dirty="0">
                <a:latin typeface="Calibri"/>
                <a:cs typeface="Calibri"/>
              </a:rPr>
              <a:t> </a:t>
            </a:r>
            <a:r>
              <a:rPr sz="1400" spc="5" dirty="0">
                <a:latin typeface="Calibri"/>
                <a:cs typeface="Calibri"/>
              </a:rPr>
              <a:t>pada</a:t>
            </a:r>
            <a:r>
              <a:rPr sz="1400" spc="-25" dirty="0">
                <a:latin typeface="Calibri"/>
                <a:cs typeface="Calibri"/>
              </a:rPr>
              <a:t> </a:t>
            </a:r>
            <a:r>
              <a:rPr sz="1400" spc="-5" dirty="0">
                <a:latin typeface="Calibri"/>
                <a:cs typeface="Calibri"/>
              </a:rPr>
              <a:t>catatan</a:t>
            </a:r>
            <a:r>
              <a:rPr sz="1400" spc="-20" dirty="0">
                <a:latin typeface="Calibri"/>
                <a:cs typeface="Calibri"/>
              </a:rPr>
              <a:t> </a:t>
            </a:r>
            <a:r>
              <a:rPr sz="1400" dirty="0">
                <a:latin typeface="Calibri"/>
                <a:cs typeface="Calibri"/>
              </a:rPr>
              <a:t>halaman</a:t>
            </a:r>
            <a:r>
              <a:rPr sz="1400" spc="-15" dirty="0">
                <a:latin typeface="Calibri"/>
                <a:cs typeface="Calibri"/>
              </a:rPr>
              <a:t> </a:t>
            </a:r>
            <a:r>
              <a:rPr sz="1400" spc="40" dirty="0">
                <a:latin typeface="Calibri"/>
                <a:cs typeface="Calibri"/>
              </a:rPr>
              <a:t>IVB</a:t>
            </a:r>
            <a:r>
              <a:rPr sz="1400" spc="-120" dirty="0">
                <a:latin typeface="Calibri"/>
                <a:cs typeface="Calibri"/>
              </a:rPr>
              <a:t> </a:t>
            </a:r>
            <a:r>
              <a:rPr sz="1400" spc="30" dirty="0">
                <a:latin typeface="Calibri"/>
                <a:cs typeface="Calibri"/>
              </a:rPr>
              <a:t>DIPA;</a:t>
            </a:r>
            <a:endParaRPr sz="1400">
              <a:latin typeface="Calibri"/>
              <a:cs typeface="Calibri"/>
            </a:endParaRPr>
          </a:p>
        </p:txBody>
      </p:sp>
      <p:sp>
        <p:nvSpPr>
          <p:cNvPr id="27" name="object 27"/>
          <p:cNvSpPr txBox="1"/>
          <p:nvPr/>
        </p:nvSpPr>
        <p:spPr>
          <a:xfrm>
            <a:off x="5956046" y="4716779"/>
            <a:ext cx="5537835" cy="242570"/>
          </a:xfrm>
          <a:prstGeom prst="rect">
            <a:avLst/>
          </a:prstGeom>
        </p:spPr>
        <p:txBody>
          <a:bodyPr vert="horz" wrap="square" lIns="0" tIns="15875" rIns="0" bIns="0" rtlCol="0">
            <a:spAutoFit/>
          </a:bodyPr>
          <a:lstStyle/>
          <a:p>
            <a:pPr marL="12700">
              <a:lnSpc>
                <a:spcPct val="100000"/>
              </a:lnSpc>
              <a:spcBef>
                <a:spcPts val="125"/>
              </a:spcBef>
            </a:pPr>
            <a:r>
              <a:rPr sz="1400" spc="20" dirty="0">
                <a:latin typeface="Calibri"/>
                <a:cs typeface="Calibri"/>
              </a:rPr>
              <a:t>4. </a:t>
            </a:r>
            <a:r>
              <a:rPr sz="1400" spc="40" dirty="0">
                <a:latin typeface="Calibri"/>
                <a:cs typeface="Calibri"/>
              </a:rPr>
              <a:t> </a:t>
            </a:r>
            <a:r>
              <a:rPr sz="1400" spc="5" dirty="0">
                <a:latin typeface="Calibri"/>
                <a:cs typeface="Calibri"/>
              </a:rPr>
              <a:t>Revisi</a:t>
            </a:r>
            <a:r>
              <a:rPr sz="1400" spc="-45" dirty="0">
                <a:latin typeface="Calibri"/>
                <a:cs typeface="Calibri"/>
              </a:rPr>
              <a:t> </a:t>
            </a:r>
            <a:r>
              <a:rPr sz="1400" spc="10" dirty="0">
                <a:latin typeface="Calibri"/>
                <a:cs typeface="Calibri"/>
              </a:rPr>
              <a:t>Anggaran</a:t>
            </a:r>
            <a:r>
              <a:rPr sz="1400" spc="-90" dirty="0">
                <a:latin typeface="Calibri"/>
                <a:cs typeface="Calibri"/>
              </a:rPr>
              <a:t> </a:t>
            </a:r>
            <a:r>
              <a:rPr sz="1400" spc="5" dirty="0">
                <a:latin typeface="Calibri"/>
                <a:cs typeface="Calibri"/>
              </a:rPr>
              <a:t>pada</a:t>
            </a:r>
            <a:r>
              <a:rPr sz="1400" spc="-25" dirty="0">
                <a:latin typeface="Calibri"/>
                <a:cs typeface="Calibri"/>
              </a:rPr>
              <a:t> </a:t>
            </a:r>
            <a:r>
              <a:rPr sz="1400" spc="40" dirty="0">
                <a:latin typeface="Calibri"/>
                <a:cs typeface="Calibri"/>
              </a:rPr>
              <a:t>DIPA</a:t>
            </a:r>
            <a:r>
              <a:rPr sz="1400" spc="-90" dirty="0">
                <a:latin typeface="Calibri"/>
                <a:cs typeface="Calibri"/>
              </a:rPr>
              <a:t> </a:t>
            </a:r>
            <a:r>
              <a:rPr sz="1400" spc="-5" dirty="0">
                <a:latin typeface="Calibri"/>
                <a:cs typeface="Calibri"/>
              </a:rPr>
              <a:t>BA</a:t>
            </a:r>
            <a:r>
              <a:rPr sz="1400" spc="-95" dirty="0">
                <a:latin typeface="Calibri"/>
                <a:cs typeface="Calibri"/>
              </a:rPr>
              <a:t> </a:t>
            </a:r>
            <a:r>
              <a:rPr sz="1400" dirty="0">
                <a:latin typeface="Calibri"/>
                <a:cs typeface="Calibri"/>
              </a:rPr>
              <a:t>BUN</a:t>
            </a:r>
            <a:r>
              <a:rPr sz="1400" spc="-35" dirty="0">
                <a:latin typeface="Calibri"/>
                <a:cs typeface="Calibri"/>
              </a:rPr>
              <a:t> </a:t>
            </a:r>
            <a:r>
              <a:rPr sz="1400" dirty="0">
                <a:latin typeface="Calibri"/>
                <a:cs typeface="Calibri"/>
              </a:rPr>
              <a:t>Hibah</a:t>
            </a:r>
            <a:r>
              <a:rPr sz="1400" spc="-20" dirty="0">
                <a:latin typeface="Calibri"/>
                <a:cs typeface="Calibri"/>
              </a:rPr>
              <a:t> </a:t>
            </a:r>
            <a:r>
              <a:rPr sz="1400" dirty="0">
                <a:latin typeface="Calibri"/>
                <a:cs typeface="Calibri"/>
              </a:rPr>
              <a:t>dalam</a:t>
            </a:r>
            <a:r>
              <a:rPr sz="1400" spc="-25" dirty="0">
                <a:latin typeface="Calibri"/>
                <a:cs typeface="Calibri"/>
              </a:rPr>
              <a:t> </a:t>
            </a:r>
            <a:r>
              <a:rPr sz="1400" spc="15" dirty="0">
                <a:latin typeface="Calibri"/>
                <a:cs typeface="Calibri"/>
              </a:rPr>
              <a:t>rangka</a:t>
            </a:r>
            <a:r>
              <a:rPr sz="1400" spc="-70" dirty="0">
                <a:latin typeface="Calibri"/>
                <a:cs typeface="Calibri"/>
              </a:rPr>
              <a:t> </a:t>
            </a:r>
            <a:r>
              <a:rPr sz="1400" spc="5" dirty="0">
                <a:latin typeface="Calibri"/>
                <a:cs typeface="Calibri"/>
              </a:rPr>
              <a:t>pengesahan</a:t>
            </a:r>
            <a:r>
              <a:rPr sz="1400" spc="-90" dirty="0">
                <a:latin typeface="Calibri"/>
                <a:cs typeface="Calibri"/>
              </a:rPr>
              <a:t> </a:t>
            </a:r>
            <a:r>
              <a:rPr sz="1400" spc="-5" dirty="0">
                <a:latin typeface="Calibri"/>
                <a:cs typeface="Calibri"/>
              </a:rPr>
              <a:t>atas</a:t>
            </a:r>
            <a:endParaRPr sz="1400">
              <a:latin typeface="Calibri"/>
              <a:cs typeface="Calibri"/>
            </a:endParaRPr>
          </a:p>
        </p:txBody>
      </p:sp>
      <p:sp>
        <p:nvSpPr>
          <p:cNvPr id="28" name="object 28"/>
          <p:cNvSpPr txBox="1"/>
          <p:nvPr/>
        </p:nvSpPr>
        <p:spPr>
          <a:xfrm>
            <a:off x="6184900" y="4926012"/>
            <a:ext cx="4297045" cy="243204"/>
          </a:xfrm>
          <a:prstGeom prst="rect">
            <a:avLst/>
          </a:prstGeom>
        </p:spPr>
        <p:txBody>
          <a:bodyPr vert="horz" wrap="square" lIns="0" tIns="15875" rIns="0" bIns="0" rtlCol="0">
            <a:spAutoFit/>
          </a:bodyPr>
          <a:lstStyle/>
          <a:p>
            <a:pPr marL="12700">
              <a:lnSpc>
                <a:spcPct val="100000"/>
              </a:lnSpc>
              <a:spcBef>
                <a:spcPts val="125"/>
              </a:spcBef>
            </a:pPr>
            <a:r>
              <a:rPr sz="1400" spc="-5" dirty="0">
                <a:latin typeface="Calibri"/>
                <a:cs typeface="Calibri"/>
              </a:rPr>
              <a:t>pemberian</a:t>
            </a:r>
            <a:r>
              <a:rPr sz="1400" spc="-20" dirty="0">
                <a:latin typeface="Calibri"/>
                <a:cs typeface="Calibri"/>
              </a:rPr>
              <a:t> </a:t>
            </a:r>
            <a:r>
              <a:rPr sz="1400" dirty="0">
                <a:latin typeface="Calibri"/>
                <a:cs typeface="Calibri"/>
              </a:rPr>
              <a:t>hibah</a:t>
            </a:r>
            <a:r>
              <a:rPr sz="1400" spc="-15" dirty="0">
                <a:latin typeface="Calibri"/>
                <a:cs typeface="Calibri"/>
              </a:rPr>
              <a:t> </a:t>
            </a:r>
            <a:r>
              <a:rPr sz="1400" spc="5" dirty="0">
                <a:latin typeface="Calibri"/>
                <a:cs typeface="Calibri"/>
              </a:rPr>
              <a:t>kepada</a:t>
            </a:r>
            <a:r>
              <a:rPr sz="1400" spc="-25" dirty="0">
                <a:latin typeface="Calibri"/>
                <a:cs typeface="Calibri"/>
              </a:rPr>
              <a:t> </a:t>
            </a:r>
            <a:r>
              <a:rPr sz="1400" spc="-5" dirty="0">
                <a:latin typeface="Calibri"/>
                <a:cs typeface="Calibri"/>
              </a:rPr>
              <a:t>pemerintah</a:t>
            </a:r>
            <a:r>
              <a:rPr sz="1400" spc="-20" dirty="0">
                <a:latin typeface="Calibri"/>
                <a:cs typeface="Calibri"/>
              </a:rPr>
              <a:t> </a:t>
            </a:r>
            <a:r>
              <a:rPr sz="1400" dirty="0">
                <a:latin typeface="Calibri"/>
                <a:cs typeface="Calibri"/>
              </a:rPr>
              <a:t>asing/lembaga</a:t>
            </a:r>
            <a:r>
              <a:rPr sz="1400" spc="-20" dirty="0">
                <a:latin typeface="Calibri"/>
                <a:cs typeface="Calibri"/>
              </a:rPr>
              <a:t> </a:t>
            </a:r>
            <a:r>
              <a:rPr sz="1400" spc="15" dirty="0">
                <a:latin typeface="Calibri"/>
                <a:cs typeface="Calibri"/>
              </a:rPr>
              <a:t>asing;</a:t>
            </a:r>
            <a:endParaRPr sz="1400">
              <a:latin typeface="Calibri"/>
              <a:cs typeface="Calibri"/>
            </a:endParaRPr>
          </a:p>
        </p:txBody>
      </p:sp>
      <p:sp>
        <p:nvSpPr>
          <p:cNvPr id="29" name="object 29"/>
          <p:cNvSpPr txBox="1"/>
          <p:nvPr/>
        </p:nvSpPr>
        <p:spPr>
          <a:xfrm>
            <a:off x="5956046" y="5145468"/>
            <a:ext cx="5518150" cy="243204"/>
          </a:xfrm>
          <a:prstGeom prst="rect">
            <a:avLst/>
          </a:prstGeom>
        </p:spPr>
        <p:txBody>
          <a:bodyPr vert="horz" wrap="square" lIns="0" tIns="15875" rIns="0" bIns="0" rtlCol="0">
            <a:spAutoFit/>
          </a:bodyPr>
          <a:lstStyle/>
          <a:p>
            <a:pPr marL="12700">
              <a:lnSpc>
                <a:spcPct val="100000"/>
              </a:lnSpc>
              <a:spcBef>
                <a:spcPts val="125"/>
              </a:spcBef>
            </a:pPr>
            <a:r>
              <a:rPr sz="1400" spc="20" dirty="0">
                <a:latin typeface="Calibri"/>
                <a:cs typeface="Calibri"/>
              </a:rPr>
              <a:t>5. </a:t>
            </a:r>
            <a:r>
              <a:rPr sz="1400" spc="55" dirty="0">
                <a:latin typeface="Calibri"/>
                <a:cs typeface="Calibri"/>
              </a:rPr>
              <a:t> </a:t>
            </a:r>
            <a:r>
              <a:rPr sz="1400" dirty="0">
                <a:latin typeface="Calibri"/>
                <a:cs typeface="Calibri"/>
              </a:rPr>
              <a:t>penyediaan</a:t>
            </a:r>
            <a:r>
              <a:rPr sz="1400" spc="-10" dirty="0">
                <a:latin typeface="Calibri"/>
                <a:cs typeface="Calibri"/>
              </a:rPr>
              <a:t> </a:t>
            </a:r>
            <a:r>
              <a:rPr sz="1400" spc="10" dirty="0">
                <a:latin typeface="Calibri"/>
                <a:cs typeface="Calibri"/>
              </a:rPr>
              <a:t>alokasi</a:t>
            </a:r>
            <a:r>
              <a:rPr sz="1400" spc="-110" dirty="0">
                <a:latin typeface="Calibri"/>
                <a:cs typeface="Calibri"/>
              </a:rPr>
              <a:t> </a:t>
            </a:r>
            <a:r>
              <a:rPr sz="1400" dirty="0">
                <a:latin typeface="Calibri"/>
                <a:cs typeface="Calibri"/>
              </a:rPr>
              <a:t>belanja</a:t>
            </a:r>
            <a:r>
              <a:rPr sz="1400" spc="-20" dirty="0">
                <a:latin typeface="Calibri"/>
                <a:cs typeface="Calibri"/>
              </a:rPr>
              <a:t> </a:t>
            </a:r>
            <a:r>
              <a:rPr sz="1400" dirty="0">
                <a:latin typeface="Calibri"/>
                <a:cs typeface="Calibri"/>
              </a:rPr>
              <a:t>dalam</a:t>
            </a:r>
            <a:r>
              <a:rPr sz="1400" spc="50" dirty="0">
                <a:latin typeface="Calibri"/>
                <a:cs typeface="Calibri"/>
              </a:rPr>
              <a:t> </a:t>
            </a:r>
            <a:r>
              <a:rPr sz="1400" spc="15" dirty="0">
                <a:latin typeface="Calibri"/>
                <a:cs typeface="Calibri"/>
              </a:rPr>
              <a:t>rangka</a:t>
            </a:r>
            <a:r>
              <a:rPr sz="1400" spc="-90" dirty="0">
                <a:latin typeface="Calibri"/>
                <a:cs typeface="Calibri"/>
              </a:rPr>
              <a:t> </a:t>
            </a:r>
            <a:r>
              <a:rPr sz="1400" spc="-5" dirty="0">
                <a:latin typeface="Calibri"/>
                <a:cs typeface="Calibri"/>
              </a:rPr>
              <a:t>kegiatan</a:t>
            </a:r>
            <a:r>
              <a:rPr sz="1400" spc="30" dirty="0">
                <a:latin typeface="Calibri"/>
                <a:cs typeface="Calibri"/>
              </a:rPr>
              <a:t> </a:t>
            </a:r>
            <a:r>
              <a:rPr sz="1400" spc="-5" dirty="0">
                <a:latin typeface="Calibri"/>
                <a:cs typeface="Calibri"/>
              </a:rPr>
              <a:t>rehabilitasi</a:t>
            </a:r>
            <a:r>
              <a:rPr sz="1400" spc="-35" dirty="0">
                <a:latin typeface="Calibri"/>
                <a:cs typeface="Calibri"/>
              </a:rPr>
              <a:t> </a:t>
            </a:r>
            <a:r>
              <a:rPr sz="1400" spc="10" dirty="0">
                <a:latin typeface="Calibri"/>
                <a:cs typeface="Calibri"/>
              </a:rPr>
              <a:t>mangrove</a:t>
            </a:r>
            <a:endParaRPr sz="1400">
              <a:latin typeface="Calibri"/>
              <a:cs typeface="Calibri"/>
            </a:endParaRPr>
          </a:p>
        </p:txBody>
      </p:sp>
      <p:sp>
        <p:nvSpPr>
          <p:cNvPr id="30" name="object 30"/>
          <p:cNvSpPr txBox="1"/>
          <p:nvPr/>
        </p:nvSpPr>
        <p:spPr>
          <a:xfrm>
            <a:off x="6184900" y="5355272"/>
            <a:ext cx="5175885" cy="672465"/>
          </a:xfrm>
          <a:prstGeom prst="rect">
            <a:avLst/>
          </a:prstGeom>
        </p:spPr>
        <p:txBody>
          <a:bodyPr vert="horz" wrap="square" lIns="0" tIns="14604" rIns="0" bIns="0" rtlCol="0">
            <a:spAutoFit/>
          </a:bodyPr>
          <a:lstStyle/>
          <a:p>
            <a:pPr marL="12700" marR="5080">
              <a:lnSpc>
                <a:spcPct val="100600"/>
              </a:lnSpc>
              <a:spcBef>
                <a:spcPts val="114"/>
              </a:spcBef>
            </a:pPr>
            <a:r>
              <a:rPr sz="1400" spc="15" dirty="0">
                <a:latin typeface="Calibri"/>
                <a:cs typeface="Calibri"/>
              </a:rPr>
              <a:t>yang </a:t>
            </a:r>
            <a:r>
              <a:rPr sz="1400" spc="5" dirty="0">
                <a:latin typeface="Calibri"/>
                <a:cs typeface="Calibri"/>
              </a:rPr>
              <a:t>dilakukan </a:t>
            </a:r>
            <a:r>
              <a:rPr sz="1400" spc="-10" dirty="0">
                <a:latin typeface="Calibri"/>
                <a:cs typeface="Calibri"/>
              </a:rPr>
              <a:t>oleh </a:t>
            </a:r>
            <a:r>
              <a:rPr sz="1400" dirty="0">
                <a:latin typeface="Calibri"/>
                <a:cs typeface="Calibri"/>
              </a:rPr>
              <a:t>Badan </a:t>
            </a:r>
            <a:r>
              <a:rPr sz="1400" spc="-5" dirty="0">
                <a:latin typeface="Calibri"/>
                <a:cs typeface="Calibri"/>
              </a:rPr>
              <a:t>Pengelola </a:t>
            </a:r>
            <a:r>
              <a:rPr sz="1400" spc="10" dirty="0">
                <a:latin typeface="Calibri"/>
                <a:cs typeface="Calibri"/>
              </a:rPr>
              <a:t>Dana </a:t>
            </a:r>
            <a:r>
              <a:rPr sz="1400" spc="5" dirty="0">
                <a:latin typeface="Calibri"/>
                <a:cs typeface="Calibri"/>
              </a:rPr>
              <a:t>Lingkungan Hidup </a:t>
            </a:r>
            <a:r>
              <a:rPr sz="1400" spc="10" dirty="0">
                <a:latin typeface="Calibri"/>
                <a:cs typeface="Calibri"/>
              </a:rPr>
              <a:t>yang </a:t>
            </a:r>
            <a:r>
              <a:rPr sz="1400" spc="15" dirty="0">
                <a:latin typeface="Calibri"/>
                <a:cs typeface="Calibri"/>
              </a:rPr>
              <a:t> </a:t>
            </a:r>
            <a:r>
              <a:rPr sz="1400" spc="5" dirty="0">
                <a:latin typeface="Calibri"/>
                <a:cs typeface="Calibri"/>
              </a:rPr>
              <a:t>dilaksanakan</a:t>
            </a:r>
            <a:r>
              <a:rPr sz="1400" spc="-90" dirty="0">
                <a:latin typeface="Calibri"/>
                <a:cs typeface="Calibri"/>
              </a:rPr>
              <a:t> </a:t>
            </a:r>
            <a:r>
              <a:rPr sz="1400" spc="10" dirty="0">
                <a:latin typeface="Calibri"/>
                <a:cs typeface="Calibri"/>
              </a:rPr>
              <a:t>sesuai</a:t>
            </a:r>
            <a:r>
              <a:rPr sz="1400" spc="-110" dirty="0">
                <a:latin typeface="Calibri"/>
                <a:cs typeface="Calibri"/>
              </a:rPr>
              <a:t> </a:t>
            </a:r>
            <a:r>
              <a:rPr sz="1400" dirty="0">
                <a:latin typeface="Calibri"/>
                <a:cs typeface="Calibri"/>
              </a:rPr>
              <a:t>dengan</a:t>
            </a:r>
            <a:r>
              <a:rPr sz="1400" spc="-10" dirty="0">
                <a:latin typeface="Calibri"/>
                <a:cs typeface="Calibri"/>
              </a:rPr>
              <a:t> </a:t>
            </a:r>
            <a:r>
              <a:rPr sz="1400" spc="10" dirty="0">
                <a:latin typeface="Calibri"/>
                <a:cs typeface="Calibri"/>
              </a:rPr>
              <a:t>PMK</a:t>
            </a:r>
            <a:r>
              <a:rPr sz="1400" spc="-80" dirty="0">
                <a:latin typeface="Calibri"/>
                <a:cs typeface="Calibri"/>
              </a:rPr>
              <a:t> </a:t>
            </a:r>
            <a:r>
              <a:rPr sz="1400" spc="-5" dirty="0">
                <a:latin typeface="Calibri"/>
                <a:cs typeface="Calibri"/>
              </a:rPr>
              <a:t>mengenai</a:t>
            </a:r>
            <a:r>
              <a:rPr sz="1400" spc="40" dirty="0">
                <a:latin typeface="Calibri"/>
                <a:cs typeface="Calibri"/>
              </a:rPr>
              <a:t> </a:t>
            </a:r>
            <a:r>
              <a:rPr sz="1400" spc="-10" dirty="0">
                <a:latin typeface="Calibri"/>
                <a:cs typeface="Calibri"/>
              </a:rPr>
              <a:t>tata</a:t>
            </a:r>
            <a:r>
              <a:rPr sz="1400" spc="60" dirty="0">
                <a:latin typeface="Calibri"/>
                <a:cs typeface="Calibri"/>
              </a:rPr>
              <a:t> </a:t>
            </a:r>
            <a:r>
              <a:rPr sz="1400" spc="10" dirty="0">
                <a:latin typeface="Calibri"/>
                <a:cs typeface="Calibri"/>
              </a:rPr>
              <a:t>cara</a:t>
            </a:r>
            <a:r>
              <a:rPr sz="1400" spc="-95" dirty="0">
                <a:latin typeface="Calibri"/>
                <a:cs typeface="Calibri"/>
              </a:rPr>
              <a:t> </a:t>
            </a:r>
            <a:r>
              <a:rPr sz="1400" spc="-5" dirty="0">
                <a:latin typeface="Calibri"/>
                <a:cs typeface="Calibri"/>
              </a:rPr>
              <a:t>pengelolaan</a:t>
            </a:r>
            <a:r>
              <a:rPr sz="1400" spc="70" dirty="0">
                <a:latin typeface="Calibri"/>
                <a:cs typeface="Calibri"/>
              </a:rPr>
              <a:t> </a:t>
            </a:r>
            <a:r>
              <a:rPr sz="1400" spc="5" dirty="0">
                <a:latin typeface="Calibri"/>
                <a:cs typeface="Calibri"/>
              </a:rPr>
              <a:t>dana </a:t>
            </a:r>
            <a:r>
              <a:rPr sz="1400" spc="-300" dirty="0">
                <a:latin typeface="Calibri"/>
                <a:cs typeface="Calibri"/>
              </a:rPr>
              <a:t> </a:t>
            </a:r>
            <a:r>
              <a:rPr sz="1400" spc="-5" dirty="0">
                <a:latin typeface="Calibri"/>
                <a:cs typeface="Calibri"/>
              </a:rPr>
              <a:t>rehabilitasi</a:t>
            </a:r>
            <a:r>
              <a:rPr sz="1400" spc="20" dirty="0">
                <a:latin typeface="Calibri"/>
                <a:cs typeface="Calibri"/>
              </a:rPr>
              <a:t> </a:t>
            </a:r>
            <a:r>
              <a:rPr sz="1400" spc="5" dirty="0">
                <a:latin typeface="Calibri"/>
                <a:cs typeface="Calibri"/>
              </a:rPr>
              <a:t>mangrove;</a:t>
            </a:r>
            <a:r>
              <a:rPr sz="1400" spc="-100" dirty="0">
                <a:latin typeface="Calibri"/>
                <a:cs typeface="Calibri"/>
              </a:rPr>
              <a:t> </a:t>
            </a:r>
            <a:r>
              <a:rPr sz="1400" dirty="0">
                <a:latin typeface="Calibri"/>
                <a:cs typeface="Calibri"/>
              </a:rPr>
              <a:t>dan/atau</a:t>
            </a:r>
            <a:endParaRPr sz="1400">
              <a:latin typeface="Calibri"/>
              <a:cs typeface="Calibri"/>
            </a:endParaRPr>
          </a:p>
        </p:txBody>
      </p:sp>
      <p:sp>
        <p:nvSpPr>
          <p:cNvPr id="31" name="object 31"/>
          <p:cNvSpPr txBox="1"/>
          <p:nvPr/>
        </p:nvSpPr>
        <p:spPr>
          <a:xfrm>
            <a:off x="5956046" y="5994400"/>
            <a:ext cx="5814695" cy="243204"/>
          </a:xfrm>
          <a:prstGeom prst="rect">
            <a:avLst/>
          </a:prstGeom>
        </p:spPr>
        <p:txBody>
          <a:bodyPr vert="horz" wrap="square" lIns="0" tIns="15875" rIns="0" bIns="0" rtlCol="0">
            <a:spAutoFit/>
          </a:bodyPr>
          <a:lstStyle/>
          <a:p>
            <a:pPr marL="12700">
              <a:lnSpc>
                <a:spcPct val="100000"/>
              </a:lnSpc>
              <a:spcBef>
                <a:spcPts val="125"/>
              </a:spcBef>
            </a:pPr>
            <a:r>
              <a:rPr sz="1400" spc="20" dirty="0">
                <a:latin typeface="Calibri"/>
                <a:cs typeface="Calibri"/>
              </a:rPr>
              <a:t>6. </a:t>
            </a:r>
            <a:r>
              <a:rPr sz="1400" spc="50" dirty="0">
                <a:latin typeface="Calibri"/>
                <a:cs typeface="Calibri"/>
              </a:rPr>
              <a:t> </a:t>
            </a:r>
            <a:r>
              <a:rPr sz="1400" spc="10" dirty="0">
                <a:latin typeface="Calibri"/>
                <a:cs typeface="Calibri"/>
              </a:rPr>
              <a:t>revisi</a:t>
            </a:r>
            <a:r>
              <a:rPr sz="1400" spc="-114" dirty="0">
                <a:latin typeface="Calibri"/>
                <a:cs typeface="Calibri"/>
              </a:rPr>
              <a:t> </a:t>
            </a:r>
            <a:r>
              <a:rPr sz="1400" spc="5" dirty="0">
                <a:latin typeface="Calibri"/>
                <a:cs typeface="Calibri"/>
              </a:rPr>
              <a:t>administrasi</a:t>
            </a:r>
            <a:r>
              <a:rPr sz="1400" spc="-40" dirty="0">
                <a:latin typeface="Calibri"/>
                <a:cs typeface="Calibri"/>
              </a:rPr>
              <a:t> </a:t>
            </a:r>
            <a:r>
              <a:rPr sz="1400" spc="5" dirty="0">
                <a:latin typeface="Calibri"/>
                <a:cs typeface="Calibri"/>
              </a:rPr>
              <a:t>berupa</a:t>
            </a:r>
            <a:r>
              <a:rPr sz="1400" spc="-70" dirty="0">
                <a:latin typeface="Calibri"/>
                <a:cs typeface="Calibri"/>
              </a:rPr>
              <a:t> </a:t>
            </a:r>
            <a:r>
              <a:rPr sz="1400" spc="5" dirty="0">
                <a:latin typeface="Calibri"/>
                <a:cs typeface="Calibri"/>
              </a:rPr>
              <a:t>pembukaan</a:t>
            </a:r>
            <a:r>
              <a:rPr sz="1400" spc="-85" dirty="0">
                <a:latin typeface="Calibri"/>
                <a:cs typeface="Calibri"/>
              </a:rPr>
              <a:t> </a:t>
            </a:r>
            <a:r>
              <a:rPr sz="1400" spc="5" dirty="0">
                <a:latin typeface="Calibri"/>
                <a:cs typeface="Calibri"/>
              </a:rPr>
              <a:t>blokir,</a:t>
            </a:r>
            <a:r>
              <a:rPr sz="1400" spc="-65" dirty="0">
                <a:latin typeface="Calibri"/>
                <a:cs typeface="Calibri"/>
              </a:rPr>
              <a:t> </a:t>
            </a:r>
            <a:r>
              <a:rPr sz="1400" spc="10" dirty="0">
                <a:latin typeface="Calibri"/>
                <a:cs typeface="Calibri"/>
              </a:rPr>
              <a:t>karena</a:t>
            </a:r>
            <a:r>
              <a:rPr sz="1400" spc="-25" dirty="0">
                <a:latin typeface="Calibri"/>
                <a:cs typeface="Calibri"/>
              </a:rPr>
              <a:t> </a:t>
            </a:r>
            <a:r>
              <a:rPr sz="1400" spc="5" dirty="0">
                <a:latin typeface="Calibri"/>
                <a:cs typeface="Calibri"/>
              </a:rPr>
              <a:t>dokumen</a:t>
            </a:r>
            <a:r>
              <a:rPr sz="1400" spc="-90" dirty="0">
                <a:latin typeface="Calibri"/>
                <a:cs typeface="Calibri"/>
              </a:rPr>
              <a:t> </a:t>
            </a:r>
            <a:r>
              <a:rPr sz="1400" spc="5" dirty="0">
                <a:latin typeface="Calibri"/>
                <a:cs typeface="Calibri"/>
              </a:rPr>
              <a:t>sebagai</a:t>
            </a:r>
            <a:r>
              <a:rPr sz="1400" spc="-40" dirty="0">
                <a:latin typeface="Calibri"/>
                <a:cs typeface="Calibri"/>
              </a:rPr>
              <a:t> </a:t>
            </a:r>
            <a:r>
              <a:rPr sz="1400" spc="10" dirty="0">
                <a:latin typeface="Calibri"/>
                <a:cs typeface="Calibri"/>
              </a:rPr>
              <a:t>dasar</a:t>
            </a:r>
            <a:endParaRPr sz="1400">
              <a:latin typeface="Calibri"/>
              <a:cs typeface="Calibri"/>
            </a:endParaRPr>
          </a:p>
        </p:txBody>
      </p:sp>
      <p:sp>
        <p:nvSpPr>
          <p:cNvPr id="32" name="object 32"/>
          <p:cNvSpPr txBox="1"/>
          <p:nvPr/>
        </p:nvSpPr>
        <p:spPr>
          <a:xfrm>
            <a:off x="661987" y="976375"/>
            <a:ext cx="3562350" cy="400050"/>
          </a:xfrm>
          <a:prstGeom prst="rect">
            <a:avLst/>
          </a:prstGeom>
          <a:solidFill>
            <a:srgbClr val="00AFEF"/>
          </a:solidFill>
          <a:ln w="9525">
            <a:solidFill>
              <a:srgbClr val="4471C4"/>
            </a:solidFill>
          </a:ln>
        </p:spPr>
        <p:txBody>
          <a:bodyPr vert="horz" wrap="square" lIns="0" tIns="31115" rIns="0" bIns="0" rtlCol="0">
            <a:spAutoFit/>
          </a:bodyPr>
          <a:lstStyle/>
          <a:p>
            <a:pPr marL="1054735">
              <a:lnSpc>
                <a:spcPct val="100000"/>
              </a:lnSpc>
              <a:spcBef>
                <a:spcPts val="245"/>
              </a:spcBef>
            </a:pPr>
            <a:r>
              <a:rPr sz="2000" b="1" spc="-5" dirty="0">
                <a:latin typeface="Calibri"/>
                <a:cs typeface="Calibri"/>
              </a:rPr>
              <a:t>PENELAAHAN</a:t>
            </a:r>
            <a:endParaRPr sz="2000">
              <a:latin typeface="Calibri"/>
              <a:cs typeface="Calibri"/>
            </a:endParaRPr>
          </a:p>
        </p:txBody>
      </p:sp>
      <p:sp>
        <p:nvSpPr>
          <p:cNvPr id="33" name="object 33"/>
          <p:cNvSpPr txBox="1"/>
          <p:nvPr/>
        </p:nvSpPr>
        <p:spPr>
          <a:xfrm>
            <a:off x="6996176" y="919225"/>
            <a:ext cx="3724275" cy="400050"/>
          </a:xfrm>
          <a:prstGeom prst="rect">
            <a:avLst/>
          </a:prstGeom>
          <a:solidFill>
            <a:srgbClr val="FFF1CC"/>
          </a:solidFill>
          <a:ln w="9525">
            <a:solidFill>
              <a:srgbClr val="4471C4"/>
            </a:solidFill>
          </a:ln>
        </p:spPr>
        <p:txBody>
          <a:bodyPr vert="horz" wrap="square" lIns="0" tIns="29845" rIns="0" bIns="0" rtlCol="0">
            <a:spAutoFit/>
          </a:bodyPr>
          <a:lstStyle/>
          <a:p>
            <a:pPr marL="1119505">
              <a:lnSpc>
                <a:spcPct val="100000"/>
              </a:lnSpc>
              <a:spcBef>
                <a:spcPts val="235"/>
              </a:spcBef>
            </a:pPr>
            <a:r>
              <a:rPr sz="2000" b="1" dirty="0">
                <a:latin typeface="Calibri"/>
                <a:cs typeface="Calibri"/>
              </a:rPr>
              <a:t>PENGESAHAN</a:t>
            </a:r>
            <a:endParaRPr sz="2000">
              <a:latin typeface="Calibri"/>
              <a:cs typeface="Calibri"/>
            </a:endParaRPr>
          </a:p>
        </p:txBody>
      </p:sp>
      <p:sp>
        <p:nvSpPr>
          <p:cNvPr id="34" name="object 34"/>
          <p:cNvSpPr txBox="1"/>
          <p:nvPr/>
        </p:nvSpPr>
        <p:spPr>
          <a:xfrm>
            <a:off x="5191125" y="3171825"/>
            <a:ext cx="561975" cy="514350"/>
          </a:xfrm>
          <a:prstGeom prst="rect">
            <a:avLst/>
          </a:prstGeom>
          <a:solidFill>
            <a:srgbClr val="FF0000"/>
          </a:solidFill>
        </p:spPr>
        <p:txBody>
          <a:bodyPr vert="horz" wrap="square" lIns="0" tIns="29845" rIns="0" bIns="0" rtlCol="0">
            <a:spAutoFit/>
          </a:bodyPr>
          <a:lstStyle/>
          <a:p>
            <a:pPr marL="101600">
              <a:lnSpc>
                <a:spcPct val="100000"/>
              </a:lnSpc>
              <a:spcBef>
                <a:spcPts val="235"/>
              </a:spcBef>
            </a:pPr>
            <a:r>
              <a:rPr sz="2750" spc="15" dirty="0">
                <a:latin typeface="Calibri"/>
                <a:cs typeface="Calibri"/>
              </a:rPr>
              <a:t>VS</a:t>
            </a:r>
            <a:endParaRPr sz="275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 y="230188"/>
            <a:ext cx="5303165" cy="382797"/>
          </a:xfrm>
          <a:prstGeom prst="rect">
            <a:avLst/>
          </a:prstGeom>
        </p:spPr>
        <p:txBody>
          <a:bodyPr vert="horz" wrap="square" lIns="0" tIns="13335" rIns="0" bIns="0" rtlCol="0">
            <a:spAutoFit/>
          </a:bodyPr>
          <a:lstStyle/>
          <a:p>
            <a:pPr marL="12700">
              <a:lnSpc>
                <a:spcPct val="100000"/>
              </a:lnSpc>
              <a:spcBef>
                <a:spcPts val="105"/>
              </a:spcBef>
            </a:pPr>
            <a:r>
              <a:rPr sz="2400" spc="40" dirty="0">
                <a:latin typeface="Roboto Cn"/>
                <a:cs typeface="Roboto Cn"/>
              </a:rPr>
              <a:t>II. </a:t>
            </a:r>
            <a:r>
              <a:rPr lang="en-US" sz="1800" spc="340" dirty="0">
                <a:latin typeface="Roboto Cn"/>
                <a:cs typeface="Roboto Cn"/>
              </a:rPr>
              <a:t>T</a:t>
            </a:r>
            <a:r>
              <a:rPr sz="1800" spc="340" dirty="0">
                <a:latin typeface="Roboto Cn"/>
                <a:cs typeface="Roboto Cn"/>
              </a:rPr>
              <a:t>ema</a:t>
            </a:r>
            <a:r>
              <a:rPr sz="1800" spc="5" dirty="0">
                <a:latin typeface="Roboto Cn"/>
                <a:cs typeface="Roboto Cn"/>
              </a:rPr>
              <a:t> </a:t>
            </a:r>
            <a:r>
              <a:rPr sz="1800" spc="110" dirty="0" err="1">
                <a:latin typeface="Roboto Cn"/>
                <a:cs typeface="Roboto Cn"/>
              </a:rPr>
              <a:t>Revisi</a:t>
            </a:r>
            <a:r>
              <a:rPr sz="1800" spc="30" dirty="0">
                <a:latin typeface="Roboto Cn"/>
                <a:cs typeface="Roboto Cn"/>
              </a:rPr>
              <a:t> </a:t>
            </a:r>
            <a:r>
              <a:rPr sz="1800" spc="110" dirty="0" err="1">
                <a:latin typeface="Roboto Cn"/>
                <a:cs typeface="Roboto Cn"/>
              </a:rPr>
              <a:t>Angga</a:t>
            </a:r>
            <a:r>
              <a:rPr lang="en-US" sz="1800" spc="110" dirty="0" err="1">
                <a:latin typeface="Roboto Cn"/>
                <a:cs typeface="Roboto Cn"/>
              </a:rPr>
              <a:t>r</a:t>
            </a:r>
            <a:r>
              <a:rPr sz="1800" spc="110" dirty="0" err="1">
                <a:latin typeface="Roboto Cn"/>
                <a:cs typeface="Roboto Cn"/>
              </a:rPr>
              <a:t>an</a:t>
            </a:r>
            <a:r>
              <a:rPr sz="1800" spc="110" dirty="0">
                <a:latin typeface="Roboto Cn"/>
                <a:cs typeface="Roboto Cn"/>
              </a:rPr>
              <a:t>...(1)</a:t>
            </a:r>
            <a:endParaRPr sz="2400" dirty="0">
              <a:latin typeface="Roboto Cn"/>
              <a:cs typeface="Roboto Cn"/>
            </a:endParaRPr>
          </a:p>
        </p:txBody>
      </p:sp>
      <p:sp>
        <p:nvSpPr>
          <p:cNvPr id="3" name="object 3"/>
          <p:cNvSpPr txBox="1"/>
          <p:nvPr/>
        </p:nvSpPr>
        <p:spPr>
          <a:xfrm>
            <a:off x="1489328" y="1376552"/>
            <a:ext cx="114300" cy="228600"/>
          </a:xfrm>
          <a:prstGeom prst="rect">
            <a:avLst/>
          </a:prstGeom>
          <a:solidFill>
            <a:srgbClr val="00FFFF"/>
          </a:solidFill>
        </p:spPr>
        <p:txBody>
          <a:bodyPr vert="horz" wrap="square" lIns="0" tIns="0" rIns="0" bIns="0" rtlCol="0">
            <a:spAutoFit/>
          </a:bodyPr>
          <a:lstStyle/>
          <a:p>
            <a:pPr marL="635">
              <a:lnSpc>
                <a:spcPts val="1750"/>
              </a:lnSpc>
            </a:pPr>
            <a:r>
              <a:rPr sz="1550" b="1" spc="15" dirty="0">
                <a:latin typeface="Arial"/>
                <a:cs typeface="Arial"/>
              </a:rPr>
              <a:t>1</a:t>
            </a:r>
            <a:endParaRPr sz="1550">
              <a:latin typeface="Arial"/>
              <a:cs typeface="Arial"/>
            </a:endParaRPr>
          </a:p>
        </p:txBody>
      </p:sp>
      <p:sp>
        <p:nvSpPr>
          <p:cNvPr id="4" name="object 4"/>
          <p:cNvSpPr txBox="1"/>
          <p:nvPr/>
        </p:nvSpPr>
        <p:spPr>
          <a:xfrm>
            <a:off x="1649476" y="1346517"/>
            <a:ext cx="568960" cy="266065"/>
          </a:xfrm>
          <a:prstGeom prst="rect">
            <a:avLst/>
          </a:prstGeom>
        </p:spPr>
        <p:txBody>
          <a:bodyPr vert="horz" wrap="square" lIns="0" tIns="15875" rIns="0" bIns="0" rtlCol="0">
            <a:spAutoFit/>
          </a:bodyPr>
          <a:lstStyle/>
          <a:p>
            <a:pPr marL="12700">
              <a:lnSpc>
                <a:spcPct val="100000"/>
              </a:lnSpc>
              <a:spcBef>
                <a:spcPts val="125"/>
              </a:spcBef>
            </a:pPr>
            <a:r>
              <a:rPr sz="1550" b="1" spc="15" dirty="0">
                <a:latin typeface="Arial"/>
                <a:cs typeface="Arial"/>
              </a:rPr>
              <a:t>P</a:t>
            </a:r>
            <a:r>
              <a:rPr sz="1550" b="1" spc="-80" dirty="0">
                <a:latin typeface="Arial"/>
                <a:cs typeface="Arial"/>
              </a:rPr>
              <a:t>N</a:t>
            </a:r>
            <a:r>
              <a:rPr sz="1550" b="1" dirty="0">
                <a:latin typeface="Arial"/>
                <a:cs typeface="Arial"/>
              </a:rPr>
              <a:t>B</a:t>
            </a:r>
            <a:r>
              <a:rPr sz="1550" b="1" spc="15" dirty="0">
                <a:latin typeface="Arial"/>
                <a:cs typeface="Arial"/>
              </a:rPr>
              <a:t>P</a:t>
            </a:r>
            <a:endParaRPr sz="1550">
              <a:latin typeface="Arial"/>
              <a:cs typeface="Arial"/>
            </a:endParaRPr>
          </a:p>
        </p:txBody>
      </p:sp>
      <p:sp>
        <p:nvSpPr>
          <p:cNvPr id="5" name="object 5"/>
          <p:cNvSpPr txBox="1"/>
          <p:nvPr/>
        </p:nvSpPr>
        <p:spPr>
          <a:xfrm>
            <a:off x="1477644" y="1585023"/>
            <a:ext cx="4050665" cy="266065"/>
          </a:xfrm>
          <a:prstGeom prst="rect">
            <a:avLst/>
          </a:prstGeom>
        </p:spPr>
        <p:txBody>
          <a:bodyPr vert="horz" wrap="square" lIns="0" tIns="15875" rIns="0" bIns="0" rtlCol="0">
            <a:spAutoFit/>
          </a:bodyPr>
          <a:lstStyle/>
          <a:p>
            <a:pPr marL="12700">
              <a:lnSpc>
                <a:spcPct val="100000"/>
              </a:lnSpc>
              <a:spcBef>
                <a:spcPts val="125"/>
              </a:spcBef>
            </a:pPr>
            <a:r>
              <a:rPr sz="1550" spc="25" dirty="0">
                <a:latin typeface="Arial MT"/>
                <a:cs typeface="Arial MT"/>
              </a:rPr>
              <a:t>Revisi</a:t>
            </a:r>
            <a:r>
              <a:rPr sz="1550" spc="185" dirty="0">
                <a:latin typeface="Arial MT"/>
                <a:cs typeface="Arial MT"/>
              </a:rPr>
              <a:t> </a:t>
            </a:r>
            <a:r>
              <a:rPr sz="1550" spc="10" dirty="0">
                <a:latin typeface="Arial MT"/>
                <a:cs typeface="Arial MT"/>
              </a:rPr>
              <a:t>anggaran</a:t>
            </a:r>
            <a:r>
              <a:rPr sz="1550" spc="265" dirty="0">
                <a:latin typeface="Arial MT"/>
                <a:cs typeface="Arial MT"/>
              </a:rPr>
              <a:t> </a:t>
            </a:r>
            <a:r>
              <a:rPr sz="1550" spc="15" dirty="0">
                <a:latin typeface="Arial MT"/>
                <a:cs typeface="Arial MT"/>
              </a:rPr>
              <a:t>bersumber</a:t>
            </a:r>
            <a:r>
              <a:rPr sz="1550" spc="245" dirty="0">
                <a:latin typeface="Arial MT"/>
                <a:cs typeface="Arial MT"/>
              </a:rPr>
              <a:t> </a:t>
            </a:r>
            <a:r>
              <a:rPr sz="1550" spc="10" dirty="0">
                <a:latin typeface="Arial MT"/>
                <a:cs typeface="Arial MT"/>
              </a:rPr>
              <a:t>PNBP</a:t>
            </a:r>
            <a:r>
              <a:rPr sz="1550" spc="300" dirty="0">
                <a:latin typeface="Arial MT"/>
                <a:cs typeface="Arial MT"/>
              </a:rPr>
              <a:t> </a:t>
            </a:r>
            <a:r>
              <a:rPr sz="1550" spc="10" dirty="0">
                <a:latin typeface="Arial MT"/>
                <a:cs typeface="Arial MT"/>
              </a:rPr>
              <a:t>meliputi</a:t>
            </a:r>
            <a:endParaRPr sz="1550">
              <a:latin typeface="Arial MT"/>
              <a:cs typeface="Arial MT"/>
            </a:endParaRPr>
          </a:p>
        </p:txBody>
      </p:sp>
      <p:sp>
        <p:nvSpPr>
          <p:cNvPr id="6" name="object 6"/>
          <p:cNvSpPr txBox="1"/>
          <p:nvPr/>
        </p:nvSpPr>
        <p:spPr>
          <a:xfrm>
            <a:off x="5527928" y="1614677"/>
            <a:ext cx="2343150" cy="228600"/>
          </a:xfrm>
          <a:prstGeom prst="rect">
            <a:avLst/>
          </a:prstGeom>
          <a:solidFill>
            <a:srgbClr val="FFFF00"/>
          </a:solidFill>
        </p:spPr>
        <p:txBody>
          <a:bodyPr vert="horz" wrap="square" lIns="0" tIns="0" rIns="0" bIns="0" rtlCol="0">
            <a:spAutoFit/>
          </a:bodyPr>
          <a:lstStyle/>
          <a:p>
            <a:pPr marL="3810">
              <a:lnSpc>
                <a:spcPts val="1755"/>
              </a:lnSpc>
            </a:pPr>
            <a:r>
              <a:rPr sz="1550" spc="25" dirty="0">
                <a:latin typeface="Arial MT"/>
                <a:cs typeface="Arial MT"/>
              </a:rPr>
              <a:t>Revisi</a:t>
            </a:r>
            <a:r>
              <a:rPr sz="1550" spc="175" dirty="0">
                <a:latin typeface="Arial MT"/>
                <a:cs typeface="Arial MT"/>
              </a:rPr>
              <a:t> </a:t>
            </a:r>
            <a:r>
              <a:rPr sz="1550" spc="5" dirty="0">
                <a:latin typeface="Arial MT"/>
                <a:cs typeface="Arial MT"/>
              </a:rPr>
              <a:t>Anggaran</a:t>
            </a:r>
            <a:r>
              <a:rPr sz="1550" spc="180" dirty="0">
                <a:latin typeface="Arial MT"/>
                <a:cs typeface="Arial MT"/>
              </a:rPr>
              <a:t> </a:t>
            </a:r>
            <a:r>
              <a:rPr sz="1550" spc="15" dirty="0">
                <a:latin typeface="Arial MT"/>
                <a:cs typeface="Arial MT"/>
              </a:rPr>
              <a:t>Belanja</a:t>
            </a:r>
            <a:endParaRPr sz="1550">
              <a:latin typeface="Arial MT"/>
              <a:cs typeface="Arial MT"/>
            </a:endParaRPr>
          </a:p>
        </p:txBody>
      </p:sp>
      <p:sp>
        <p:nvSpPr>
          <p:cNvPr id="7" name="object 7"/>
          <p:cNvSpPr txBox="1"/>
          <p:nvPr/>
        </p:nvSpPr>
        <p:spPr>
          <a:xfrm>
            <a:off x="7871079" y="1585023"/>
            <a:ext cx="419100" cy="266065"/>
          </a:xfrm>
          <a:prstGeom prst="rect">
            <a:avLst/>
          </a:prstGeom>
        </p:spPr>
        <p:txBody>
          <a:bodyPr vert="horz" wrap="square" lIns="0" tIns="15875" rIns="0" bIns="0" rtlCol="0">
            <a:spAutoFit/>
          </a:bodyPr>
          <a:lstStyle/>
          <a:p>
            <a:pPr marL="5715">
              <a:lnSpc>
                <a:spcPct val="100000"/>
              </a:lnSpc>
              <a:spcBef>
                <a:spcPts val="125"/>
              </a:spcBef>
            </a:pPr>
            <a:r>
              <a:rPr sz="1550" spc="25" dirty="0">
                <a:latin typeface="Arial MT"/>
                <a:cs typeface="Arial MT"/>
              </a:rPr>
              <a:t>dan</a:t>
            </a:r>
            <a:endParaRPr sz="1550">
              <a:latin typeface="Arial MT"/>
              <a:cs typeface="Arial MT"/>
            </a:endParaRPr>
          </a:p>
        </p:txBody>
      </p:sp>
      <p:sp>
        <p:nvSpPr>
          <p:cNvPr id="8" name="object 8"/>
          <p:cNvSpPr txBox="1"/>
          <p:nvPr/>
        </p:nvSpPr>
        <p:spPr>
          <a:xfrm>
            <a:off x="8290179" y="1614677"/>
            <a:ext cx="2711450" cy="228600"/>
          </a:xfrm>
          <a:prstGeom prst="rect">
            <a:avLst/>
          </a:prstGeom>
          <a:solidFill>
            <a:srgbClr val="FFFF00"/>
          </a:solidFill>
        </p:spPr>
        <p:txBody>
          <a:bodyPr vert="horz" wrap="square" lIns="0" tIns="0" rIns="0" bIns="0" rtlCol="0">
            <a:spAutoFit/>
          </a:bodyPr>
          <a:lstStyle/>
          <a:p>
            <a:pPr marL="6350">
              <a:lnSpc>
                <a:spcPts val="1755"/>
              </a:lnSpc>
            </a:pPr>
            <a:r>
              <a:rPr sz="1550" spc="25" dirty="0">
                <a:latin typeface="Arial MT"/>
                <a:cs typeface="Arial MT"/>
              </a:rPr>
              <a:t>Revisi</a:t>
            </a:r>
            <a:r>
              <a:rPr sz="1550" spc="265" dirty="0">
                <a:latin typeface="Arial MT"/>
                <a:cs typeface="Arial MT"/>
              </a:rPr>
              <a:t> </a:t>
            </a:r>
            <a:r>
              <a:rPr sz="1550" spc="5" dirty="0">
                <a:latin typeface="Arial MT"/>
                <a:cs typeface="Arial MT"/>
              </a:rPr>
              <a:t>Anggaran</a:t>
            </a:r>
            <a:r>
              <a:rPr sz="1550" spc="180" dirty="0">
                <a:latin typeface="Arial MT"/>
                <a:cs typeface="Arial MT"/>
              </a:rPr>
              <a:t> </a:t>
            </a:r>
            <a:r>
              <a:rPr sz="1550" spc="25" dirty="0">
                <a:latin typeface="Arial MT"/>
                <a:cs typeface="Arial MT"/>
              </a:rPr>
              <a:t>Pendapatan</a:t>
            </a:r>
            <a:endParaRPr sz="1550">
              <a:latin typeface="Arial MT"/>
              <a:cs typeface="Arial MT"/>
            </a:endParaRPr>
          </a:p>
        </p:txBody>
      </p:sp>
      <p:sp>
        <p:nvSpPr>
          <p:cNvPr id="9" name="object 9"/>
          <p:cNvSpPr txBox="1"/>
          <p:nvPr/>
        </p:nvSpPr>
        <p:spPr>
          <a:xfrm>
            <a:off x="10971783" y="1585023"/>
            <a:ext cx="727075" cy="266065"/>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a:t>
            </a:r>
            <a:r>
              <a:rPr sz="1550" spc="180" dirty="0">
                <a:latin typeface="Arial MT"/>
                <a:cs typeface="Arial MT"/>
              </a:rPr>
              <a:t> </a:t>
            </a:r>
            <a:r>
              <a:rPr sz="1550" spc="25" dirty="0">
                <a:latin typeface="Arial MT"/>
                <a:cs typeface="Arial MT"/>
              </a:rPr>
              <a:t>Revisi</a:t>
            </a:r>
            <a:endParaRPr sz="1550">
              <a:latin typeface="Arial MT"/>
              <a:cs typeface="Arial MT"/>
            </a:endParaRPr>
          </a:p>
        </p:txBody>
      </p:sp>
      <p:sp>
        <p:nvSpPr>
          <p:cNvPr id="10" name="object 10"/>
          <p:cNvSpPr txBox="1"/>
          <p:nvPr/>
        </p:nvSpPr>
        <p:spPr>
          <a:xfrm>
            <a:off x="4451603" y="1862327"/>
            <a:ext cx="2105025" cy="228600"/>
          </a:xfrm>
          <a:prstGeom prst="rect">
            <a:avLst/>
          </a:prstGeom>
          <a:solidFill>
            <a:srgbClr val="00FF00"/>
          </a:solidFill>
        </p:spPr>
        <p:txBody>
          <a:bodyPr vert="horz" wrap="square" lIns="0" tIns="0" rIns="0" bIns="0" rtlCol="0">
            <a:spAutoFit/>
          </a:bodyPr>
          <a:lstStyle/>
          <a:p>
            <a:pPr marL="3175">
              <a:lnSpc>
                <a:spcPts val="1760"/>
              </a:lnSpc>
              <a:tabLst>
                <a:tab pos="1108710" algn="l"/>
              </a:tabLst>
            </a:pPr>
            <a:r>
              <a:rPr sz="1550" spc="20" dirty="0">
                <a:latin typeface="Arial MT"/>
                <a:cs typeface="Arial MT"/>
              </a:rPr>
              <a:t>perubahan	</a:t>
            </a:r>
            <a:r>
              <a:rPr sz="1550" spc="25" dirty="0">
                <a:latin typeface="Arial MT"/>
                <a:cs typeface="Arial MT"/>
              </a:rPr>
              <a:t>anggaran</a:t>
            </a:r>
            <a:endParaRPr sz="1550">
              <a:latin typeface="Arial MT"/>
              <a:cs typeface="Arial MT"/>
            </a:endParaRPr>
          </a:p>
        </p:txBody>
      </p:sp>
      <p:sp>
        <p:nvSpPr>
          <p:cNvPr id="11" name="object 11"/>
          <p:cNvSpPr txBox="1"/>
          <p:nvPr/>
        </p:nvSpPr>
        <p:spPr>
          <a:xfrm>
            <a:off x="1477644" y="1833498"/>
            <a:ext cx="5436870" cy="265430"/>
          </a:xfrm>
          <a:prstGeom prst="rect">
            <a:avLst/>
          </a:prstGeom>
        </p:spPr>
        <p:txBody>
          <a:bodyPr vert="horz" wrap="square" lIns="0" tIns="15875" rIns="0" bIns="0" rtlCol="0">
            <a:spAutoFit/>
          </a:bodyPr>
          <a:lstStyle/>
          <a:p>
            <a:pPr marL="12700">
              <a:lnSpc>
                <a:spcPct val="100000"/>
              </a:lnSpc>
              <a:spcBef>
                <a:spcPts val="125"/>
              </a:spcBef>
              <a:tabLst>
                <a:tab pos="1022985" algn="l"/>
                <a:tab pos="1842770" algn="l"/>
                <a:tab pos="2499995" algn="l"/>
                <a:tab pos="5083810" algn="l"/>
              </a:tabLst>
            </a:pPr>
            <a:r>
              <a:rPr sz="1550" spc="15" dirty="0">
                <a:latin typeface="Arial MT"/>
                <a:cs typeface="Arial MT"/>
              </a:rPr>
              <a:t>A</a:t>
            </a:r>
            <a:r>
              <a:rPr sz="1550" spc="35" dirty="0">
                <a:latin typeface="Arial MT"/>
                <a:cs typeface="Arial MT"/>
              </a:rPr>
              <a:t>n</a:t>
            </a:r>
            <a:r>
              <a:rPr sz="1550" spc="30" dirty="0">
                <a:latin typeface="Arial MT"/>
                <a:cs typeface="Arial MT"/>
              </a:rPr>
              <a:t>g</a:t>
            </a:r>
            <a:r>
              <a:rPr sz="1550" spc="-45" dirty="0">
                <a:latin typeface="Arial MT"/>
                <a:cs typeface="Arial MT"/>
              </a:rPr>
              <a:t>g</a:t>
            </a:r>
            <a:r>
              <a:rPr sz="1550" spc="30" dirty="0">
                <a:latin typeface="Arial MT"/>
                <a:cs typeface="Arial MT"/>
              </a:rPr>
              <a:t>a</a:t>
            </a:r>
            <a:r>
              <a:rPr sz="1550" spc="5" dirty="0">
                <a:latin typeface="Arial MT"/>
                <a:cs typeface="Arial MT"/>
              </a:rPr>
              <a:t>r</a:t>
            </a:r>
            <a:r>
              <a:rPr sz="1550" spc="30" dirty="0">
                <a:latin typeface="Arial MT"/>
                <a:cs typeface="Arial MT"/>
              </a:rPr>
              <a:t>a</a:t>
            </a:r>
            <a:r>
              <a:rPr sz="1550" spc="10" dirty="0">
                <a:latin typeface="Arial MT"/>
                <a:cs typeface="Arial MT"/>
              </a:rPr>
              <a:t>n</a:t>
            </a:r>
            <a:r>
              <a:rPr sz="1550" dirty="0">
                <a:latin typeface="Arial MT"/>
                <a:cs typeface="Arial MT"/>
              </a:rPr>
              <a:t>	</a:t>
            </a:r>
            <a:r>
              <a:rPr sz="1550" spc="15" dirty="0">
                <a:latin typeface="Arial MT"/>
                <a:cs typeface="Arial MT"/>
              </a:rPr>
              <a:t>B</a:t>
            </a:r>
            <a:r>
              <a:rPr sz="1550" spc="105" dirty="0">
                <a:latin typeface="Arial MT"/>
                <a:cs typeface="Arial MT"/>
              </a:rPr>
              <a:t>e</a:t>
            </a:r>
            <a:r>
              <a:rPr sz="1550" spc="-50" dirty="0">
                <a:latin typeface="Arial MT"/>
                <a:cs typeface="Arial MT"/>
              </a:rPr>
              <a:t>l</a:t>
            </a:r>
            <a:r>
              <a:rPr sz="1550" spc="30" dirty="0">
                <a:latin typeface="Arial MT"/>
                <a:cs typeface="Arial MT"/>
              </a:rPr>
              <a:t>an</a:t>
            </a:r>
            <a:r>
              <a:rPr sz="1550" spc="-50" dirty="0">
                <a:latin typeface="Arial MT"/>
                <a:cs typeface="Arial MT"/>
              </a:rPr>
              <a:t>j</a:t>
            </a:r>
            <a:r>
              <a:rPr sz="1550" spc="10" dirty="0">
                <a:latin typeface="Arial MT"/>
                <a:cs typeface="Arial MT"/>
              </a:rPr>
              <a:t>a</a:t>
            </a:r>
            <a:r>
              <a:rPr sz="1550" dirty="0">
                <a:latin typeface="Arial MT"/>
                <a:cs typeface="Arial MT"/>
              </a:rPr>
              <a:t>	</a:t>
            </a:r>
            <a:r>
              <a:rPr sz="1550" spc="15" dirty="0">
                <a:latin typeface="Arial MT"/>
                <a:cs typeface="Arial MT"/>
              </a:rPr>
              <a:t>t</a:t>
            </a:r>
            <a:r>
              <a:rPr sz="1550" spc="30" dirty="0">
                <a:latin typeface="Arial MT"/>
                <a:cs typeface="Arial MT"/>
              </a:rPr>
              <a:t>e</a:t>
            </a:r>
            <a:r>
              <a:rPr sz="1550" spc="75" dirty="0">
                <a:latin typeface="Arial MT"/>
                <a:cs typeface="Arial MT"/>
              </a:rPr>
              <a:t>r</a:t>
            </a:r>
            <a:r>
              <a:rPr sz="1550" spc="-45" dirty="0">
                <a:latin typeface="Arial MT"/>
                <a:cs typeface="Arial MT"/>
              </a:rPr>
              <a:t>d</a:t>
            </a:r>
            <a:r>
              <a:rPr sz="1550" spc="25" dirty="0">
                <a:latin typeface="Arial MT"/>
                <a:cs typeface="Arial MT"/>
              </a:rPr>
              <a:t>i</a:t>
            </a:r>
            <a:r>
              <a:rPr sz="1550" spc="5" dirty="0">
                <a:latin typeface="Arial MT"/>
                <a:cs typeface="Arial MT"/>
              </a:rPr>
              <a:t>ri</a:t>
            </a:r>
            <a:r>
              <a:rPr sz="1550" dirty="0">
                <a:latin typeface="Arial MT"/>
                <a:cs typeface="Arial MT"/>
              </a:rPr>
              <a:t>	</a:t>
            </a:r>
            <a:r>
              <a:rPr sz="1550" spc="-40" dirty="0">
                <a:latin typeface="Arial MT"/>
                <a:cs typeface="Arial MT"/>
              </a:rPr>
              <a:t>d</a:t>
            </a:r>
            <a:r>
              <a:rPr sz="1550" spc="35" dirty="0">
                <a:latin typeface="Arial MT"/>
                <a:cs typeface="Arial MT"/>
              </a:rPr>
              <a:t>a</a:t>
            </a:r>
            <a:r>
              <a:rPr sz="1550" spc="5" dirty="0">
                <a:latin typeface="Arial MT"/>
                <a:cs typeface="Arial MT"/>
              </a:rPr>
              <a:t>ri</a:t>
            </a:r>
            <a:r>
              <a:rPr sz="1550" dirty="0">
                <a:latin typeface="Arial MT"/>
                <a:cs typeface="Arial MT"/>
              </a:rPr>
              <a:t>	</a:t>
            </a:r>
            <a:r>
              <a:rPr sz="1550" spc="-45" dirty="0">
                <a:latin typeface="Arial MT"/>
                <a:cs typeface="Arial MT"/>
              </a:rPr>
              <a:t>d</a:t>
            </a:r>
            <a:r>
              <a:rPr sz="1550" spc="105" dirty="0">
                <a:latin typeface="Arial MT"/>
                <a:cs typeface="Arial MT"/>
              </a:rPr>
              <a:t>a</a:t>
            </a:r>
            <a:r>
              <a:rPr sz="1550" spc="10" dirty="0">
                <a:latin typeface="Arial MT"/>
                <a:cs typeface="Arial MT"/>
              </a:rPr>
              <a:t>n</a:t>
            </a:r>
            <a:endParaRPr sz="1550">
              <a:latin typeface="Arial MT"/>
              <a:cs typeface="Arial MT"/>
            </a:endParaRPr>
          </a:p>
        </p:txBody>
      </p:sp>
      <p:sp>
        <p:nvSpPr>
          <p:cNvPr id="12" name="object 12"/>
          <p:cNvSpPr txBox="1"/>
          <p:nvPr/>
        </p:nvSpPr>
        <p:spPr>
          <a:xfrm>
            <a:off x="7032879" y="1862327"/>
            <a:ext cx="2044700" cy="228600"/>
          </a:xfrm>
          <a:prstGeom prst="rect">
            <a:avLst/>
          </a:prstGeom>
          <a:solidFill>
            <a:srgbClr val="00FF00"/>
          </a:solidFill>
        </p:spPr>
        <p:txBody>
          <a:bodyPr vert="horz" wrap="square" lIns="0" tIns="0" rIns="0" bIns="0" rtlCol="0">
            <a:spAutoFit/>
          </a:bodyPr>
          <a:lstStyle/>
          <a:p>
            <a:pPr marL="5080">
              <a:lnSpc>
                <a:spcPts val="1760"/>
              </a:lnSpc>
              <a:tabLst>
                <a:tab pos="1167765" algn="l"/>
              </a:tabLst>
            </a:pPr>
            <a:r>
              <a:rPr sz="1550" spc="-45" dirty="0">
                <a:latin typeface="Arial MT"/>
                <a:cs typeface="Arial MT"/>
              </a:rPr>
              <a:t>p</a:t>
            </a:r>
            <a:r>
              <a:rPr sz="1550" spc="30" dirty="0">
                <a:latin typeface="Arial MT"/>
                <a:cs typeface="Arial MT"/>
              </a:rPr>
              <a:t>e</a:t>
            </a:r>
            <a:r>
              <a:rPr sz="1550" spc="75" dirty="0">
                <a:latin typeface="Arial MT"/>
                <a:cs typeface="Arial MT"/>
              </a:rPr>
              <a:t>r</a:t>
            </a:r>
            <a:r>
              <a:rPr sz="1550" spc="-45" dirty="0">
                <a:latin typeface="Arial MT"/>
                <a:cs typeface="Arial MT"/>
              </a:rPr>
              <a:t>g</a:t>
            </a:r>
            <a:r>
              <a:rPr sz="1550" spc="30" dirty="0">
                <a:latin typeface="Arial MT"/>
                <a:cs typeface="Arial MT"/>
              </a:rPr>
              <a:t>e</a:t>
            </a:r>
            <a:r>
              <a:rPr sz="1550" spc="45" dirty="0">
                <a:latin typeface="Arial MT"/>
                <a:cs typeface="Arial MT"/>
              </a:rPr>
              <a:t>s</a:t>
            </a:r>
            <a:r>
              <a:rPr sz="1550" spc="30" dirty="0">
                <a:latin typeface="Arial MT"/>
                <a:cs typeface="Arial MT"/>
              </a:rPr>
              <a:t>e</a:t>
            </a:r>
            <a:r>
              <a:rPr sz="1550" spc="5" dirty="0">
                <a:latin typeface="Arial MT"/>
                <a:cs typeface="Arial MT"/>
              </a:rPr>
              <a:t>r</a:t>
            </a:r>
            <a:r>
              <a:rPr sz="1550" spc="30" dirty="0">
                <a:latin typeface="Arial MT"/>
                <a:cs typeface="Arial MT"/>
              </a:rPr>
              <a:t>a</a:t>
            </a:r>
            <a:r>
              <a:rPr sz="1550" spc="10" dirty="0">
                <a:latin typeface="Arial MT"/>
                <a:cs typeface="Arial MT"/>
              </a:rPr>
              <a:t>n</a:t>
            </a:r>
            <a:r>
              <a:rPr sz="1550" dirty="0">
                <a:latin typeface="Arial MT"/>
                <a:cs typeface="Arial MT"/>
              </a:rPr>
              <a:t>	</a:t>
            </a:r>
            <a:r>
              <a:rPr sz="1550" spc="110" dirty="0">
                <a:latin typeface="Arial MT"/>
                <a:cs typeface="Arial MT"/>
              </a:rPr>
              <a:t>a</a:t>
            </a:r>
            <a:r>
              <a:rPr sz="1550" spc="35" dirty="0">
                <a:latin typeface="Arial MT"/>
                <a:cs typeface="Arial MT"/>
              </a:rPr>
              <a:t>ng</a:t>
            </a:r>
            <a:r>
              <a:rPr sz="1550" spc="-40" dirty="0">
                <a:latin typeface="Arial MT"/>
                <a:cs typeface="Arial MT"/>
              </a:rPr>
              <a:t>g</a:t>
            </a:r>
            <a:r>
              <a:rPr sz="1550" spc="35" dirty="0">
                <a:latin typeface="Arial MT"/>
                <a:cs typeface="Arial MT"/>
              </a:rPr>
              <a:t>a</a:t>
            </a:r>
            <a:r>
              <a:rPr sz="1550" spc="5" dirty="0">
                <a:latin typeface="Arial MT"/>
                <a:cs typeface="Arial MT"/>
              </a:rPr>
              <a:t>r</a:t>
            </a:r>
            <a:r>
              <a:rPr sz="1550" spc="35" dirty="0">
                <a:latin typeface="Arial MT"/>
                <a:cs typeface="Arial MT"/>
              </a:rPr>
              <a:t>a</a:t>
            </a:r>
            <a:r>
              <a:rPr sz="1550" spc="10" dirty="0">
                <a:latin typeface="Arial MT"/>
                <a:cs typeface="Arial MT"/>
              </a:rPr>
              <a:t>n</a:t>
            </a:r>
            <a:endParaRPr sz="1550">
              <a:latin typeface="Arial MT"/>
              <a:cs typeface="Arial MT"/>
            </a:endParaRPr>
          </a:p>
        </p:txBody>
      </p:sp>
      <p:sp>
        <p:nvSpPr>
          <p:cNvPr id="13" name="object 13"/>
          <p:cNvSpPr txBox="1"/>
          <p:nvPr/>
        </p:nvSpPr>
        <p:spPr>
          <a:xfrm>
            <a:off x="9046464" y="1833498"/>
            <a:ext cx="2642235" cy="265430"/>
          </a:xfrm>
          <a:prstGeom prst="rect">
            <a:avLst/>
          </a:prstGeom>
        </p:spPr>
        <p:txBody>
          <a:bodyPr vert="horz" wrap="square" lIns="0" tIns="15875" rIns="0" bIns="0" rtlCol="0">
            <a:spAutoFit/>
          </a:bodyPr>
          <a:lstStyle/>
          <a:p>
            <a:pPr marL="12700">
              <a:lnSpc>
                <a:spcPct val="100000"/>
              </a:lnSpc>
              <a:spcBef>
                <a:spcPts val="125"/>
              </a:spcBef>
              <a:tabLst>
                <a:tab pos="222250" algn="l"/>
                <a:tab pos="1051560" algn="l"/>
                <a:tab pos="1757045" algn="l"/>
              </a:tabLst>
            </a:pPr>
            <a:r>
              <a:rPr sz="1550" spc="5" dirty="0">
                <a:latin typeface="Arial MT"/>
                <a:cs typeface="Arial MT"/>
              </a:rPr>
              <a:t>.	</a:t>
            </a:r>
            <a:r>
              <a:rPr sz="1550" spc="15" dirty="0">
                <a:latin typeface="Arial MT"/>
                <a:cs typeface="Arial MT"/>
              </a:rPr>
              <a:t>A</a:t>
            </a:r>
            <a:r>
              <a:rPr sz="1550" spc="-45" dirty="0">
                <a:latin typeface="Arial MT"/>
                <a:cs typeface="Arial MT"/>
              </a:rPr>
              <a:t>d</a:t>
            </a:r>
            <a:r>
              <a:rPr sz="1550" spc="105" dirty="0">
                <a:latin typeface="Arial MT"/>
                <a:cs typeface="Arial MT"/>
              </a:rPr>
              <a:t>a</a:t>
            </a:r>
            <a:r>
              <a:rPr sz="1550" spc="-45" dirty="0">
                <a:latin typeface="Arial MT"/>
                <a:cs typeface="Arial MT"/>
              </a:rPr>
              <a:t>p</a:t>
            </a:r>
            <a:r>
              <a:rPr sz="1550" spc="30" dirty="0">
                <a:latin typeface="Arial MT"/>
                <a:cs typeface="Arial MT"/>
              </a:rPr>
              <a:t>u</a:t>
            </a:r>
            <a:r>
              <a:rPr sz="1550" spc="10" dirty="0">
                <a:latin typeface="Arial MT"/>
                <a:cs typeface="Arial MT"/>
              </a:rPr>
              <a:t>n</a:t>
            </a:r>
            <a:r>
              <a:rPr sz="1550" dirty="0">
                <a:latin typeface="Arial MT"/>
                <a:cs typeface="Arial MT"/>
              </a:rPr>
              <a:t>	R</a:t>
            </a:r>
            <a:r>
              <a:rPr sz="1550" spc="30" dirty="0">
                <a:latin typeface="Arial MT"/>
                <a:cs typeface="Arial MT"/>
              </a:rPr>
              <a:t>e</a:t>
            </a:r>
            <a:r>
              <a:rPr sz="1550" spc="45" dirty="0">
                <a:latin typeface="Arial MT"/>
                <a:cs typeface="Arial MT"/>
              </a:rPr>
              <a:t>v</a:t>
            </a:r>
            <a:r>
              <a:rPr sz="1550" spc="25" dirty="0">
                <a:latin typeface="Arial MT"/>
                <a:cs typeface="Arial MT"/>
              </a:rPr>
              <a:t>i</a:t>
            </a:r>
            <a:r>
              <a:rPr sz="1550" spc="45" dirty="0">
                <a:latin typeface="Arial MT"/>
                <a:cs typeface="Arial MT"/>
              </a:rPr>
              <a:t>s</a:t>
            </a:r>
            <a:r>
              <a:rPr sz="1550" spc="5" dirty="0">
                <a:latin typeface="Arial MT"/>
                <a:cs typeface="Arial MT"/>
              </a:rPr>
              <a:t>i</a:t>
            </a:r>
            <a:r>
              <a:rPr sz="1550" dirty="0">
                <a:latin typeface="Arial MT"/>
                <a:cs typeface="Arial MT"/>
              </a:rPr>
              <a:t>	</a:t>
            </a:r>
            <a:r>
              <a:rPr sz="1550" spc="15" dirty="0">
                <a:latin typeface="Arial MT"/>
                <a:cs typeface="Arial MT"/>
              </a:rPr>
              <a:t>A</a:t>
            </a:r>
            <a:r>
              <a:rPr sz="1550" spc="-45" dirty="0">
                <a:latin typeface="Arial MT"/>
                <a:cs typeface="Arial MT"/>
              </a:rPr>
              <a:t>n</a:t>
            </a:r>
            <a:r>
              <a:rPr sz="1550" spc="30" dirty="0">
                <a:latin typeface="Arial MT"/>
                <a:cs typeface="Arial MT"/>
              </a:rPr>
              <a:t>g</a:t>
            </a:r>
            <a:r>
              <a:rPr sz="1550" spc="-45" dirty="0">
                <a:latin typeface="Arial MT"/>
                <a:cs typeface="Arial MT"/>
              </a:rPr>
              <a:t>g</a:t>
            </a:r>
            <a:r>
              <a:rPr sz="1550" spc="30" dirty="0">
                <a:latin typeface="Arial MT"/>
                <a:cs typeface="Arial MT"/>
              </a:rPr>
              <a:t>a</a:t>
            </a:r>
            <a:r>
              <a:rPr sz="1550" spc="5" dirty="0">
                <a:latin typeface="Arial MT"/>
                <a:cs typeface="Arial MT"/>
              </a:rPr>
              <a:t>r</a:t>
            </a:r>
            <a:r>
              <a:rPr sz="1550" spc="105" dirty="0">
                <a:latin typeface="Arial MT"/>
                <a:cs typeface="Arial MT"/>
              </a:rPr>
              <a:t>a</a:t>
            </a:r>
            <a:r>
              <a:rPr sz="1550" spc="10" dirty="0">
                <a:latin typeface="Arial MT"/>
                <a:cs typeface="Arial MT"/>
              </a:rPr>
              <a:t>n</a:t>
            </a:r>
            <a:endParaRPr sz="1550">
              <a:latin typeface="Arial MT"/>
              <a:cs typeface="Arial MT"/>
            </a:endParaRPr>
          </a:p>
        </p:txBody>
      </p:sp>
      <p:sp>
        <p:nvSpPr>
          <p:cNvPr id="14" name="object 14"/>
          <p:cNvSpPr txBox="1"/>
          <p:nvPr/>
        </p:nvSpPr>
        <p:spPr>
          <a:xfrm>
            <a:off x="1477644" y="2081529"/>
            <a:ext cx="7907020" cy="265430"/>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Pendapatan</a:t>
            </a:r>
            <a:r>
              <a:rPr sz="1550" spc="204" dirty="0">
                <a:latin typeface="Arial MT"/>
                <a:cs typeface="Arial MT"/>
              </a:rPr>
              <a:t> </a:t>
            </a:r>
            <a:r>
              <a:rPr sz="1550" spc="-15" dirty="0">
                <a:latin typeface="Arial MT"/>
                <a:cs typeface="Arial MT"/>
              </a:rPr>
              <a:t>berupa</a:t>
            </a:r>
            <a:r>
              <a:rPr sz="1550" spc="204" dirty="0">
                <a:latin typeface="Arial MT"/>
                <a:cs typeface="Arial MT"/>
              </a:rPr>
              <a:t> </a:t>
            </a:r>
            <a:r>
              <a:rPr sz="1550" spc="-5" dirty="0">
                <a:latin typeface="Arial MT"/>
                <a:cs typeface="Arial MT"/>
              </a:rPr>
              <a:t>perubahan</a:t>
            </a:r>
            <a:r>
              <a:rPr sz="1550" spc="280" dirty="0">
                <a:latin typeface="Arial MT"/>
                <a:cs typeface="Arial MT"/>
              </a:rPr>
              <a:t> </a:t>
            </a:r>
            <a:r>
              <a:rPr sz="1550" spc="5" dirty="0">
                <a:latin typeface="Arial MT"/>
                <a:cs typeface="Arial MT"/>
              </a:rPr>
              <a:t>target</a:t>
            </a:r>
            <a:r>
              <a:rPr sz="1550" spc="120" dirty="0">
                <a:latin typeface="Arial MT"/>
                <a:cs typeface="Arial MT"/>
              </a:rPr>
              <a:t> </a:t>
            </a:r>
            <a:r>
              <a:rPr sz="1550" spc="-10" dirty="0">
                <a:latin typeface="Arial MT"/>
                <a:cs typeface="Arial MT"/>
              </a:rPr>
              <a:t>PNBP</a:t>
            </a:r>
            <a:r>
              <a:rPr sz="1550" spc="95" dirty="0">
                <a:latin typeface="Arial MT"/>
                <a:cs typeface="Arial MT"/>
              </a:rPr>
              <a:t> </a:t>
            </a:r>
            <a:r>
              <a:rPr sz="1550" spc="10" dirty="0">
                <a:latin typeface="Arial MT"/>
                <a:cs typeface="Arial MT"/>
              </a:rPr>
              <a:t>yang</a:t>
            </a:r>
            <a:r>
              <a:rPr sz="1550" spc="125" dirty="0">
                <a:latin typeface="Arial MT"/>
                <a:cs typeface="Arial MT"/>
              </a:rPr>
              <a:t> </a:t>
            </a:r>
            <a:r>
              <a:rPr sz="1550" spc="5" dirty="0">
                <a:latin typeface="Arial MT"/>
                <a:cs typeface="Arial MT"/>
              </a:rPr>
              <a:t>disebabkan</a:t>
            </a:r>
            <a:r>
              <a:rPr sz="1550" spc="120" dirty="0">
                <a:latin typeface="Arial MT"/>
                <a:cs typeface="Arial MT"/>
              </a:rPr>
              <a:t> </a:t>
            </a:r>
            <a:r>
              <a:rPr sz="1550" spc="-5" dirty="0">
                <a:latin typeface="Arial MT"/>
                <a:cs typeface="Arial MT"/>
              </a:rPr>
              <a:t>perubahan</a:t>
            </a:r>
            <a:r>
              <a:rPr sz="1550" spc="280" dirty="0">
                <a:latin typeface="Arial MT"/>
                <a:cs typeface="Arial MT"/>
              </a:rPr>
              <a:t> </a:t>
            </a:r>
            <a:r>
              <a:rPr sz="1550" spc="5" dirty="0">
                <a:latin typeface="Arial MT"/>
                <a:cs typeface="Arial MT"/>
              </a:rPr>
              <a:t>postur</a:t>
            </a:r>
            <a:r>
              <a:rPr sz="1550" spc="170" dirty="0">
                <a:latin typeface="Arial MT"/>
                <a:cs typeface="Arial MT"/>
              </a:rPr>
              <a:t> </a:t>
            </a:r>
            <a:r>
              <a:rPr sz="1550" spc="-20" dirty="0">
                <a:latin typeface="Arial MT"/>
                <a:cs typeface="Arial MT"/>
              </a:rPr>
              <a:t>APBN.</a:t>
            </a:r>
            <a:endParaRPr sz="1550">
              <a:latin typeface="Arial MT"/>
              <a:cs typeface="Arial MT"/>
            </a:endParaRPr>
          </a:p>
        </p:txBody>
      </p:sp>
      <p:pic>
        <p:nvPicPr>
          <p:cNvPr id="15" name="object 15"/>
          <p:cNvPicPr/>
          <p:nvPr/>
        </p:nvPicPr>
        <p:blipFill>
          <a:blip r:embed="rId2" cstate="print"/>
          <a:stretch>
            <a:fillRect/>
          </a:stretch>
        </p:blipFill>
        <p:spPr>
          <a:xfrm>
            <a:off x="485775" y="1323975"/>
            <a:ext cx="723900" cy="723900"/>
          </a:xfrm>
          <a:prstGeom prst="rect">
            <a:avLst/>
          </a:prstGeom>
        </p:spPr>
      </p:pic>
      <p:sp>
        <p:nvSpPr>
          <p:cNvPr id="16" name="object 16"/>
          <p:cNvSpPr txBox="1"/>
          <p:nvPr/>
        </p:nvSpPr>
        <p:spPr>
          <a:xfrm>
            <a:off x="1489328" y="2564638"/>
            <a:ext cx="114300" cy="228600"/>
          </a:xfrm>
          <a:prstGeom prst="rect">
            <a:avLst/>
          </a:prstGeom>
          <a:solidFill>
            <a:srgbClr val="00FFFF"/>
          </a:solidFill>
        </p:spPr>
        <p:txBody>
          <a:bodyPr vert="horz" wrap="square" lIns="0" tIns="0" rIns="0" bIns="0" rtlCol="0">
            <a:spAutoFit/>
          </a:bodyPr>
          <a:lstStyle/>
          <a:p>
            <a:pPr marL="635">
              <a:lnSpc>
                <a:spcPts val="1764"/>
              </a:lnSpc>
            </a:pPr>
            <a:r>
              <a:rPr sz="1550" b="1" spc="10" dirty="0">
                <a:latin typeface="Arial"/>
                <a:cs typeface="Arial"/>
              </a:rPr>
              <a:t>2</a:t>
            </a:r>
            <a:endParaRPr sz="1550">
              <a:latin typeface="Arial"/>
              <a:cs typeface="Arial"/>
            </a:endParaRPr>
          </a:p>
        </p:txBody>
      </p:sp>
      <p:sp>
        <p:nvSpPr>
          <p:cNvPr id="17" name="object 17"/>
          <p:cNvSpPr txBox="1"/>
          <p:nvPr/>
        </p:nvSpPr>
        <p:spPr>
          <a:xfrm>
            <a:off x="1477644" y="2536825"/>
            <a:ext cx="4250690" cy="504190"/>
          </a:xfrm>
          <a:prstGeom prst="rect">
            <a:avLst/>
          </a:prstGeom>
        </p:spPr>
        <p:txBody>
          <a:bodyPr vert="horz" wrap="square" lIns="0" tIns="15875" rIns="0" bIns="0" rtlCol="0">
            <a:spAutoFit/>
          </a:bodyPr>
          <a:lstStyle/>
          <a:p>
            <a:pPr marL="184150">
              <a:lnSpc>
                <a:spcPct val="100000"/>
              </a:lnSpc>
              <a:spcBef>
                <a:spcPts val="125"/>
              </a:spcBef>
            </a:pPr>
            <a:r>
              <a:rPr sz="1550" b="1" spc="-10" dirty="0">
                <a:latin typeface="Arial"/>
                <a:cs typeface="Arial"/>
              </a:rPr>
              <a:t>PINJAMAN</a:t>
            </a:r>
            <a:endParaRPr sz="1550">
              <a:latin typeface="Arial"/>
              <a:cs typeface="Arial"/>
            </a:endParaRPr>
          </a:p>
          <a:p>
            <a:pPr marL="12700">
              <a:lnSpc>
                <a:spcPct val="100000"/>
              </a:lnSpc>
              <a:spcBef>
                <a:spcPts val="15"/>
              </a:spcBef>
            </a:pPr>
            <a:r>
              <a:rPr sz="1550" spc="25" dirty="0">
                <a:latin typeface="Arial MT"/>
                <a:cs typeface="Arial MT"/>
              </a:rPr>
              <a:t>Revisi</a:t>
            </a:r>
            <a:r>
              <a:rPr sz="1550" spc="120" dirty="0">
                <a:latin typeface="Arial MT"/>
                <a:cs typeface="Arial MT"/>
              </a:rPr>
              <a:t> </a:t>
            </a:r>
            <a:r>
              <a:rPr sz="1550" spc="15" dirty="0">
                <a:latin typeface="Arial MT"/>
                <a:cs typeface="Arial MT"/>
              </a:rPr>
              <a:t>Anggaran</a:t>
            </a:r>
            <a:r>
              <a:rPr sz="1550" spc="125" dirty="0">
                <a:latin typeface="Arial MT"/>
                <a:cs typeface="Arial MT"/>
              </a:rPr>
              <a:t> </a:t>
            </a:r>
            <a:r>
              <a:rPr sz="1550" spc="15" dirty="0">
                <a:latin typeface="Arial MT"/>
                <a:cs typeface="Arial MT"/>
              </a:rPr>
              <a:t>bersumber</a:t>
            </a:r>
            <a:r>
              <a:rPr sz="1550" spc="175" dirty="0">
                <a:latin typeface="Arial MT"/>
                <a:cs typeface="Arial MT"/>
              </a:rPr>
              <a:t> </a:t>
            </a:r>
            <a:r>
              <a:rPr sz="1550" spc="25" dirty="0">
                <a:latin typeface="Arial MT"/>
                <a:cs typeface="Arial MT"/>
              </a:rPr>
              <a:t>Pinjaman</a:t>
            </a:r>
            <a:r>
              <a:rPr sz="1550" spc="125" dirty="0">
                <a:latin typeface="Arial MT"/>
                <a:cs typeface="Arial MT"/>
              </a:rPr>
              <a:t> </a:t>
            </a:r>
            <a:r>
              <a:rPr sz="1550" spc="10" dirty="0">
                <a:latin typeface="Arial MT"/>
                <a:cs typeface="Arial MT"/>
              </a:rPr>
              <a:t>berupa</a:t>
            </a:r>
            <a:endParaRPr sz="1550">
              <a:latin typeface="Arial MT"/>
              <a:cs typeface="Arial MT"/>
            </a:endParaRPr>
          </a:p>
        </p:txBody>
      </p:sp>
      <p:sp>
        <p:nvSpPr>
          <p:cNvPr id="18" name="object 18"/>
          <p:cNvSpPr txBox="1"/>
          <p:nvPr/>
        </p:nvSpPr>
        <p:spPr>
          <a:xfrm>
            <a:off x="5727953" y="2802763"/>
            <a:ext cx="1920875" cy="228600"/>
          </a:xfrm>
          <a:prstGeom prst="rect">
            <a:avLst/>
          </a:prstGeom>
          <a:solidFill>
            <a:srgbClr val="FFFF00"/>
          </a:solidFill>
        </p:spPr>
        <p:txBody>
          <a:bodyPr vert="horz" wrap="square" lIns="0" tIns="0" rIns="0" bIns="0" rtlCol="0">
            <a:spAutoFit/>
          </a:bodyPr>
          <a:lstStyle/>
          <a:p>
            <a:pPr marL="3810">
              <a:lnSpc>
                <a:spcPts val="1770"/>
              </a:lnSpc>
            </a:pPr>
            <a:r>
              <a:rPr sz="1550" spc="20" dirty="0">
                <a:latin typeface="Arial MT"/>
                <a:cs typeface="Arial MT"/>
              </a:rPr>
              <a:t>perubahan</a:t>
            </a:r>
            <a:r>
              <a:rPr sz="1550" spc="75" dirty="0">
                <a:latin typeface="Arial MT"/>
                <a:cs typeface="Arial MT"/>
              </a:rPr>
              <a:t> </a:t>
            </a:r>
            <a:r>
              <a:rPr sz="1550" spc="25" dirty="0">
                <a:latin typeface="Arial MT"/>
                <a:cs typeface="Arial MT"/>
              </a:rPr>
              <a:t>anggaran</a:t>
            </a:r>
            <a:endParaRPr sz="1550">
              <a:latin typeface="Arial MT"/>
              <a:cs typeface="Arial MT"/>
            </a:endParaRPr>
          </a:p>
        </p:txBody>
      </p:sp>
      <p:sp>
        <p:nvSpPr>
          <p:cNvPr id="19" name="object 19"/>
          <p:cNvSpPr txBox="1"/>
          <p:nvPr/>
        </p:nvSpPr>
        <p:spPr>
          <a:xfrm>
            <a:off x="7692643" y="2775203"/>
            <a:ext cx="873760" cy="265430"/>
          </a:xfrm>
          <a:prstGeom prst="rect">
            <a:avLst/>
          </a:prstGeom>
        </p:spPr>
        <p:txBody>
          <a:bodyPr vert="horz" wrap="square" lIns="0" tIns="15875" rIns="0" bIns="0" rtlCol="0">
            <a:spAutoFit/>
          </a:bodyPr>
          <a:lstStyle/>
          <a:p>
            <a:pPr marL="12700">
              <a:lnSpc>
                <a:spcPct val="100000"/>
              </a:lnSpc>
              <a:spcBef>
                <a:spcPts val="125"/>
              </a:spcBef>
            </a:pPr>
            <a:r>
              <a:rPr sz="1550" spc="30" dirty="0">
                <a:latin typeface="Arial MT"/>
                <a:cs typeface="Arial MT"/>
              </a:rPr>
              <a:t>dan/atau</a:t>
            </a:r>
            <a:endParaRPr sz="1550">
              <a:latin typeface="Arial MT"/>
              <a:cs typeface="Arial MT"/>
            </a:endParaRPr>
          </a:p>
        </p:txBody>
      </p:sp>
      <p:sp>
        <p:nvSpPr>
          <p:cNvPr id="20" name="object 20"/>
          <p:cNvSpPr txBox="1"/>
          <p:nvPr/>
        </p:nvSpPr>
        <p:spPr>
          <a:xfrm>
            <a:off x="8566404" y="2802763"/>
            <a:ext cx="1978025" cy="228600"/>
          </a:xfrm>
          <a:prstGeom prst="rect">
            <a:avLst/>
          </a:prstGeom>
          <a:solidFill>
            <a:srgbClr val="FFFF00"/>
          </a:solidFill>
        </p:spPr>
        <p:txBody>
          <a:bodyPr vert="horz" wrap="square" lIns="0" tIns="0" rIns="0" bIns="0" rtlCol="0">
            <a:spAutoFit/>
          </a:bodyPr>
          <a:lstStyle/>
          <a:p>
            <a:pPr marL="6350">
              <a:lnSpc>
                <a:spcPts val="1770"/>
              </a:lnSpc>
            </a:pPr>
            <a:r>
              <a:rPr sz="1550" spc="20" dirty="0">
                <a:latin typeface="Arial MT"/>
                <a:cs typeface="Arial MT"/>
              </a:rPr>
              <a:t>pergeseran</a:t>
            </a:r>
            <a:r>
              <a:rPr sz="1550" spc="85" dirty="0">
                <a:latin typeface="Arial MT"/>
                <a:cs typeface="Arial MT"/>
              </a:rPr>
              <a:t> </a:t>
            </a:r>
            <a:r>
              <a:rPr sz="1550" spc="25" dirty="0">
                <a:latin typeface="Arial MT"/>
                <a:cs typeface="Arial MT"/>
              </a:rPr>
              <a:t>anggaran</a:t>
            </a:r>
            <a:endParaRPr sz="1550">
              <a:latin typeface="Arial MT"/>
              <a:cs typeface="Arial MT"/>
            </a:endParaRPr>
          </a:p>
        </p:txBody>
      </p:sp>
      <p:sp>
        <p:nvSpPr>
          <p:cNvPr id="21" name="object 21"/>
          <p:cNvSpPr txBox="1"/>
          <p:nvPr/>
        </p:nvSpPr>
        <p:spPr>
          <a:xfrm>
            <a:off x="10514330" y="2775203"/>
            <a:ext cx="1157605" cy="265430"/>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a:t>
            </a:r>
            <a:r>
              <a:rPr sz="1550" spc="95" dirty="0">
                <a:latin typeface="Arial MT"/>
                <a:cs typeface="Arial MT"/>
              </a:rPr>
              <a:t> </a:t>
            </a:r>
            <a:r>
              <a:rPr sz="1550" spc="30" dirty="0">
                <a:latin typeface="Arial MT"/>
                <a:cs typeface="Arial MT"/>
              </a:rPr>
              <a:t>Perubahan</a:t>
            </a:r>
            <a:endParaRPr sz="1550">
              <a:latin typeface="Arial MT"/>
              <a:cs typeface="Arial MT"/>
            </a:endParaRPr>
          </a:p>
        </p:txBody>
      </p:sp>
      <p:sp>
        <p:nvSpPr>
          <p:cNvPr id="22" name="object 22"/>
          <p:cNvSpPr txBox="1"/>
          <p:nvPr/>
        </p:nvSpPr>
        <p:spPr>
          <a:xfrm>
            <a:off x="3184779" y="3050413"/>
            <a:ext cx="1743075" cy="228600"/>
          </a:xfrm>
          <a:prstGeom prst="rect">
            <a:avLst/>
          </a:prstGeom>
          <a:solidFill>
            <a:srgbClr val="00FF00"/>
          </a:solidFill>
        </p:spPr>
        <p:txBody>
          <a:bodyPr vert="horz" wrap="square" lIns="0" tIns="0" rIns="0" bIns="0" rtlCol="0">
            <a:spAutoFit/>
          </a:bodyPr>
          <a:lstStyle/>
          <a:p>
            <a:pPr marL="1905">
              <a:lnSpc>
                <a:spcPts val="1770"/>
              </a:lnSpc>
            </a:pPr>
            <a:r>
              <a:rPr sz="1550" u="heavy" spc="-10" dirty="0">
                <a:uFill>
                  <a:solidFill>
                    <a:srgbClr val="000000"/>
                  </a:solidFill>
                </a:uFill>
                <a:latin typeface="Arial MT"/>
                <a:cs typeface="Arial MT"/>
              </a:rPr>
              <a:t>penambahan</a:t>
            </a:r>
            <a:r>
              <a:rPr sz="1550" u="heavy" spc="285" dirty="0">
                <a:uFill>
                  <a:solidFill>
                    <a:srgbClr val="000000"/>
                  </a:solidFill>
                </a:uFill>
                <a:latin typeface="Arial MT"/>
                <a:cs typeface="Arial MT"/>
              </a:rPr>
              <a:t> </a:t>
            </a:r>
            <a:r>
              <a:rPr sz="1550" u="heavy" spc="-5" dirty="0">
                <a:uFill>
                  <a:solidFill>
                    <a:srgbClr val="000000"/>
                  </a:solidFill>
                </a:uFill>
                <a:latin typeface="Arial MT"/>
                <a:cs typeface="Arial MT"/>
              </a:rPr>
              <a:t>pagu</a:t>
            </a:r>
            <a:endParaRPr sz="1550">
              <a:latin typeface="Arial MT"/>
              <a:cs typeface="Arial MT"/>
            </a:endParaRPr>
          </a:p>
        </p:txBody>
      </p:sp>
      <p:sp>
        <p:nvSpPr>
          <p:cNvPr id="23" name="object 23"/>
          <p:cNvSpPr txBox="1"/>
          <p:nvPr/>
        </p:nvSpPr>
        <p:spPr>
          <a:xfrm>
            <a:off x="1477644" y="3022917"/>
            <a:ext cx="3797300" cy="266065"/>
          </a:xfrm>
          <a:prstGeom prst="rect">
            <a:avLst/>
          </a:prstGeom>
        </p:spPr>
        <p:txBody>
          <a:bodyPr vert="horz" wrap="square" lIns="0" tIns="15875" rIns="0" bIns="0" rtlCol="0">
            <a:spAutoFit/>
          </a:bodyPr>
          <a:lstStyle/>
          <a:p>
            <a:pPr marL="12700">
              <a:lnSpc>
                <a:spcPct val="100000"/>
              </a:lnSpc>
              <a:spcBef>
                <a:spcPts val="125"/>
              </a:spcBef>
              <a:tabLst>
                <a:tab pos="3453765" algn="l"/>
              </a:tabLst>
            </a:pPr>
            <a:r>
              <a:rPr sz="1550" spc="-60" dirty="0">
                <a:latin typeface="Arial MT"/>
                <a:cs typeface="Arial MT"/>
              </a:rPr>
              <a:t>A</a:t>
            </a:r>
            <a:r>
              <a:rPr sz="1550" spc="-40" dirty="0">
                <a:latin typeface="Arial MT"/>
                <a:cs typeface="Arial MT"/>
              </a:rPr>
              <a:t>ngg</a:t>
            </a:r>
            <a:r>
              <a:rPr sz="1550" spc="35" dirty="0">
                <a:latin typeface="Arial MT"/>
                <a:cs typeface="Arial MT"/>
              </a:rPr>
              <a:t>a</a:t>
            </a:r>
            <a:r>
              <a:rPr sz="1550" spc="5" dirty="0">
                <a:latin typeface="Arial MT"/>
                <a:cs typeface="Arial MT"/>
              </a:rPr>
              <a:t>r</a:t>
            </a:r>
            <a:r>
              <a:rPr sz="1550" spc="35" dirty="0">
                <a:latin typeface="Arial MT"/>
                <a:cs typeface="Arial MT"/>
              </a:rPr>
              <a:t>a</a:t>
            </a:r>
            <a:r>
              <a:rPr sz="1550" spc="15" dirty="0">
                <a:latin typeface="Arial MT"/>
                <a:cs typeface="Arial MT"/>
              </a:rPr>
              <a:t>n</a:t>
            </a:r>
            <a:r>
              <a:rPr sz="1550" dirty="0">
                <a:latin typeface="Arial MT"/>
                <a:cs typeface="Arial MT"/>
              </a:rPr>
              <a:t> </a:t>
            </a:r>
            <a:r>
              <a:rPr sz="1550" spc="-160" dirty="0">
                <a:latin typeface="Arial MT"/>
                <a:cs typeface="Arial MT"/>
              </a:rPr>
              <a:t> </a:t>
            </a:r>
            <a:r>
              <a:rPr sz="1550" spc="-95" dirty="0">
                <a:latin typeface="Arial MT"/>
                <a:cs typeface="Arial MT"/>
              </a:rPr>
              <a:t>m</a:t>
            </a:r>
            <a:r>
              <a:rPr sz="1550" spc="35" dirty="0">
                <a:latin typeface="Arial MT"/>
                <a:cs typeface="Arial MT"/>
              </a:rPr>
              <a:t>e</a:t>
            </a:r>
            <a:r>
              <a:rPr sz="1550" spc="-45" dirty="0">
                <a:latin typeface="Arial MT"/>
                <a:cs typeface="Arial MT"/>
              </a:rPr>
              <a:t>l</a:t>
            </a:r>
            <a:r>
              <a:rPr sz="1550" spc="30" dirty="0">
                <a:latin typeface="Arial MT"/>
                <a:cs typeface="Arial MT"/>
              </a:rPr>
              <a:t>i</a:t>
            </a:r>
            <a:r>
              <a:rPr sz="1550" spc="-35" dirty="0">
                <a:latin typeface="Arial MT"/>
                <a:cs typeface="Arial MT"/>
              </a:rPr>
              <a:t>pu</a:t>
            </a:r>
            <a:r>
              <a:rPr sz="1550" spc="15" dirty="0">
                <a:latin typeface="Arial MT"/>
                <a:cs typeface="Arial MT"/>
              </a:rPr>
              <a:t>t</a:t>
            </a:r>
            <a:r>
              <a:rPr sz="1550" spc="5" dirty="0">
                <a:latin typeface="Arial MT"/>
                <a:cs typeface="Arial MT"/>
              </a:rPr>
              <a:t>i</a:t>
            </a:r>
            <a:r>
              <a:rPr sz="1550" dirty="0">
                <a:latin typeface="Arial MT"/>
                <a:cs typeface="Arial MT"/>
              </a:rPr>
              <a:t>	</a:t>
            </a:r>
            <a:r>
              <a:rPr sz="1550" spc="-40" dirty="0">
                <a:latin typeface="Arial MT"/>
                <a:cs typeface="Arial MT"/>
              </a:rPr>
              <a:t>d</a:t>
            </a:r>
            <a:r>
              <a:rPr sz="1550" spc="35" dirty="0">
                <a:latin typeface="Arial MT"/>
                <a:cs typeface="Arial MT"/>
              </a:rPr>
              <a:t>a</a:t>
            </a:r>
            <a:r>
              <a:rPr sz="1550" spc="15" dirty="0">
                <a:latin typeface="Arial MT"/>
                <a:cs typeface="Arial MT"/>
              </a:rPr>
              <a:t>n</a:t>
            </a:r>
            <a:endParaRPr sz="1550">
              <a:latin typeface="Arial MT"/>
              <a:cs typeface="Arial MT"/>
            </a:endParaRPr>
          </a:p>
        </p:txBody>
      </p:sp>
      <p:sp>
        <p:nvSpPr>
          <p:cNvPr id="24" name="object 24"/>
          <p:cNvSpPr txBox="1"/>
          <p:nvPr/>
        </p:nvSpPr>
        <p:spPr>
          <a:xfrm>
            <a:off x="5327903" y="3050413"/>
            <a:ext cx="1701800" cy="228600"/>
          </a:xfrm>
          <a:prstGeom prst="rect">
            <a:avLst/>
          </a:prstGeom>
          <a:solidFill>
            <a:srgbClr val="00FF00"/>
          </a:solidFill>
        </p:spPr>
        <p:txBody>
          <a:bodyPr vert="horz" wrap="square" lIns="0" tIns="0" rIns="0" bIns="0" rtlCol="0">
            <a:spAutoFit/>
          </a:bodyPr>
          <a:lstStyle/>
          <a:p>
            <a:pPr marL="3810">
              <a:lnSpc>
                <a:spcPts val="1770"/>
              </a:lnSpc>
            </a:pPr>
            <a:r>
              <a:rPr sz="1550" u="heavy" spc="-10" dirty="0">
                <a:uFill>
                  <a:solidFill>
                    <a:srgbClr val="000000"/>
                  </a:solidFill>
                </a:uFill>
                <a:latin typeface="Arial MT"/>
                <a:cs typeface="Arial MT"/>
              </a:rPr>
              <a:t>pengurangan</a:t>
            </a:r>
            <a:r>
              <a:rPr sz="1550" u="heavy" spc="270" dirty="0">
                <a:uFill>
                  <a:solidFill>
                    <a:srgbClr val="000000"/>
                  </a:solidFill>
                </a:uFill>
                <a:latin typeface="Arial MT"/>
                <a:cs typeface="Arial MT"/>
              </a:rPr>
              <a:t> </a:t>
            </a:r>
            <a:r>
              <a:rPr sz="1550" u="heavy" spc="-10" dirty="0">
                <a:uFill>
                  <a:solidFill>
                    <a:srgbClr val="000000"/>
                  </a:solidFill>
                </a:uFill>
                <a:latin typeface="Arial MT"/>
                <a:cs typeface="Arial MT"/>
              </a:rPr>
              <a:t>pagu</a:t>
            </a:r>
            <a:endParaRPr sz="1550">
              <a:latin typeface="Arial MT"/>
              <a:cs typeface="Arial MT"/>
            </a:endParaRPr>
          </a:p>
        </p:txBody>
      </p:sp>
      <p:sp>
        <p:nvSpPr>
          <p:cNvPr id="25" name="object 25"/>
          <p:cNvSpPr txBox="1"/>
          <p:nvPr/>
        </p:nvSpPr>
        <p:spPr>
          <a:xfrm>
            <a:off x="6997065" y="3022917"/>
            <a:ext cx="832485" cy="266065"/>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a:t>
            </a:r>
            <a:r>
              <a:rPr sz="1550" spc="185" dirty="0">
                <a:latin typeface="Arial MT"/>
                <a:cs typeface="Arial MT"/>
              </a:rPr>
              <a:t> </a:t>
            </a:r>
            <a:r>
              <a:rPr sz="1550" spc="-25" dirty="0">
                <a:latin typeface="Arial MT"/>
                <a:cs typeface="Arial MT"/>
              </a:rPr>
              <a:t>Adapun</a:t>
            </a:r>
            <a:endParaRPr sz="1550">
              <a:latin typeface="Arial MT"/>
              <a:cs typeface="Arial MT"/>
            </a:endParaRPr>
          </a:p>
        </p:txBody>
      </p:sp>
      <p:sp>
        <p:nvSpPr>
          <p:cNvPr id="26" name="object 26"/>
          <p:cNvSpPr txBox="1"/>
          <p:nvPr/>
        </p:nvSpPr>
        <p:spPr>
          <a:xfrm>
            <a:off x="7899654" y="3050413"/>
            <a:ext cx="1939925" cy="228600"/>
          </a:xfrm>
          <a:prstGeom prst="rect">
            <a:avLst/>
          </a:prstGeom>
          <a:solidFill>
            <a:srgbClr val="FFFF00"/>
          </a:solidFill>
        </p:spPr>
        <p:txBody>
          <a:bodyPr vert="horz" wrap="square" lIns="0" tIns="0" rIns="0" bIns="0" rtlCol="0">
            <a:spAutoFit/>
          </a:bodyPr>
          <a:lstStyle/>
          <a:p>
            <a:pPr marL="5715">
              <a:lnSpc>
                <a:spcPts val="1770"/>
              </a:lnSpc>
            </a:pPr>
            <a:r>
              <a:rPr sz="1550" spc="10" dirty="0">
                <a:latin typeface="Arial MT"/>
                <a:cs typeface="Arial MT"/>
              </a:rPr>
              <a:t>pergeseran</a:t>
            </a:r>
            <a:r>
              <a:rPr sz="1550" spc="130" dirty="0">
                <a:latin typeface="Arial MT"/>
                <a:cs typeface="Arial MT"/>
              </a:rPr>
              <a:t> </a:t>
            </a:r>
            <a:r>
              <a:rPr sz="1550" dirty="0">
                <a:latin typeface="Arial MT"/>
                <a:cs typeface="Arial MT"/>
              </a:rPr>
              <a:t>anggaran</a:t>
            </a:r>
            <a:endParaRPr sz="1550">
              <a:latin typeface="Arial MT"/>
              <a:cs typeface="Arial MT"/>
            </a:endParaRPr>
          </a:p>
        </p:txBody>
      </p:sp>
      <p:sp>
        <p:nvSpPr>
          <p:cNvPr id="27" name="object 27"/>
          <p:cNvSpPr txBox="1"/>
          <p:nvPr/>
        </p:nvSpPr>
        <p:spPr>
          <a:xfrm>
            <a:off x="9894951" y="3022917"/>
            <a:ext cx="1758950" cy="266065"/>
          </a:xfrm>
          <a:prstGeom prst="rect">
            <a:avLst/>
          </a:prstGeom>
        </p:spPr>
        <p:txBody>
          <a:bodyPr vert="horz" wrap="square" lIns="0" tIns="15875" rIns="0" bIns="0" rtlCol="0">
            <a:spAutoFit/>
          </a:bodyPr>
          <a:lstStyle/>
          <a:p>
            <a:pPr marL="12700">
              <a:lnSpc>
                <a:spcPct val="100000"/>
              </a:lnSpc>
              <a:spcBef>
                <a:spcPts val="125"/>
              </a:spcBef>
            </a:pPr>
            <a:r>
              <a:rPr sz="1550" spc="15" dirty="0">
                <a:latin typeface="Arial MT"/>
                <a:cs typeface="Arial MT"/>
              </a:rPr>
              <a:t>bersifat</a:t>
            </a:r>
            <a:r>
              <a:rPr sz="1550" dirty="0">
                <a:latin typeface="Arial MT"/>
                <a:cs typeface="Arial MT"/>
              </a:rPr>
              <a:t> </a:t>
            </a:r>
            <a:r>
              <a:rPr sz="1550" spc="-5" dirty="0">
                <a:latin typeface="Arial MT"/>
                <a:cs typeface="Arial MT"/>
              </a:rPr>
              <a:t>pagu</a:t>
            </a:r>
            <a:r>
              <a:rPr sz="1550" spc="80" dirty="0">
                <a:latin typeface="Arial MT"/>
                <a:cs typeface="Arial MT"/>
              </a:rPr>
              <a:t> </a:t>
            </a:r>
            <a:r>
              <a:rPr sz="1550" spc="10" dirty="0">
                <a:latin typeface="Arial MT"/>
                <a:cs typeface="Arial MT"/>
              </a:rPr>
              <a:t>tetap.</a:t>
            </a:r>
            <a:endParaRPr sz="1550">
              <a:latin typeface="Arial MT"/>
              <a:cs typeface="Arial MT"/>
            </a:endParaRPr>
          </a:p>
        </p:txBody>
      </p:sp>
      <p:pic>
        <p:nvPicPr>
          <p:cNvPr id="28" name="object 28"/>
          <p:cNvPicPr/>
          <p:nvPr/>
        </p:nvPicPr>
        <p:blipFill>
          <a:blip r:embed="rId3" cstate="print"/>
          <a:stretch>
            <a:fillRect/>
          </a:stretch>
        </p:blipFill>
        <p:spPr>
          <a:xfrm>
            <a:off x="476250" y="2314575"/>
            <a:ext cx="781050" cy="781050"/>
          </a:xfrm>
          <a:prstGeom prst="rect">
            <a:avLst/>
          </a:prstGeom>
        </p:spPr>
      </p:pic>
      <p:sp>
        <p:nvSpPr>
          <p:cNvPr id="29" name="object 29"/>
          <p:cNvSpPr txBox="1"/>
          <p:nvPr/>
        </p:nvSpPr>
        <p:spPr>
          <a:xfrm>
            <a:off x="1489328" y="3483102"/>
            <a:ext cx="114300" cy="228600"/>
          </a:xfrm>
          <a:prstGeom prst="rect">
            <a:avLst/>
          </a:prstGeom>
          <a:solidFill>
            <a:srgbClr val="00FFFF"/>
          </a:solidFill>
        </p:spPr>
        <p:txBody>
          <a:bodyPr vert="horz" wrap="square" lIns="0" tIns="0" rIns="0" bIns="0" rtlCol="0">
            <a:spAutoFit/>
          </a:bodyPr>
          <a:lstStyle/>
          <a:p>
            <a:pPr marL="635">
              <a:lnSpc>
                <a:spcPts val="1775"/>
              </a:lnSpc>
            </a:pPr>
            <a:r>
              <a:rPr sz="1550" b="1" spc="15" dirty="0">
                <a:latin typeface="Arial"/>
                <a:cs typeface="Arial"/>
              </a:rPr>
              <a:t>3</a:t>
            </a:r>
            <a:endParaRPr sz="1550">
              <a:latin typeface="Arial"/>
              <a:cs typeface="Arial"/>
            </a:endParaRPr>
          </a:p>
        </p:txBody>
      </p:sp>
      <p:sp>
        <p:nvSpPr>
          <p:cNvPr id="30" name="object 30"/>
          <p:cNvSpPr txBox="1"/>
          <p:nvPr/>
        </p:nvSpPr>
        <p:spPr>
          <a:xfrm>
            <a:off x="1477644" y="3455987"/>
            <a:ext cx="3836035" cy="504190"/>
          </a:xfrm>
          <a:prstGeom prst="rect">
            <a:avLst/>
          </a:prstGeom>
        </p:spPr>
        <p:txBody>
          <a:bodyPr vert="horz" wrap="square" lIns="0" tIns="15875" rIns="0" bIns="0" rtlCol="0">
            <a:spAutoFit/>
          </a:bodyPr>
          <a:lstStyle/>
          <a:p>
            <a:pPr marL="184150">
              <a:lnSpc>
                <a:spcPct val="100000"/>
              </a:lnSpc>
              <a:spcBef>
                <a:spcPts val="125"/>
              </a:spcBef>
            </a:pPr>
            <a:r>
              <a:rPr sz="1550" b="1" spc="-20" dirty="0">
                <a:latin typeface="Arial"/>
                <a:cs typeface="Arial"/>
              </a:rPr>
              <a:t>HIBAH</a:t>
            </a:r>
            <a:endParaRPr sz="1550">
              <a:latin typeface="Arial"/>
              <a:cs typeface="Arial"/>
            </a:endParaRPr>
          </a:p>
          <a:p>
            <a:pPr marL="12700">
              <a:lnSpc>
                <a:spcPct val="100000"/>
              </a:lnSpc>
              <a:spcBef>
                <a:spcPts val="20"/>
              </a:spcBef>
            </a:pPr>
            <a:r>
              <a:rPr sz="1550" spc="25" dirty="0">
                <a:latin typeface="Arial MT"/>
                <a:cs typeface="Arial MT"/>
              </a:rPr>
              <a:t>Revisi</a:t>
            </a:r>
            <a:r>
              <a:rPr sz="1550" spc="114" dirty="0">
                <a:latin typeface="Arial MT"/>
                <a:cs typeface="Arial MT"/>
              </a:rPr>
              <a:t> </a:t>
            </a:r>
            <a:r>
              <a:rPr sz="1550" spc="5" dirty="0">
                <a:latin typeface="Arial MT"/>
                <a:cs typeface="Arial MT"/>
              </a:rPr>
              <a:t>Anggaran</a:t>
            </a:r>
            <a:r>
              <a:rPr sz="1550" spc="114" dirty="0">
                <a:latin typeface="Arial MT"/>
                <a:cs typeface="Arial MT"/>
              </a:rPr>
              <a:t> </a:t>
            </a:r>
            <a:r>
              <a:rPr sz="1550" spc="15" dirty="0">
                <a:latin typeface="Arial MT"/>
                <a:cs typeface="Arial MT"/>
              </a:rPr>
              <a:t>bersumber</a:t>
            </a:r>
            <a:r>
              <a:rPr sz="1550" spc="100" dirty="0">
                <a:latin typeface="Arial MT"/>
                <a:cs typeface="Arial MT"/>
              </a:rPr>
              <a:t> </a:t>
            </a:r>
            <a:r>
              <a:rPr sz="1550" dirty="0">
                <a:latin typeface="Arial MT"/>
                <a:cs typeface="Arial MT"/>
              </a:rPr>
              <a:t>dari</a:t>
            </a:r>
            <a:r>
              <a:rPr sz="1550" spc="185" dirty="0">
                <a:latin typeface="Arial MT"/>
                <a:cs typeface="Arial MT"/>
              </a:rPr>
              <a:t> </a:t>
            </a:r>
            <a:r>
              <a:rPr sz="1550" spc="10" dirty="0">
                <a:latin typeface="Arial MT"/>
                <a:cs typeface="Arial MT"/>
              </a:rPr>
              <a:t>Hibah</a:t>
            </a:r>
            <a:r>
              <a:rPr sz="1550" spc="110" dirty="0">
                <a:latin typeface="Arial MT"/>
                <a:cs typeface="Arial MT"/>
              </a:rPr>
              <a:t> </a:t>
            </a:r>
            <a:r>
              <a:rPr sz="1550" spc="-15" dirty="0">
                <a:latin typeface="Arial MT"/>
                <a:cs typeface="Arial MT"/>
              </a:rPr>
              <a:t>be</a:t>
            </a:r>
            <a:endParaRPr sz="1550">
              <a:latin typeface="Arial MT"/>
              <a:cs typeface="Arial MT"/>
            </a:endParaRPr>
          </a:p>
        </p:txBody>
      </p:sp>
      <p:sp>
        <p:nvSpPr>
          <p:cNvPr id="31" name="object 31"/>
          <p:cNvSpPr txBox="1"/>
          <p:nvPr/>
        </p:nvSpPr>
        <p:spPr>
          <a:xfrm>
            <a:off x="5303165" y="3694366"/>
            <a:ext cx="472440" cy="266065"/>
          </a:xfrm>
          <a:prstGeom prst="rect">
            <a:avLst/>
          </a:prstGeom>
        </p:spPr>
        <p:txBody>
          <a:bodyPr vert="horz" wrap="square" lIns="0" tIns="15875" rIns="0" bIns="0" rtlCol="0">
            <a:spAutoFit/>
          </a:bodyPr>
          <a:lstStyle/>
          <a:p>
            <a:pPr>
              <a:lnSpc>
                <a:spcPct val="100000"/>
              </a:lnSpc>
              <a:spcBef>
                <a:spcPts val="125"/>
              </a:spcBef>
            </a:pPr>
            <a:r>
              <a:rPr sz="1550" dirty="0">
                <a:latin typeface="Arial MT"/>
                <a:cs typeface="Arial MT"/>
              </a:rPr>
              <a:t>rupa</a:t>
            </a:r>
            <a:endParaRPr sz="1550">
              <a:latin typeface="Arial MT"/>
              <a:cs typeface="Arial MT"/>
            </a:endParaRPr>
          </a:p>
        </p:txBody>
      </p:sp>
      <p:sp>
        <p:nvSpPr>
          <p:cNvPr id="32" name="object 32"/>
          <p:cNvSpPr txBox="1"/>
          <p:nvPr/>
        </p:nvSpPr>
        <p:spPr>
          <a:xfrm>
            <a:off x="5775578" y="3721227"/>
            <a:ext cx="1911350" cy="228600"/>
          </a:xfrm>
          <a:prstGeom prst="rect">
            <a:avLst/>
          </a:prstGeom>
          <a:solidFill>
            <a:srgbClr val="FFFF00"/>
          </a:solidFill>
        </p:spPr>
        <p:txBody>
          <a:bodyPr vert="horz" wrap="square" lIns="0" tIns="0" rIns="0" bIns="0" rtlCol="0">
            <a:spAutoFit/>
          </a:bodyPr>
          <a:lstStyle/>
          <a:p>
            <a:pPr marL="4445">
              <a:lnSpc>
                <a:spcPts val="1775"/>
              </a:lnSpc>
            </a:pPr>
            <a:r>
              <a:rPr sz="1550" spc="20" dirty="0">
                <a:latin typeface="Arial MT"/>
                <a:cs typeface="Arial MT"/>
              </a:rPr>
              <a:t>perubahan</a:t>
            </a:r>
            <a:r>
              <a:rPr sz="1550" dirty="0">
                <a:latin typeface="Arial MT"/>
                <a:cs typeface="Arial MT"/>
              </a:rPr>
              <a:t> </a:t>
            </a:r>
            <a:r>
              <a:rPr sz="1550" spc="25" dirty="0">
                <a:latin typeface="Arial MT"/>
                <a:cs typeface="Arial MT"/>
              </a:rPr>
              <a:t>anggaran</a:t>
            </a:r>
            <a:endParaRPr sz="1550">
              <a:latin typeface="Arial MT"/>
              <a:cs typeface="Arial MT"/>
            </a:endParaRPr>
          </a:p>
        </p:txBody>
      </p:sp>
      <p:sp>
        <p:nvSpPr>
          <p:cNvPr id="33" name="object 33"/>
          <p:cNvSpPr txBox="1"/>
          <p:nvPr/>
        </p:nvSpPr>
        <p:spPr>
          <a:xfrm>
            <a:off x="7721218" y="3694366"/>
            <a:ext cx="864235" cy="266065"/>
          </a:xfrm>
          <a:prstGeom prst="rect">
            <a:avLst/>
          </a:prstGeom>
        </p:spPr>
        <p:txBody>
          <a:bodyPr vert="horz" wrap="square" lIns="0" tIns="15875" rIns="0" bIns="0" rtlCol="0">
            <a:spAutoFit/>
          </a:bodyPr>
          <a:lstStyle/>
          <a:p>
            <a:pPr marL="12700">
              <a:lnSpc>
                <a:spcPct val="100000"/>
              </a:lnSpc>
              <a:spcBef>
                <a:spcPts val="125"/>
              </a:spcBef>
            </a:pPr>
            <a:r>
              <a:rPr sz="1550" spc="15" dirty="0">
                <a:latin typeface="Arial MT"/>
                <a:cs typeface="Arial MT"/>
              </a:rPr>
              <a:t>dan/atau</a:t>
            </a:r>
            <a:endParaRPr sz="1550">
              <a:latin typeface="Arial MT"/>
              <a:cs typeface="Arial MT"/>
            </a:endParaRPr>
          </a:p>
        </p:txBody>
      </p:sp>
      <p:sp>
        <p:nvSpPr>
          <p:cNvPr id="34" name="object 34"/>
          <p:cNvSpPr txBox="1"/>
          <p:nvPr/>
        </p:nvSpPr>
        <p:spPr>
          <a:xfrm>
            <a:off x="8585454" y="3721227"/>
            <a:ext cx="1968500" cy="228600"/>
          </a:xfrm>
          <a:prstGeom prst="rect">
            <a:avLst/>
          </a:prstGeom>
          <a:solidFill>
            <a:srgbClr val="FFFF00"/>
          </a:solidFill>
        </p:spPr>
        <p:txBody>
          <a:bodyPr vert="horz" wrap="square" lIns="0" tIns="0" rIns="0" bIns="0" rtlCol="0">
            <a:spAutoFit/>
          </a:bodyPr>
          <a:lstStyle/>
          <a:p>
            <a:pPr marL="6350">
              <a:lnSpc>
                <a:spcPts val="1775"/>
              </a:lnSpc>
            </a:pPr>
            <a:r>
              <a:rPr sz="1550" spc="20" dirty="0">
                <a:latin typeface="Arial MT"/>
                <a:cs typeface="Arial MT"/>
              </a:rPr>
              <a:t>pergeseran</a:t>
            </a:r>
            <a:r>
              <a:rPr sz="1550" spc="30" dirty="0">
                <a:latin typeface="Arial MT"/>
                <a:cs typeface="Arial MT"/>
              </a:rPr>
              <a:t> </a:t>
            </a:r>
            <a:r>
              <a:rPr sz="1550" spc="25" dirty="0">
                <a:latin typeface="Arial MT"/>
                <a:cs typeface="Arial MT"/>
              </a:rPr>
              <a:t>anggaran</a:t>
            </a:r>
            <a:endParaRPr sz="1550">
              <a:latin typeface="Arial MT"/>
              <a:cs typeface="Arial MT"/>
            </a:endParaRPr>
          </a:p>
        </p:txBody>
      </p:sp>
      <p:sp>
        <p:nvSpPr>
          <p:cNvPr id="35" name="object 35"/>
          <p:cNvSpPr txBox="1"/>
          <p:nvPr/>
        </p:nvSpPr>
        <p:spPr>
          <a:xfrm>
            <a:off x="10523855" y="3694366"/>
            <a:ext cx="1148080" cy="266065"/>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a:t>
            </a:r>
            <a:r>
              <a:rPr sz="1550" spc="55" dirty="0">
                <a:latin typeface="Arial MT"/>
                <a:cs typeface="Arial MT"/>
              </a:rPr>
              <a:t> </a:t>
            </a:r>
            <a:r>
              <a:rPr sz="1550" spc="25" dirty="0">
                <a:latin typeface="Arial MT"/>
                <a:cs typeface="Arial MT"/>
              </a:rPr>
              <a:t>Perubahan</a:t>
            </a:r>
            <a:endParaRPr sz="1550">
              <a:latin typeface="Arial MT"/>
              <a:cs typeface="Arial MT"/>
            </a:endParaRPr>
          </a:p>
        </p:txBody>
      </p:sp>
      <p:sp>
        <p:nvSpPr>
          <p:cNvPr id="36" name="object 36"/>
          <p:cNvSpPr txBox="1"/>
          <p:nvPr/>
        </p:nvSpPr>
        <p:spPr>
          <a:xfrm>
            <a:off x="3184779" y="3968877"/>
            <a:ext cx="1743075" cy="228600"/>
          </a:xfrm>
          <a:prstGeom prst="rect">
            <a:avLst/>
          </a:prstGeom>
          <a:solidFill>
            <a:srgbClr val="00FF00"/>
          </a:solidFill>
        </p:spPr>
        <p:txBody>
          <a:bodyPr vert="horz" wrap="square" lIns="0" tIns="0" rIns="0" bIns="0" rtlCol="0">
            <a:spAutoFit/>
          </a:bodyPr>
          <a:lstStyle/>
          <a:p>
            <a:pPr marL="1905">
              <a:lnSpc>
                <a:spcPts val="1780"/>
              </a:lnSpc>
            </a:pPr>
            <a:r>
              <a:rPr sz="1550" u="heavy" spc="-10" dirty="0">
                <a:uFill>
                  <a:solidFill>
                    <a:srgbClr val="000000"/>
                  </a:solidFill>
                </a:uFill>
                <a:latin typeface="Arial MT"/>
                <a:cs typeface="Arial MT"/>
              </a:rPr>
              <a:t>penambahan</a:t>
            </a:r>
            <a:r>
              <a:rPr sz="1550" u="heavy" spc="285" dirty="0">
                <a:uFill>
                  <a:solidFill>
                    <a:srgbClr val="000000"/>
                  </a:solidFill>
                </a:uFill>
                <a:latin typeface="Arial MT"/>
                <a:cs typeface="Arial MT"/>
              </a:rPr>
              <a:t> </a:t>
            </a:r>
            <a:r>
              <a:rPr sz="1550" u="heavy" spc="-5" dirty="0">
                <a:uFill>
                  <a:solidFill>
                    <a:srgbClr val="000000"/>
                  </a:solidFill>
                </a:uFill>
                <a:latin typeface="Arial MT"/>
                <a:cs typeface="Arial MT"/>
              </a:rPr>
              <a:t>pagu</a:t>
            </a:r>
            <a:endParaRPr sz="1550">
              <a:latin typeface="Arial MT"/>
              <a:cs typeface="Arial MT"/>
            </a:endParaRPr>
          </a:p>
        </p:txBody>
      </p:sp>
      <p:sp>
        <p:nvSpPr>
          <p:cNvPr id="37" name="object 37"/>
          <p:cNvSpPr txBox="1"/>
          <p:nvPr/>
        </p:nvSpPr>
        <p:spPr>
          <a:xfrm>
            <a:off x="1477644" y="3942397"/>
            <a:ext cx="3797300" cy="266065"/>
          </a:xfrm>
          <a:prstGeom prst="rect">
            <a:avLst/>
          </a:prstGeom>
        </p:spPr>
        <p:txBody>
          <a:bodyPr vert="horz" wrap="square" lIns="0" tIns="15875" rIns="0" bIns="0" rtlCol="0">
            <a:spAutoFit/>
          </a:bodyPr>
          <a:lstStyle/>
          <a:p>
            <a:pPr marL="12700">
              <a:lnSpc>
                <a:spcPct val="100000"/>
              </a:lnSpc>
              <a:spcBef>
                <a:spcPts val="125"/>
              </a:spcBef>
              <a:tabLst>
                <a:tab pos="3453765" algn="l"/>
              </a:tabLst>
            </a:pPr>
            <a:r>
              <a:rPr sz="1550" spc="-60" dirty="0">
                <a:latin typeface="Arial MT"/>
                <a:cs typeface="Arial MT"/>
              </a:rPr>
              <a:t>A</a:t>
            </a:r>
            <a:r>
              <a:rPr sz="1550" spc="-40" dirty="0">
                <a:latin typeface="Arial MT"/>
                <a:cs typeface="Arial MT"/>
              </a:rPr>
              <a:t>ngg</a:t>
            </a:r>
            <a:r>
              <a:rPr sz="1550" spc="35" dirty="0">
                <a:latin typeface="Arial MT"/>
                <a:cs typeface="Arial MT"/>
              </a:rPr>
              <a:t>a</a:t>
            </a:r>
            <a:r>
              <a:rPr sz="1550" spc="5" dirty="0">
                <a:latin typeface="Arial MT"/>
                <a:cs typeface="Arial MT"/>
              </a:rPr>
              <a:t>r</a:t>
            </a:r>
            <a:r>
              <a:rPr sz="1550" spc="35" dirty="0">
                <a:latin typeface="Arial MT"/>
                <a:cs typeface="Arial MT"/>
              </a:rPr>
              <a:t>a</a:t>
            </a:r>
            <a:r>
              <a:rPr sz="1550" spc="15" dirty="0">
                <a:latin typeface="Arial MT"/>
                <a:cs typeface="Arial MT"/>
              </a:rPr>
              <a:t>n</a:t>
            </a:r>
            <a:r>
              <a:rPr sz="1550" dirty="0">
                <a:latin typeface="Arial MT"/>
                <a:cs typeface="Arial MT"/>
              </a:rPr>
              <a:t> </a:t>
            </a:r>
            <a:r>
              <a:rPr sz="1550" spc="-160" dirty="0">
                <a:latin typeface="Arial MT"/>
                <a:cs typeface="Arial MT"/>
              </a:rPr>
              <a:t> </a:t>
            </a:r>
            <a:r>
              <a:rPr sz="1550" spc="-95" dirty="0">
                <a:latin typeface="Arial MT"/>
                <a:cs typeface="Arial MT"/>
              </a:rPr>
              <a:t>m</a:t>
            </a:r>
            <a:r>
              <a:rPr sz="1550" spc="35" dirty="0">
                <a:latin typeface="Arial MT"/>
                <a:cs typeface="Arial MT"/>
              </a:rPr>
              <a:t>e</a:t>
            </a:r>
            <a:r>
              <a:rPr sz="1550" spc="-45" dirty="0">
                <a:latin typeface="Arial MT"/>
                <a:cs typeface="Arial MT"/>
              </a:rPr>
              <a:t>l</a:t>
            </a:r>
            <a:r>
              <a:rPr sz="1550" spc="30" dirty="0">
                <a:latin typeface="Arial MT"/>
                <a:cs typeface="Arial MT"/>
              </a:rPr>
              <a:t>i</a:t>
            </a:r>
            <a:r>
              <a:rPr sz="1550" spc="-35" dirty="0">
                <a:latin typeface="Arial MT"/>
                <a:cs typeface="Arial MT"/>
              </a:rPr>
              <a:t>pu</a:t>
            </a:r>
            <a:r>
              <a:rPr sz="1550" spc="15" dirty="0">
                <a:latin typeface="Arial MT"/>
                <a:cs typeface="Arial MT"/>
              </a:rPr>
              <a:t>t</a:t>
            </a:r>
            <a:r>
              <a:rPr sz="1550" spc="5" dirty="0">
                <a:latin typeface="Arial MT"/>
                <a:cs typeface="Arial MT"/>
              </a:rPr>
              <a:t>i</a:t>
            </a:r>
            <a:r>
              <a:rPr sz="1550" dirty="0">
                <a:latin typeface="Arial MT"/>
                <a:cs typeface="Arial MT"/>
              </a:rPr>
              <a:t>	</a:t>
            </a:r>
            <a:r>
              <a:rPr sz="1550" spc="-40" dirty="0">
                <a:latin typeface="Arial MT"/>
                <a:cs typeface="Arial MT"/>
              </a:rPr>
              <a:t>d</a:t>
            </a:r>
            <a:r>
              <a:rPr sz="1550" spc="35" dirty="0">
                <a:latin typeface="Arial MT"/>
                <a:cs typeface="Arial MT"/>
              </a:rPr>
              <a:t>a</a:t>
            </a:r>
            <a:r>
              <a:rPr sz="1550" spc="15" dirty="0">
                <a:latin typeface="Arial MT"/>
                <a:cs typeface="Arial MT"/>
              </a:rPr>
              <a:t>n</a:t>
            </a:r>
            <a:endParaRPr sz="1550">
              <a:latin typeface="Arial MT"/>
              <a:cs typeface="Arial MT"/>
            </a:endParaRPr>
          </a:p>
        </p:txBody>
      </p:sp>
      <p:sp>
        <p:nvSpPr>
          <p:cNvPr id="38" name="object 38"/>
          <p:cNvSpPr txBox="1"/>
          <p:nvPr/>
        </p:nvSpPr>
        <p:spPr>
          <a:xfrm>
            <a:off x="5327903" y="3968877"/>
            <a:ext cx="1701800" cy="228600"/>
          </a:xfrm>
          <a:prstGeom prst="rect">
            <a:avLst/>
          </a:prstGeom>
          <a:solidFill>
            <a:srgbClr val="00FF00"/>
          </a:solidFill>
        </p:spPr>
        <p:txBody>
          <a:bodyPr vert="horz" wrap="square" lIns="0" tIns="0" rIns="0" bIns="0" rtlCol="0">
            <a:spAutoFit/>
          </a:bodyPr>
          <a:lstStyle/>
          <a:p>
            <a:pPr marL="3810">
              <a:lnSpc>
                <a:spcPts val="1780"/>
              </a:lnSpc>
            </a:pPr>
            <a:r>
              <a:rPr sz="1550" u="heavy" spc="-10" dirty="0">
                <a:uFill>
                  <a:solidFill>
                    <a:srgbClr val="000000"/>
                  </a:solidFill>
                </a:uFill>
                <a:latin typeface="Arial MT"/>
                <a:cs typeface="Arial MT"/>
              </a:rPr>
              <a:t>pengurangan</a:t>
            </a:r>
            <a:r>
              <a:rPr sz="1550" u="heavy" spc="270" dirty="0">
                <a:uFill>
                  <a:solidFill>
                    <a:srgbClr val="000000"/>
                  </a:solidFill>
                </a:uFill>
                <a:latin typeface="Arial MT"/>
                <a:cs typeface="Arial MT"/>
              </a:rPr>
              <a:t> </a:t>
            </a:r>
            <a:r>
              <a:rPr sz="1550" u="heavy" spc="-10" dirty="0">
                <a:uFill>
                  <a:solidFill>
                    <a:srgbClr val="000000"/>
                  </a:solidFill>
                </a:uFill>
                <a:latin typeface="Arial MT"/>
                <a:cs typeface="Arial MT"/>
              </a:rPr>
              <a:t>pagu</a:t>
            </a:r>
            <a:endParaRPr sz="1550">
              <a:latin typeface="Arial MT"/>
              <a:cs typeface="Arial MT"/>
            </a:endParaRPr>
          </a:p>
        </p:txBody>
      </p:sp>
      <p:sp>
        <p:nvSpPr>
          <p:cNvPr id="39" name="object 39"/>
          <p:cNvSpPr txBox="1"/>
          <p:nvPr/>
        </p:nvSpPr>
        <p:spPr>
          <a:xfrm>
            <a:off x="6997065" y="3942397"/>
            <a:ext cx="832485" cy="266065"/>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a:t>
            </a:r>
            <a:r>
              <a:rPr sz="1550" spc="185" dirty="0">
                <a:latin typeface="Arial MT"/>
                <a:cs typeface="Arial MT"/>
              </a:rPr>
              <a:t> </a:t>
            </a:r>
            <a:r>
              <a:rPr sz="1550" spc="-25" dirty="0">
                <a:latin typeface="Arial MT"/>
                <a:cs typeface="Arial MT"/>
              </a:rPr>
              <a:t>Adapun</a:t>
            </a:r>
            <a:endParaRPr sz="1550">
              <a:latin typeface="Arial MT"/>
              <a:cs typeface="Arial MT"/>
            </a:endParaRPr>
          </a:p>
        </p:txBody>
      </p:sp>
      <p:sp>
        <p:nvSpPr>
          <p:cNvPr id="40" name="object 40"/>
          <p:cNvSpPr txBox="1"/>
          <p:nvPr/>
        </p:nvSpPr>
        <p:spPr>
          <a:xfrm>
            <a:off x="7899654" y="3968877"/>
            <a:ext cx="1939925" cy="228600"/>
          </a:xfrm>
          <a:prstGeom prst="rect">
            <a:avLst/>
          </a:prstGeom>
          <a:solidFill>
            <a:srgbClr val="FFFF00"/>
          </a:solidFill>
        </p:spPr>
        <p:txBody>
          <a:bodyPr vert="horz" wrap="square" lIns="0" tIns="0" rIns="0" bIns="0" rtlCol="0">
            <a:spAutoFit/>
          </a:bodyPr>
          <a:lstStyle/>
          <a:p>
            <a:pPr marL="5715">
              <a:lnSpc>
                <a:spcPts val="1780"/>
              </a:lnSpc>
            </a:pPr>
            <a:r>
              <a:rPr sz="1550" spc="10" dirty="0">
                <a:latin typeface="Arial MT"/>
                <a:cs typeface="Arial MT"/>
              </a:rPr>
              <a:t>pergeseran</a:t>
            </a:r>
            <a:r>
              <a:rPr sz="1550" spc="130" dirty="0">
                <a:latin typeface="Arial MT"/>
                <a:cs typeface="Arial MT"/>
              </a:rPr>
              <a:t> </a:t>
            </a:r>
            <a:r>
              <a:rPr sz="1550" dirty="0">
                <a:latin typeface="Arial MT"/>
                <a:cs typeface="Arial MT"/>
              </a:rPr>
              <a:t>anggaran</a:t>
            </a:r>
            <a:endParaRPr sz="1550">
              <a:latin typeface="Arial MT"/>
              <a:cs typeface="Arial MT"/>
            </a:endParaRPr>
          </a:p>
        </p:txBody>
      </p:sp>
      <p:sp>
        <p:nvSpPr>
          <p:cNvPr id="41" name="object 41"/>
          <p:cNvSpPr txBox="1"/>
          <p:nvPr/>
        </p:nvSpPr>
        <p:spPr>
          <a:xfrm>
            <a:off x="9894951" y="3942397"/>
            <a:ext cx="1758950" cy="266065"/>
          </a:xfrm>
          <a:prstGeom prst="rect">
            <a:avLst/>
          </a:prstGeom>
        </p:spPr>
        <p:txBody>
          <a:bodyPr vert="horz" wrap="square" lIns="0" tIns="15875" rIns="0" bIns="0" rtlCol="0">
            <a:spAutoFit/>
          </a:bodyPr>
          <a:lstStyle/>
          <a:p>
            <a:pPr marL="12700">
              <a:lnSpc>
                <a:spcPct val="100000"/>
              </a:lnSpc>
              <a:spcBef>
                <a:spcPts val="125"/>
              </a:spcBef>
            </a:pPr>
            <a:r>
              <a:rPr sz="1550" spc="15" dirty="0">
                <a:latin typeface="Arial MT"/>
                <a:cs typeface="Arial MT"/>
              </a:rPr>
              <a:t>bersifat</a:t>
            </a:r>
            <a:r>
              <a:rPr sz="1550" dirty="0">
                <a:latin typeface="Arial MT"/>
                <a:cs typeface="Arial MT"/>
              </a:rPr>
              <a:t> </a:t>
            </a:r>
            <a:r>
              <a:rPr sz="1550" spc="-5" dirty="0">
                <a:latin typeface="Arial MT"/>
                <a:cs typeface="Arial MT"/>
              </a:rPr>
              <a:t>pagu</a:t>
            </a:r>
            <a:r>
              <a:rPr sz="1550" spc="80" dirty="0">
                <a:latin typeface="Arial MT"/>
                <a:cs typeface="Arial MT"/>
              </a:rPr>
              <a:t> </a:t>
            </a:r>
            <a:r>
              <a:rPr sz="1550" spc="10" dirty="0">
                <a:latin typeface="Arial MT"/>
                <a:cs typeface="Arial MT"/>
              </a:rPr>
              <a:t>tetap.</a:t>
            </a:r>
            <a:endParaRPr sz="1550">
              <a:latin typeface="Arial MT"/>
              <a:cs typeface="Arial MT"/>
            </a:endParaRPr>
          </a:p>
        </p:txBody>
      </p:sp>
      <p:pic>
        <p:nvPicPr>
          <p:cNvPr id="42" name="object 42"/>
          <p:cNvPicPr/>
          <p:nvPr/>
        </p:nvPicPr>
        <p:blipFill>
          <a:blip r:embed="rId4" cstate="print"/>
          <a:stretch>
            <a:fillRect/>
          </a:stretch>
        </p:blipFill>
        <p:spPr>
          <a:xfrm>
            <a:off x="457200" y="3314700"/>
            <a:ext cx="762000" cy="847725"/>
          </a:xfrm>
          <a:prstGeom prst="rect">
            <a:avLst/>
          </a:prstGeom>
        </p:spPr>
      </p:pic>
      <p:sp>
        <p:nvSpPr>
          <p:cNvPr id="43" name="object 43"/>
          <p:cNvSpPr/>
          <p:nvPr/>
        </p:nvSpPr>
        <p:spPr>
          <a:xfrm>
            <a:off x="9528429" y="4903342"/>
            <a:ext cx="1600200" cy="228600"/>
          </a:xfrm>
          <a:custGeom>
            <a:avLst/>
            <a:gdLst/>
            <a:ahLst/>
            <a:cxnLst/>
            <a:rect l="l" t="t" r="r" b="b"/>
            <a:pathLst>
              <a:path w="1600200" h="228600">
                <a:moveTo>
                  <a:pt x="1600200" y="0"/>
                </a:moveTo>
                <a:lnTo>
                  <a:pt x="533400" y="0"/>
                </a:lnTo>
                <a:lnTo>
                  <a:pt x="485775" y="0"/>
                </a:lnTo>
                <a:lnTo>
                  <a:pt x="0" y="0"/>
                </a:lnTo>
                <a:lnTo>
                  <a:pt x="0" y="228600"/>
                </a:lnTo>
                <a:lnTo>
                  <a:pt x="485775" y="228600"/>
                </a:lnTo>
                <a:lnTo>
                  <a:pt x="533400" y="228600"/>
                </a:lnTo>
                <a:lnTo>
                  <a:pt x="1600200" y="228600"/>
                </a:lnTo>
                <a:lnTo>
                  <a:pt x="1600200" y="0"/>
                </a:lnTo>
                <a:close/>
              </a:path>
            </a:pathLst>
          </a:custGeom>
          <a:solidFill>
            <a:srgbClr val="FFFF00"/>
          </a:solidFill>
        </p:spPr>
        <p:txBody>
          <a:bodyPr wrap="square" lIns="0" tIns="0" rIns="0" bIns="0" rtlCol="0"/>
          <a:lstStyle/>
          <a:p>
            <a:endParaRPr/>
          </a:p>
        </p:txBody>
      </p:sp>
      <p:sp>
        <p:nvSpPr>
          <p:cNvPr id="44" name="object 44"/>
          <p:cNvSpPr txBox="1"/>
          <p:nvPr/>
        </p:nvSpPr>
        <p:spPr>
          <a:xfrm>
            <a:off x="1489328" y="4417567"/>
            <a:ext cx="114300" cy="228600"/>
          </a:xfrm>
          <a:prstGeom prst="rect">
            <a:avLst/>
          </a:prstGeom>
          <a:solidFill>
            <a:srgbClr val="00FFFF"/>
          </a:solidFill>
        </p:spPr>
        <p:txBody>
          <a:bodyPr vert="horz" wrap="square" lIns="0" tIns="0" rIns="0" bIns="0" rtlCol="0">
            <a:spAutoFit/>
          </a:bodyPr>
          <a:lstStyle/>
          <a:p>
            <a:pPr marL="635">
              <a:lnSpc>
                <a:spcPts val="1785"/>
              </a:lnSpc>
            </a:pPr>
            <a:r>
              <a:rPr sz="1550" b="1" spc="15" dirty="0">
                <a:latin typeface="Arial"/>
                <a:cs typeface="Arial"/>
              </a:rPr>
              <a:t>4</a:t>
            </a:r>
            <a:endParaRPr sz="1550">
              <a:latin typeface="Arial"/>
              <a:cs typeface="Arial"/>
            </a:endParaRPr>
          </a:p>
        </p:txBody>
      </p:sp>
      <p:sp>
        <p:nvSpPr>
          <p:cNvPr id="45" name="object 45"/>
          <p:cNvSpPr txBox="1"/>
          <p:nvPr/>
        </p:nvSpPr>
        <p:spPr>
          <a:xfrm>
            <a:off x="5718428" y="4655692"/>
            <a:ext cx="2047875" cy="228600"/>
          </a:xfrm>
          <a:prstGeom prst="rect">
            <a:avLst/>
          </a:prstGeom>
          <a:solidFill>
            <a:srgbClr val="FFFF00"/>
          </a:solidFill>
        </p:spPr>
        <p:txBody>
          <a:bodyPr vert="horz" wrap="square" lIns="0" tIns="0" rIns="0" bIns="0" rtlCol="0">
            <a:spAutoFit/>
          </a:bodyPr>
          <a:lstStyle/>
          <a:p>
            <a:pPr marL="3810">
              <a:lnSpc>
                <a:spcPts val="1789"/>
              </a:lnSpc>
            </a:pPr>
            <a:r>
              <a:rPr sz="1550" spc="20" dirty="0">
                <a:latin typeface="Arial MT"/>
                <a:cs typeface="Arial MT"/>
              </a:rPr>
              <a:t>perubahan</a:t>
            </a:r>
            <a:r>
              <a:rPr sz="1550" spc="380" dirty="0">
                <a:latin typeface="Arial MT"/>
                <a:cs typeface="Arial MT"/>
              </a:rPr>
              <a:t> </a:t>
            </a:r>
            <a:r>
              <a:rPr sz="1550" spc="25" dirty="0">
                <a:latin typeface="Arial MT"/>
                <a:cs typeface="Arial MT"/>
              </a:rPr>
              <a:t>anggaran</a:t>
            </a:r>
            <a:endParaRPr sz="1550">
              <a:latin typeface="Arial MT"/>
              <a:cs typeface="Arial MT"/>
            </a:endParaRPr>
          </a:p>
        </p:txBody>
      </p:sp>
      <p:sp>
        <p:nvSpPr>
          <p:cNvPr id="46" name="object 46"/>
          <p:cNvSpPr txBox="1"/>
          <p:nvPr/>
        </p:nvSpPr>
        <p:spPr>
          <a:xfrm>
            <a:off x="1477644" y="4391977"/>
            <a:ext cx="10211435" cy="504190"/>
          </a:xfrm>
          <a:prstGeom prst="rect">
            <a:avLst/>
          </a:prstGeom>
        </p:spPr>
        <p:txBody>
          <a:bodyPr vert="horz" wrap="square" lIns="0" tIns="15875" rIns="0" bIns="0" rtlCol="0">
            <a:spAutoFit/>
          </a:bodyPr>
          <a:lstStyle/>
          <a:p>
            <a:pPr marL="184150">
              <a:lnSpc>
                <a:spcPct val="100000"/>
              </a:lnSpc>
              <a:spcBef>
                <a:spcPts val="125"/>
              </a:spcBef>
            </a:pPr>
            <a:r>
              <a:rPr sz="1550" b="1" spc="10" dirty="0">
                <a:latin typeface="Arial"/>
                <a:cs typeface="Arial"/>
              </a:rPr>
              <a:t>SBSN</a:t>
            </a:r>
            <a:endParaRPr sz="1550">
              <a:latin typeface="Arial"/>
              <a:cs typeface="Arial"/>
            </a:endParaRPr>
          </a:p>
          <a:p>
            <a:pPr marL="12700">
              <a:lnSpc>
                <a:spcPct val="100000"/>
              </a:lnSpc>
              <a:spcBef>
                <a:spcPts val="20"/>
              </a:spcBef>
              <a:tabLst>
                <a:tab pos="6294120" algn="l"/>
              </a:tabLst>
            </a:pPr>
            <a:r>
              <a:rPr sz="1550" spc="25" dirty="0">
                <a:latin typeface="Arial MT"/>
                <a:cs typeface="Arial MT"/>
              </a:rPr>
              <a:t>Revisi </a:t>
            </a:r>
            <a:r>
              <a:rPr sz="1550" spc="55" dirty="0">
                <a:latin typeface="Arial MT"/>
                <a:cs typeface="Arial MT"/>
              </a:rPr>
              <a:t> </a:t>
            </a:r>
            <a:r>
              <a:rPr sz="1550" spc="5" dirty="0">
                <a:latin typeface="Arial MT"/>
                <a:cs typeface="Arial MT"/>
              </a:rPr>
              <a:t>Anggaran </a:t>
            </a:r>
            <a:r>
              <a:rPr sz="1550" spc="80" dirty="0">
                <a:latin typeface="Arial MT"/>
                <a:cs typeface="Arial MT"/>
              </a:rPr>
              <a:t> </a:t>
            </a:r>
            <a:r>
              <a:rPr sz="1550" spc="15" dirty="0">
                <a:latin typeface="Arial MT"/>
                <a:cs typeface="Arial MT"/>
              </a:rPr>
              <a:t>bersumber </a:t>
            </a:r>
            <a:r>
              <a:rPr sz="1550" spc="120" dirty="0">
                <a:latin typeface="Arial MT"/>
                <a:cs typeface="Arial MT"/>
              </a:rPr>
              <a:t> </a:t>
            </a:r>
            <a:r>
              <a:rPr sz="1550" spc="30" dirty="0">
                <a:latin typeface="Arial MT"/>
                <a:cs typeface="Arial MT"/>
              </a:rPr>
              <a:t>SBSN </a:t>
            </a:r>
            <a:r>
              <a:rPr sz="1550" spc="90" dirty="0">
                <a:latin typeface="Arial MT"/>
                <a:cs typeface="Arial MT"/>
              </a:rPr>
              <a:t> </a:t>
            </a:r>
            <a:r>
              <a:rPr sz="1550" dirty="0">
                <a:latin typeface="Arial MT"/>
                <a:cs typeface="Arial MT"/>
              </a:rPr>
              <a:t>meliputi	</a:t>
            </a:r>
            <a:r>
              <a:rPr sz="1550" spc="30" dirty="0">
                <a:latin typeface="Arial MT"/>
                <a:cs typeface="Arial MT"/>
              </a:rPr>
              <a:t>yang  </a:t>
            </a:r>
            <a:r>
              <a:rPr sz="1550" spc="15" dirty="0">
                <a:latin typeface="Arial MT"/>
                <a:cs typeface="Arial MT"/>
              </a:rPr>
              <a:t>bersifat </a:t>
            </a:r>
            <a:r>
              <a:rPr sz="1550" spc="120" dirty="0">
                <a:latin typeface="Arial MT"/>
                <a:cs typeface="Arial MT"/>
              </a:rPr>
              <a:t> </a:t>
            </a:r>
            <a:r>
              <a:rPr sz="1550" spc="15" dirty="0">
                <a:latin typeface="Arial MT"/>
                <a:cs typeface="Arial MT"/>
              </a:rPr>
              <a:t>menambah </a:t>
            </a:r>
            <a:r>
              <a:rPr sz="1550" spc="55" dirty="0">
                <a:latin typeface="Arial MT"/>
                <a:cs typeface="Arial MT"/>
              </a:rPr>
              <a:t> </a:t>
            </a:r>
            <a:r>
              <a:rPr sz="1550" spc="30" dirty="0">
                <a:latin typeface="Arial MT"/>
                <a:cs typeface="Arial MT"/>
              </a:rPr>
              <a:t>pagu</a:t>
            </a:r>
            <a:r>
              <a:rPr sz="1550" spc="420" dirty="0">
                <a:latin typeface="Arial MT"/>
                <a:cs typeface="Arial MT"/>
              </a:rPr>
              <a:t> </a:t>
            </a:r>
            <a:r>
              <a:rPr sz="1550" spc="25" dirty="0">
                <a:latin typeface="Arial MT"/>
                <a:cs typeface="Arial MT"/>
              </a:rPr>
              <a:t>anggaran</a:t>
            </a:r>
            <a:endParaRPr sz="1550">
              <a:latin typeface="Arial MT"/>
              <a:cs typeface="Arial MT"/>
            </a:endParaRPr>
          </a:p>
        </p:txBody>
      </p:sp>
      <p:sp>
        <p:nvSpPr>
          <p:cNvPr id="47" name="object 47"/>
          <p:cNvSpPr txBox="1"/>
          <p:nvPr/>
        </p:nvSpPr>
        <p:spPr>
          <a:xfrm>
            <a:off x="1477644" y="4878387"/>
            <a:ext cx="615950" cy="266065"/>
          </a:xfrm>
          <a:prstGeom prst="rect">
            <a:avLst/>
          </a:prstGeom>
        </p:spPr>
        <p:txBody>
          <a:bodyPr vert="horz" wrap="square" lIns="0" tIns="15875" rIns="0" bIns="0" rtlCol="0">
            <a:spAutoFit/>
          </a:bodyPr>
          <a:lstStyle/>
          <a:p>
            <a:pPr marL="12700">
              <a:lnSpc>
                <a:spcPct val="100000"/>
              </a:lnSpc>
              <a:spcBef>
                <a:spcPts val="125"/>
              </a:spcBef>
            </a:pPr>
            <a:r>
              <a:rPr sz="1550" spc="15" dirty="0">
                <a:latin typeface="Arial MT"/>
                <a:cs typeface="Arial MT"/>
              </a:rPr>
              <a:t>SBS</a:t>
            </a:r>
            <a:r>
              <a:rPr sz="1550" spc="-75" dirty="0">
                <a:latin typeface="Arial MT"/>
                <a:cs typeface="Arial MT"/>
              </a:rPr>
              <a:t>N</a:t>
            </a:r>
            <a:r>
              <a:rPr sz="1550" spc="5" dirty="0">
                <a:latin typeface="Arial MT"/>
                <a:cs typeface="Arial MT"/>
              </a:rPr>
              <a:t>,</a:t>
            </a:r>
            <a:endParaRPr sz="1550">
              <a:latin typeface="Arial MT"/>
              <a:cs typeface="Arial MT"/>
            </a:endParaRPr>
          </a:p>
        </p:txBody>
      </p:sp>
      <p:sp>
        <p:nvSpPr>
          <p:cNvPr id="48" name="object 48"/>
          <p:cNvSpPr txBox="1"/>
          <p:nvPr/>
        </p:nvSpPr>
        <p:spPr>
          <a:xfrm>
            <a:off x="2156079" y="4903342"/>
            <a:ext cx="1939925" cy="228600"/>
          </a:xfrm>
          <a:prstGeom prst="rect">
            <a:avLst/>
          </a:prstGeom>
          <a:solidFill>
            <a:srgbClr val="FFFF00"/>
          </a:solidFill>
        </p:spPr>
        <p:txBody>
          <a:bodyPr vert="horz" wrap="square" lIns="0" tIns="0" rIns="0" bIns="0" rtlCol="0">
            <a:spAutoFit/>
          </a:bodyPr>
          <a:lstStyle/>
          <a:p>
            <a:pPr marL="1270">
              <a:lnSpc>
                <a:spcPts val="1789"/>
              </a:lnSpc>
            </a:pPr>
            <a:r>
              <a:rPr sz="1550" spc="10" dirty="0">
                <a:latin typeface="Arial MT"/>
                <a:cs typeface="Arial MT"/>
              </a:rPr>
              <a:t>pergeseran</a:t>
            </a:r>
            <a:r>
              <a:rPr sz="1550" spc="95" dirty="0">
                <a:latin typeface="Arial MT"/>
                <a:cs typeface="Arial MT"/>
              </a:rPr>
              <a:t> </a:t>
            </a:r>
            <a:r>
              <a:rPr sz="1550" dirty="0">
                <a:latin typeface="Arial MT"/>
                <a:cs typeface="Arial MT"/>
              </a:rPr>
              <a:t>anggaran</a:t>
            </a:r>
            <a:endParaRPr sz="1550">
              <a:latin typeface="Arial MT"/>
              <a:cs typeface="Arial MT"/>
            </a:endParaRPr>
          </a:p>
        </p:txBody>
      </p:sp>
      <p:sp>
        <p:nvSpPr>
          <p:cNvPr id="49" name="object 49"/>
          <p:cNvSpPr txBox="1"/>
          <p:nvPr/>
        </p:nvSpPr>
        <p:spPr>
          <a:xfrm>
            <a:off x="4146803" y="4878387"/>
            <a:ext cx="7059295" cy="266065"/>
          </a:xfrm>
          <a:prstGeom prst="rect">
            <a:avLst/>
          </a:prstGeom>
        </p:spPr>
        <p:txBody>
          <a:bodyPr vert="horz" wrap="square" lIns="0" tIns="15875" rIns="0" bIns="0" rtlCol="0">
            <a:spAutoFit/>
          </a:bodyPr>
          <a:lstStyle/>
          <a:p>
            <a:pPr marL="12700">
              <a:lnSpc>
                <a:spcPct val="100000"/>
              </a:lnSpc>
              <a:spcBef>
                <a:spcPts val="125"/>
              </a:spcBef>
            </a:pPr>
            <a:r>
              <a:rPr sz="1550" spc="10" dirty="0">
                <a:latin typeface="Arial MT"/>
                <a:cs typeface="Arial MT"/>
              </a:rPr>
              <a:t>yang</a:t>
            </a:r>
            <a:r>
              <a:rPr sz="1550" spc="45" dirty="0">
                <a:latin typeface="Arial MT"/>
                <a:cs typeface="Arial MT"/>
              </a:rPr>
              <a:t> </a:t>
            </a:r>
            <a:r>
              <a:rPr sz="1550" spc="5" dirty="0">
                <a:latin typeface="Arial MT"/>
                <a:cs typeface="Arial MT"/>
              </a:rPr>
              <a:t>tidak</a:t>
            </a:r>
            <a:r>
              <a:rPr sz="1550" spc="65" dirty="0">
                <a:latin typeface="Arial MT"/>
                <a:cs typeface="Arial MT"/>
              </a:rPr>
              <a:t> </a:t>
            </a:r>
            <a:r>
              <a:rPr sz="1550" spc="15" dirty="0">
                <a:latin typeface="Arial MT"/>
                <a:cs typeface="Arial MT"/>
              </a:rPr>
              <a:t>bersifat</a:t>
            </a:r>
            <a:r>
              <a:rPr sz="1550" spc="45" dirty="0">
                <a:latin typeface="Arial MT"/>
                <a:cs typeface="Arial MT"/>
              </a:rPr>
              <a:t> </a:t>
            </a:r>
            <a:r>
              <a:rPr sz="1550" spc="-20" dirty="0">
                <a:latin typeface="Arial MT"/>
                <a:cs typeface="Arial MT"/>
              </a:rPr>
              <a:t>menambah</a:t>
            </a:r>
            <a:r>
              <a:rPr sz="1550" spc="350" dirty="0">
                <a:latin typeface="Arial MT"/>
                <a:cs typeface="Arial MT"/>
              </a:rPr>
              <a:t> </a:t>
            </a:r>
            <a:r>
              <a:rPr sz="1550" spc="-5" dirty="0">
                <a:latin typeface="Arial MT"/>
                <a:cs typeface="Arial MT"/>
              </a:rPr>
              <a:t>pagu</a:t>
            </a:r>
            <a:r>
              <a:rPr sz="1550" spc="195" dirty="0">
                <a:latin typeface="Arial MT"/>
                <a:cs typeface="Arial MT"/>
              </a:rPr>
              <a:t> </a:t>
            </a:r>
            <a:r>
              <a:rPr sz="1550" dirty="0">
                <a:latin typeface="Arial MT"/>
                <a:cs typeface="Arial MT"/>
              </a:rPr>
              <a:t>anggaran</a:t>
            </a:r>
            <a:r>
              <a:rPr sz="1550" spc="204" dirty="0">
                <a:latin typeface="Arial MT"/>
                <a:cs typeface="Arial MT"/>
              </a:rPr>
              <a:t> </a:t>
            </a:r>
            <a:r>
              <a:rPr sz="1550" spc="-5" dirty="0">
                <a:latin typeface="Arial MT"/>
                <a:cs typeface="Arial MT"/>
              </a:rPr>
              <a:t>SBSN,</a:t>
            </a:r>
            <a:r>
              <a:rPr sz="1550" spc="185" dirty="0">
                <a:latin typeface="Arial MT"/>
                <a:cs typeface="Arial MT"/>
              </a:rPr>
              <a:t> </a:t>
            </a:r>
            <a:r>
              <a:rPr sz="1550" spc="25" dirty="0">
                <a:latin typeface="Arial MT"/>
                <a:cs typeface="Arial MT"/>
              </a:rPr>
              <a:t>serta</a:t>
            </a:r>
            <a:r>
              <a:rPr sz="1550" spc="-30" dirty="0">
                <a:latin typeface="Arial MT"/>
                <a:cs typeface="Arial MT"/>
              </a:rPr>
              <a:t> </a:t>
            </a:r>
            <a:r>
              <a:rPr sz="1550" spc="25" dirty="0">
                <a:latin typeface="Arial MT"/>
                <a:cs typeface="Arial MT"/>
              </a:rPr>
              <a:t>revisi</a:t>
            </a:r>
            <a:r>
              <a:rPr sz="1550" spc="-20" dirty="0">
                <a:latin typeface="Arial MT"/>
                <a:cs typeface="Arial MT"/>
              </a:rPr>
              <a:t> </a:t>
            </a:r>
            <a:r>
              <a:rPr sz="1550" spc="5" dirty="0">
                <a:latin typeface="Arial MT"/>
                <a:cs typeface="Arial MT"/>
              </a:rPr>
              <a:t>administrasi.</a:t>
            </a:r>
            <a:endParaRPr sz="1550">
              <a:latin typeface="Arial MT"/>
              <a:cs typeface="Arial MT"/>
            </a:endParaRPr>
          </a:p>
        </p:txBody>
      </p:sp>
      <p:pic>
        <p:nvPicPr>
          <p:cNvPr id="50" name="object 50"/>
          <p:cNvPicPr/>
          <p:nvPr/>
        </p:nvPicPr>
        <p:blipFill>
          <a:blip r:embed="rId5" cstate="print"/>
          <a:stretch>
            <a:fillRect/>
          </a:stretch>
        </p:blipFill>
        <p:spPr>
          <a:xfrm>
            <a:off x="485775" y="4362450"/>
            <a:ext cx="885825" cy="904875"/>
          </a:xfrm>
          <a:prstGeom prst="rect">
            <a:avLst/>
          </a:prstGeom>
        </p:spPr>
      </p:pic>
      <p:sp>
        <p:nvSpPr>
          <p:cNvPr id="51" name="object 51"/>
          <p:cNvSpPr/>
          <p:nvPr/>
        </p:nvSpPr>
        <p:spPr>
          <a:xfrm>
            <a:off x="1489329" y="6051169"/>
            <a:ext cx="3695700" cy="228600"/>
          </a:xfrm>
          <a:custGeom>
            <a:avLst/>
            <a:gdLst/>
            <a:ahLst/>
            <a:cxnLst/>
            <a:rect l="l" t="t" r="r" b="b"/>
            <a:pathLst>
              <a:path w="3695700" h="228600">
                <a:moveTo>
                  <a:pt x="1047737" y="0"/>
                </a:moveTo>
                <a:lnTo>
                  <a:pt x="0" y="0"/>
                </a:lnTo>
                <a:lnTo>
                  <a:pt x="0" y="228600"/>
                </a:lnTo>
                <a:lnTo>
                  <a:pt x="1047737" y="228600"/>
                </a:lnTo>
                <a:lnTo>
                  <a:pt x="1047737" y="0"/>
                </a:lnTo>
                <a:close/>
              </a:path>
              <a:path w="3695700" h="228600">
                <a:moveTo>
                  <a:pt x="3695700" y="0"/>
                </a:moveTo>
                <a:lnTo>
                  <a:pt x="3695700" y="0"/>
                </a:lnTo>
                <a:lnTo>
                  <a:pt x="1047750" y="0"/>
                </a:lnTo>
                <a:lnTo>
                  <a:pt x="1047750" y="228600"/>
                </a:lnTo>
                <a:lnTo>
                  <a:pt x="3695700" y="228600"/>
                </a:lnTo>
                <a:lnTo>
                  <a:pt x="3695700" y="0"/>
                </a:lnTo>
                <a:close/>
              </a:path>
            </a:pathLst>
          </a:custGeom>
          <a:solidFill>
            <a:srgbClr val="FFFF00"/>
          </a:solidFill>
        </p:spPr>
        <p:txBody>
          <a:bodyPr wrap="square" lIns="0" tIns="0" rIns="0" bIns="0" rtlCol="0"/>
          <a:lstStyle/>
          <a:p>
            <a:endParaRPr/>
          </a:p>
        </p:txBody>
      </p:sp>
      <p:sp>
        <p:nvSpPr>
          <p:cNvPr id="52" name="object 52"/>
          <p:cNvSpPr txBox="1"/>
          <p:nvPr/>
        </p:nvSpPr>
        <p:spPr>
          <a:xfrm>
            <a:off x="1489328" y="5565394"/>
            <a:ext cx="114300" cy="228600"/>
          </a:xfrm>
          <a:prstGeom prst="rect">
            <a:avLst/>
          </a:prstGeom>
          <a:solidFill>
            <a:srgbClr val="00FFFF"/>
          </a:solidFill>
        </p:spPr>
        <p:txBody>
          <a:bodyPr vert="horz" wrap="square" lIns="0" tIns="0" rIns="0" bIns="0" rtlCol="0">
            <a:spAutoFit/>
          </a:bodyPr>
          <a:lstStyle/>
          <a:p>
            <a:pPr marL="635">
              <a:lnSpc>
                <a:spcPts val="1800"/>
              </a:lnSpc>
            </a:pPr>
            <a:r>
              <a:rPr sz="1550" b="1" spc="15" dirty="0">
                <a:latin typeface="Arial"/>
                <a:cs typeface="Arial"/>
              </a:rPr>
              <a:t>5</a:t>
            </a:r>
            <a:endParaRPr sz="1550">
              <a:latin typeface="Arial"/>
              <a:cs typeface="Arial"/>
            </a:endParaRPr>
          </a:p>
        </p:txBody>
      </p:sp>
      <p:sp>
        <p:nvSpPr>
          <p:cNvPr id="53" name="object 53"/>
          <p:cNvSpPr txBox="1"/>
          <p:nvPr/>
        </p:nvSpPr>
        <p:spPr>
          <a:xfrm>
            <a:off x="1649476" y="5541327"/>
            <a:ext cx="2472690" cy="266065"/>
          </a:xfrm>
          <a:prstGeom prst="rect">
            <a:avLst/>
          </a:prstGeom>
        </p:spPr>
        <p:txBody>
          <a:bodyPr vert="horz" wrap="square" lIns="0" tIns="15875" rIns="0" bIns="0" rtlCol="0">
            <a:spAutoFit/>
          </a:bodyPr>
          <a:lstStyle/>
          <a:p>
            <a:pPr marL="12700">
              <a:lnSpc>
                <a:spcPct val="100000"/>
              </a:lnSpc>
              <a:spcBef>
                <a:spcPts val="125"/>
              </a:spcBef>
            </a:pPr>
            <a:r>
              <a:rPr sz="1550" b="1" dirty="0">
                <a:latin typeface="Arial"/>
                <a:cs typeface="Arial"/>
              </a:rPr>
              <a:t>BELANJA</a:t>
            </a:r>
            <a:r>
              <a:rPr sz="1550" b="1" spc="135" dirty="0">
                <a:latin typeface="Arial"/>
                <a:cs typeface="Arial"/>
              </a:rPr>
              <a:t> </a:t>
            </a:r>
            <a:r>
              <a:rPr sz="1550" b="1" spc="-10" dirty="0">
                <a:latin typeface="Arial"/>
                <a:cs typeface="Arial"/>
              </a:rPr>
              <a:t>OPERASIONAL</a:t>
            </a:r>
            <a:endParaRPr sz="1550">
              <a:latin typeface="Arial"/>
              <a:cs typeface="Arial"/>
            </a:endParaRPr>
          </a:p>
        </p:txBody>
      </p:sp>
      <p:sp>
        <p:nvSpPr>
          <p:cNvPr id="54" name="object 54"/>
          <p:cNvSpPr txBox="1"/>
          <p:nvPr/>
        </p:nvSpPr>
        <p:spPr>
          <a:xfrm>
            <a:off x="1477644" y="5779770"/>
            <a:ext cx="5207000" cy="266065"/>
          </a:xfrm>
          <a:prstGeom prst="rect">
            <a:avLst/>
          </a:prstGeom>
        </p:spPr>
        <p:txBody>
          <a:bodyPr vert="horz" wrap="square" lIns="0" tIns="15875" rIns="0" bIns="0" rtlCol="0">
            <a:spAutoFit/>
          </a:bodyPr>
          <a:lstStyle/>
          <a:p>
            <a:pPr marL="12700">
              <a:lnSpc>
                <a:spcPct val="100000"/>
              </a:lnSpc>
              <a:spcBef>
                <a:spcPts val="125"/>
              </a:spcBef>
              <a:tabLst>
                <a:tab pos="717550" algn="l"/>
                <a:tab pos="1737360" algn="l"/>
                <a:tab pos="2442845" algn="l"/>
                <a:tab pos="3262629" algn="l"/>
                <a:tab pos="4511675" algn="l"/>
              </a:tabLst>
            </a:pPr>
            <a:r>
              <a:rPr sz="1550" dirty="0">
                <a:latin typeface="Arial MT"/>
                <a:cs typeface="Arial MT"/>
              </a:rPr>
              <a:t>R</a:t>
            </a:r>
            <a:r>
              <a:rPr sz="1550" spc="35" dirty="0">
                <a:latin typeface="Arial MT"/>
                <a:cs typeface="Arial MT"/>
              </a:rPr>
              <a:t>e</a:t>
            </a:r>
            <a:r>
              <a:rPr sz="1550" spc="40" dirty="0">
                <a:latin typeface="Arial MT"/>
                <a:cs typeface="Arial MT"/>
              </a:rPr>
              <a:t>v</a:t>
            </a:r>
            <a:r>
              <a:rPr sz="1550" spc="25" dirty="0">
                <a:latin typeface="Arial MT"/>
                <a:cs typeface="Arial MT"/>
              </a:rPr>
              <a:t>i</a:t>
            </a:r>
            <a:r>
              <a:rPr sz="1550" spc="40" dirty="0">
                <a:latin typeface="Arial MT"/>
                <a:cs typeface="Arial MT"/>
              </a:rPr>
              <a:t>s</a:t>
            </a:r>
            <a:r>
              <a:rPr sz="1550" spc="5" dirty="0">
                <a:latin typeface="Arial MT"/>
                <a:cs typeface="Arial MT"/>
              </a:rPr>
              <a:t>i</a:t>
            </a:r>
            <a:r>
              <a:rPr sz="1550" dirty="0">
                <a:latin typeface="Arial MT"/>
                <a:cs typeface="Arial MT"/>
              </a:rPr>
              <a:t>	</a:t>
            </a:r>
            <a:r>
              <a:rPr sz="1550" spc="-65" dirty="0">
                <a:latin typeface="Arial MT"/>
                <a:cs typeface="Arial MT"/>
              </a:rPr>
              <a:t>A</a:t>
            </a:r>
            <a:r>
              <a:rPr sz="1550" spc="35" dirty="0">
                <a:latin typeface="Arial MT"/>
                <a:cs typeface="Arial MT"/>
              </a:rPr>
              <a:t>ng</a:t>
            </a:r>
            <a:r>
              <a:rPr sz="1550" spc="-40" dirty="0">
                <a:latin typeface="Arial MT"/>
                <a:cs typeface="Arial MT"/>
              </a:rPr>
              <a:t>g</a:t>
            </a:r>
            <a:r>
              <a:rPr sz="1550" spc="35" dirty="0">
                <a:latin typeface="Arial MT"/>
                <a:cs typeface="Arial MT"/>
              </a:rPr>
              <a:t>a</a:t>
            </a:r>
            <a:r>
              <a:rPr sz="1550" spc="5" dirty="0">
                <a:latin typeface="Arial MT"/>
                <a:cs typeface="Arial MT"/>
              </a:rPr>
              <a:t>r</a:t>
            </a:r>
            <a:r>
              <a:rPr sz="1550" spc="110" dirty="0">
                <a:latin typeface="Arial MT"/>
                <a:cs typeface="Arial MT"/>
              </a:rPr>
              <a:t>a</a:t>
            </a:r>
            <a:r>
              <a:rPr sz="1550" spc="15" dirty="0">
                <a:latin typeface="Arial MT"/>
                <a:cs typeface="Arial MT"/>
              </a:rPr>
              <a:t>n</a:t>
            </a:r>
            <a:r>
              <a:rPr sz="1550" dirty="0">
                <a:latin typeface="Arial MT"/>
                <a:cs typeface="Arial MT"/>
              </a:rPr>
              <a:t>	</a:t>
            </a:r>
            <a:r>
              <a:rPr sz="1550" spc="15" dirty="0">
                <a:latin typeface="Arial MT"/>
                <a:cs typeface="Arial MT"/>
              </a:rPr>
              <a:t>t</a:t>
            </a:r>
            <a:r>
              <a:rPr sz="1550" spc="35" dirty="0">
                <a:latin typeface="Arial MT"/>
                <a:cs typeface="Arial MT"/>
              </a:rPr>
              <a:t>e</a:t>
            </a:r>
            <a:r>
              <a:rPr sz="1550" spc="5" dirty="0">
                <a:latin typeface="Arial MT"/>
                <a:cs typeface="Arial MT"/>
              </a:rPr>
              <a:t>r</a:t>
            </a:r>
            <a:r>
              <a:rPr sz="1550" spc="-25" dirty="0">
                <a:latin typeface="Arial MT"/>
                <a:cs typeface="Arial MT"/>
              </a:rPr>
              <a:t>k</a:t>
            </a:r>
            <a:r>
              <a:rPr sz="1550" spc="35" dirty="0">
                <a:latin typeface="Arial MT"/>
                <a:cs typeface="Arial MT"/>
              </a:rPr>
              <a:t>a</a:t>
            </a:r>
            <a:r>
              <a:rPr sz="1550" spc="30" dirty="0">
                <a:latin typeface="Arial MT"/>
                <a:cs typeface="Arial MT"/>
              </a:rPr>
              <a:t>i</a:t>
            </a:r>
            <a:r>
              <a:rPr sz="1550" spc="5" dirty="0">
                <a:latin typeface="Arial MT"/>
                <a:cs typeface="Arial MT"/>
              </a:rPr>
              <a:t>t</a:t>
            </a:r>
            <a:r>
              <a:rPr sz="1550" dirty="0">
                <a:latin typeface="Arial MT"/>
                <a:cs typeface="Arial MT"/>
              </a:rPr>
              <a:t>	</a:t>
            </a:r>
            <a:r>
              <a:rPr sz="1550" spc="15" dirty="0">
                <a:latin typeface="Arial MT"/>
                <a:cs typeface="Arial MT"/>
              </a:rPr>
              <a:t>B</a:t>
            </a:r>
            <a:r>
              <a:rPr sz="1550" spc="30" dirty="0">
                <a:latin typeface="Arial MT"/>
                <a:cs typeface="Arial MT"/>
              </a:rPr>
              <a:t>e</a:t>
            </a:r>
            <a:r>
              <a:rPr sz="1550" spc="-50" dirty="0">
                <a:latin typeface="Arial MT"/>
                <a:cs typeface="Arial MT"/>
              </a:rPr>
              <a:t>l</a:t>
            </a:r>
            <a:r>
              <a:rPr sz="1550" spc="35" dirty="0">
                <a:latin typeface="Arial MT"/>
                <a:cs typeface="Arial MT"/>
              </a:rPr>
              <a:t>an</a:t>
            </a:r>
            <a:r>
              <a:rPr sz="1550" spc="-50" dirty="0">
                <a:latin typeface="Arial MT"/>
                <a:cs typeface="Arial MT"/>
              </a:rPr>
              <a:t>j</a:t>
            </a:r>
            <a:r>
              <a:rPr sz="1550" spc="15" dirty="0">
                <a:latin typeface="Arial MT"/>
                <a:cs typeface="Arial MT"/>
              </a:rPr>
              <a:t>a</a:t>
            </a:r>
            <a:r>
              <a:rPr sz="1550" dirty="0">
                <a:latin typeface="Arial MT"/>
                <a:cs typeface="Arial MT"/>
              </a:rPr>
              <a:t>	</a:t>
            </a:r>
            <a:r>
              <a:rPr sz="1550" spc="65" dirty="0">
                <a:latin typeface="Arial MT"/>
                <a:cs typeface="Arial MT"/>
              </a:rPr>
              <a:t>O</a:t>
            </a:r>
            <a:r>
              <a:rPr sz="1550" spc="-40" dirty="0">
                <a:latin typeface="Arial MT"/>
                <a:cs typeface="Arial MT"/>
              </a:rPr>
              <a:t>p</a:t>
            </a:r>
            <a:r>
              <a:rPr sz="1550" spc="35" dirty="0">
                <a:latin typeface="Arial MT"/>
                <a:cs typeface="Arial MT"/>
              </a:rPr>
              <a:t>e</a:t>
            </a:r>
            <a:r>
              <a:rPr sz="1550" spc="5" dirty="0">
                <a:latin typeface="Arial MT"/>
                <a:cs typeface="Arial MT"/>
              </a:rPr>
              <a:t>r</a:t>
            </a:r>
            <a:r>
              <a:rPr sz="1550" spc="35" dirty="0">
                <a:latin typeface="Arial MT"/>
                <a:cs typeface="Arial MT"/>
              </a:rPr>
              <a:t>a</a:t>
            </a:r>
            <a:r>
              <a:rPr sz="1550" spc="40" dirty="0">
                <a:latin typeface="Arial MT"/>
                <a:cs typeface="Arial MT"/>
              </a:rPr>
              <a:t>s</a:t>
            </a:r>
            <a:r>
              <a:rPr sz="1550" spc="25" dirty="0">
                <a:latin typeface="Arial MT"/>
                <a:cs typeface="Arial MT"/>
              </a:rPr>
              <a:t>i</a:t>
            </a:r>
            <a:r>
              <a:rPr sz="1550" spc="35" dirty="0">
                <a:latin typeface="Arial MT"/>
                <a:cs typeface="Arial MT"/>
              </a:rPr>
              <a:t>o</a:t>
            </a:r>
            <a:r>
              <a:rPr sz="1550" spc="-40" dirty="0">
                <a:latin typeface="Arial MT"/>
                <a:cs typeface="Arial MT"/>
              </a:rPr>
              <a:t>n</a:t>
            </a:r>
            <a:r>
              <a:rPr sz="1550" spc="35" dirty="0">
                <a:latin typeface="Arial MT"/>
                <a:cs typeface="Arial MT"/>
              </a:rPr>
              <a:t>a</a:t>
            </a:r>
            <a:r>
              <a:rPr sz="1550" spc="5" dirty="0">
                <a:latin typeface="Arial MT"/>
                <a:cs typeface="Arial MT"/>
              </a:rPr>
              <a:t>l</a:t>
            </a:r>
            <a:r>
              <a:rPr sz="1550" dirty="0">
                <a:latin typeface="Arial MT"/>
                <a:cs typeface="Arial MT"/>
              </a:rPr>
              <a:t>	</a:t>
            </a:r>
            <a:r>
              <a:rPr sz="1550" spc="-95" dirty="0">
                <a:latin typeface="Arial MT"/>
                <a:cs typeface="Arial MT"/>
              </a:rPr>
              <a:t>m</a:t>
            </a:r>
            <a:r>
              <a:rPr sz="1550" spc="110" dirty="0">
                <a:latin typeface="Arial MT"/>
                <a:cs typeface="Arial MT"/>
              </a:rPr>
              <a:t>e</a:t>
            </a:r>
            <a:r>
              <a:rPr sz="1550" spc="-50" dirty="0">
                <a:latin typeface="Arial MT"/>
                <a:cs typeface="Arial MT"/>
              </a:rPr>
              <a:t>l</a:t>
            </a:r>
            <a:r>
              <a:rPr sz="1550" spc="100" dirty="0">
                <a:latin typeface="Arial MT"/>
                <a:cs typeface="Arial MT"/>
              </a:rPr>
              <a:t>i</a:t>
            </a:r>
            <a:r>
              <a:rPr sz="1550" spc="-40" dirty="0">
                <a:latin typeface="Arial MT"/>
                <a:cs typeface="Arial MT"/>
              </a:rPr>
              <a:t>pu</a:t>
            </a:r>
            <a:r>
              <a:rPr sz="1550" spc="10" dirty="0">
                <a:latin typeface="Arial MT"/>
                <a:cs typeface="Arial MT"/>
              </a:rPr>
              <a:t>t</a:t>
            </a:r>
            <a:r>
              <a:rPr sz="1550" spc="5" dirty="0">
                <a:latin typeface="Arial MT"/>
                <a:cs typeface="Arial MT"/>
              </a:rPr>
              <a:t>i</a:t>
            </a:r>
            <a:endParaRPr sz="1550">
              <a:latin typeface="Arial MT"/>
              <a:cs typeface="Arial MT"/>
            </a:endParaRPr>
          </a:p>
        </p:txBody>
      </p:sp>
      <p:sp>
        <p:nvSpPr>
          <p:cNvPr id="55" name="object 55"/>
          <p:cNvSpPr txBox="1"/>
          <p:nvPr/>
        </p:nvSpPr>
        <p:spPr>
          <a:xfrm>
            <a:off x="6823329" y="5803519"/>
            <a:ext cx="3286125" cy="228600"/>
          </a:xfrm>
          <a:prstGeom prst="rect">
            <a:avLst/>
          </a:prstGeom>
          <a:solidFill>
            <a:srgbClr val="FFFF00"/>
          </a:solidFill>
        </p:spPr>
        <p:txBody>
          <a:bodyPr vert="horz" wrap="square" lIns="0" tIns="0" rIns="0" bIns="0" rtlCol="0">
            <a:spAutoFit/>
          </a:bodyPr>
          <a:lstStyle/>
          <a:p>
            <a:pPr marL="4445">
              <a:lnSpc>
                <a:spcPts val="1800"/>
              </a:lnSpc>
              <a:tabLst>
                <a:tab pos="1224915" algn="l"/>
                <a:tab pos="2054225" algn="l"/>
              </a:tabLst>
            </a:pPr>
            <a:r>
              <a:rPr sz="1550" spc="25" dirty="0">
                <a:latin typeface="Arial MT"/>
                <a:cs typeface="Arial MT"/>
              </a:rPr>
              <a:t>pemenuhan	</a:t>
            </a:r>
            <a:r>
              <a:rPr sz="1550" spc="15" dirty="0">
                <a:latin typeface="Arial MT"/>
                <a:cs typeface="Arial MT"/>
              </a:rPr>
              <a:t>Belanja	Operasional</a:t>
            </a:r>
            <a:endParaRPr sz="1550">
              <a:latin typeface="Arial MT"/>
              <a:cs typeface="Arial MT"/>
            </a:endParaRPr>
          </a:p>
        </p:txBody>
      </p:sp>
      <p:sp>
        <p:nvSpPr>
          <p:cNvPr id="56" name="object 56"/>
          <p:cNvSpPr txBox="1"/>
          <p:nvPr/>
        </p:nvSpPr>
        <p:spPr>
          <a:xfrm>
            <a:off x="10104501" y="5779770"/>
            <a:ext cx="1586865" cy="266065"/>
          </a:xfrm>
          <a:prstGeom prst="rect">
            <a:avLst/>
          </a:prstGeom>
        </p:spPr>
        <p:txBody>
          <a:bodyPr vert="horz" wrap="square" lIns="0" tIns="15875" rIns="0" bIns="0" rtlCol="0">
            <a:spAutoFit/>
          </a:bodyPr>
          <a:lstStyle/>
          <a:p>
            <a:pPr marL="12700">
              <a:lnSpc>
                <a:spcPct val="100000"/>
              </a:lnSpc>
              <a:spcBef>
                <a:spcPts val="125"/>
              </a:spcBef>
              <a:tabLst>
                <a:tab pos="498475" algn="l"/>
              </a:tabLst>
            </a:pPr>
            <a:r>
              <a:rPr sz="1550" spc="25" dirty="0">
                <a:latin typeface="Arial MT"/>
                <a:cs typeface="Arial MT"/>
              </a:rPr>
              <a:t>dan	pemenuhan</a:t>
            </a:r>
            <a:endParaRPr sz="1550">
              <a:latin typeface="Arial MT"/>
              <a:cs typeface="Arial MT"/>
            </a:endParaRPr>
          </a:p>
        </p:txBody>
      </p:sp>
      <p:sp>
        <p:nvSpPr>
          <p:cNvPr id="57" name="object 57"/>
          <p:cNvSpPr txBox="1"/>
          <p:nvPr/>
        </p:nvSpPr>
        <p:spPr>
          <a:xfrm>
            <a:off x="1477644" y="6027737"/>
            <a:ext cx="10212705" cy="514350"/>
          </a:xfrm>
          <a:prstGeom prst="rect">
            <a:avLst/>
          </a:prstGeom>
        </p:spPr>
        <p:txBody>
          <a:bodyPr vert="horz" wrap="square" lIns="0" tIns="4445" rIns="0" bIns="0" rtlCol="0">
            <a:spAutoFit/>
          </a:bodyPr>
          <a:lstStyle/>
          <a:p>
            <a:pPr marL="12700" marR="5080">
              <a:lnSpc>
                <a:spcPct val="105000"/>
              </a:lnSpc>
              <a:spcBef>
                <a:spcPts val="35"/>
              </a:spcBef>
              <a:tabLst>
                <a:tab pos="2624455" algn="l"/>
                <a:tab pos="4683125" algn="l"/>
              </a:tabLst>
            </a:pPr>
            <a:r>
              <a:rPr sz="1550" spc="15" dirty="0">
                <a:latin typeface="Arial MT"/>
                <a:cs typeface="Arial MT"/>
              </a:rPr>
              <a:t>kekurangan</a:t>
            </a:r>
            <a:r>
              <a:rPr sz="1550" spc="434" dirty="0">
                <a:latin typeface="Arial MT"/>
                <a:cs typeface="Arial MT"/>
              </a:rPr>
              <a:t> </a:t>
            </a:r>
            <a:r>
              <a:rPr sz="1550" spc="30" dirty="0">
                <a:latin typeface="Arial MT"/>
                <a:cs typeface="Arial MT"/>
              </a:rPr>
              <a:t>selain</a:t>
            </a:r>
            <a:r>
              <a:rPr sz="1550" spc="434" dirty="0">
                <a:latin typeface="Arial MT"/>
                <a:cs typeface="Arial MT"/>
              </a:rPr>
              <a:t> </a:t>
            </a:r>
            <a:r>
              <a:rPr sz="1550" spc="15" dirty="0">
                <a:latin typeface="Arial MT"/>
                <a:cs typeface="Arial MT"/>
              </a:rPr>
              <a:t>Belanja	</a:t>
            </a:r>
            <a:r>
              <a:rPr sz="1550" spc="10" dirty="0">
                <a:latin typeface="Arial MT"/>
                <a:cs typeface="Arial MT"/>
              </a:rPr>
              <a:t>Operasional. </a:t>
            </a:r>
            <a:r>
              <a:rPr sz="1550" spc="75" dirty="0">
                <a:latin typeface="Arial MT"/>
                <a:cs typeface="Arial MT"/>
              </a:rPr>
              <a:t> </a:t>
            </a:r>
            <a:r>
              <a:rPr sz="1550" spc="15" dirty="0">
                <a:latin typeface="Arial MT"/>
                <a:cs typeface="Arial MT"/>
              </a:rPr>
              <a:t>Belanja	Operasional</a:t>
            </a:r>
            <a:r>
              <a:rPr sz="1550" spc="434" dirty="0">
                <a:latin typeface="Arial MT"/>
                <a:cs typeface="Arial MT"/>
              </a:rPr>
              <a:t> </a:t>
            </a:r>
            <a:r>
              <a:rPr sz="1550" spc="20" dirty="0">
                <a:latin typeface="Arial MT"/>
                <a:cs typeface="Arial MT"/>
              </a:rPr>
              <a:t>terdiri</a:t>
            </a:r>
            <a:r>
              <a:rPr sz="1550" spc="55" dirty="0">
                <a:latin typeface="Arial MT"/>
                <a:cs typeface="Arial MT"/>
              </a:rPr>
              <a:t> </a:t>
            </a:r>
            <a:r>
              <a:rPr sz="1550" dirty="0">
                <a:latin typeface="Arial MT"/>
                <a:cs typeface="Arial MT"/>
              </a:rPr>
              <a:t>dari</a:t>
            </a:r>
            <a:r>
              <a:rPr sz="1550" spc="75" dirty="0">
                <a:latin typeface="Arial MT"/>
                <a:cs typeface="Arial MT"/>
              </a:rPr>
              <a:t> </a:t>
            </a:r>
            <a:r>
              <a:rPr sz="1550" u="heavy" spc="15" dirty="0">
                <a:uFill>
                  <a:solidFill>
                    <a:srgbClr val="000000"/>
                  </a:solidFill>
                </a:uFill>
                <a:latin typeface="Arial MT"/>
                <a:cs typeface="Arial MT"/>
              </a:rPr>
              <a:t>Belanja</a:t>
            </a:r>
            <a:r>
              <a:rPr sz="1550" u="heavy" spc="60" dirty="0">
                <a:uFill>
                  <a:solidFill>
                    <a:srgbClr val="000000"/>
                  </a:solidFill>
                </a:uFill>
                <a:latin typeface="Arial MT"/>
                <a:cs typeface="Arial MT"/>
              </a:rPr>
              <a:t> </a:t>
            </a:r>
            <a:r>
              <a:rPr sz="1550" u="heavy" spc="20" dirty="0">
                <a:uFill>
                  <a:solidFill>
                    <a:srgbClr val="000000"/>
                  </a:solidFill>
                </a:uFill>
                <a:latin typeface="Arial MT"/>
                <a:cs typeface="Arial MT"/>
              </a:rPr>
              <a:t>Pegawai</a:t>
            </a:r>
            <a:r>
              <a:rPr sz="1550" u="heavy" spc="60" dirty="0">
                <a:uFill>
                  <a:solidFill>
                    <a:srgbClr val="000000"/>
                  </a:solidFill>
                </a:uFill>
                <a:latin typeface="Arial MT"/>
                <a:cs typeface="Arial MT"/>
              </a:rPr>
              <a:t> </a:t>
            </a:r>
            <a:r>
              <a:rPr sz="1550" u="heavy" spc="15" dirty="0">
                <a:uFill>
                  <a:solidFill>
                    <a:srgbClr val="000000"/>
                  </a:solidFill>
                </a:uFill>
                <a:latin typeface="Arial MT"/>
                <a:cs typeface="Arial MT"/>
              </a:rPr>
              <a:t>Operasional</a:t>
            </a:r>
            <a:r>
              <a:rPr sz="1550" u="heavy" spc="70" dirty="0">
                <a:uFill>
                  <a:solidFill>
                    <a:srgbClr val="000000"/>
                  </a:solidFill>
                </a:uFill>
                <a:latin typeface="Arial MT"/>
                <a:cs typeface="Arial MT"/>
              </a:rPr>
              <a:t> </a:t>
            </a:r>
            <a:r>
              <a:rPr sz="1550" u="heavy" spc="25" dirty="0">
                <a:uFill>
                  <a:solidFill>
                    <a:srgbClr val="000000"/>
                  </a:solidFill>
                </a:uFill>
                <a:latin typeface="Arial MT"/>
                <a:cs typeface="Arial MT"/>
              </a:rPr>
              <a:t>dan </a:t>
            </a:r>
            <a:r>
              <a:rPr sz="1550" spc="-420" dirty="0">
                <a:latin typeface="Arial MT"/>
                <a:cs typeface="Arial MT"/>
              </a:rPr>
              <a:t> </a:t>
            </a:r>
            <a:r>
              <a:rPr sz="1550" u="heavy" spc="-5" dirty="0">
                <a:uFill>
                  <a:solidFill>
                    <a:srgbClr val="000000"/>
                  </a:solidFill>
                </a:uFill>
                <a:latin typeface="Arial MT"/>
                <a:cs typeface="Arial MT"/>
              </a:rPr>
              <a:t>Belanja</a:t>
            </a:r>
            <a:r>
              <a:rPr sz="1550" u="heavy" spc="190" dirty="0">
                <a:uFill>
                  <a:solidFill>
                    <a:srgbClr val="000000"/>
                  </a:solidFill>
                </a:uFill>
                <a:latin typeface="Arial MT"/>
                <a:cs typeface="Arial MT"/>
              </a:rPr>
              <a:t> </a:t>
            </a:r>
            <a:r>
              <a:rPr sz="1550" u="heavy" spc="10" dirty="0">
                <a:uFill>
                  <a:solidFill>
                    <a:srgbClr val="000000"/>
                  </a:solidFill>
                </a:uFill>
                <a:latin typeface="Arial MT"/>
                <a:cs typeface="Arial MT"/>
              </a:rPr>
              <a:t>Barang</a:t>
            </a:r>
            <a:r>
              <a:rPr sz="1550" u="heavy" spc="50" dirty="0">
                <a:uFill>
                  <a:solidFill>
                    <a:srgbClr val="000000"/>
                  </a:solidFill>
                </a:uFill>
                <a:latin typeface="Arial MT"/>
                <a:cs typeface="Arial MT"/>
              </a:rPr>
              <a:t> </a:t>
            </a:r>
            <a:r>
              <a:rPr sz="1550" u="heavy" spc="5" dirty="0">
                <a:uFill>
                  <a:solidFill>
                    <a:srgbClr val="000000"/>
                  </a:solidFill>
                </a:uFill>
                <a:latin typeface="Arial MT"/>
                <a:cs typeface="Arial MT"/>
              </a:rPr>
              <a:t>Operasional</a:t>
            </a:r>
            <a:r>
              <a:rPr sz="1550" spc="5" dirty="0">
                <a:latin typeface="Arial MT"/>
                <a:cs typeface="Arial MT"/>
              </a:rPr>
              <a:t>.</a:t>
            </a:r>
            <a:endParaRPr sz="1550" dirty="0">
              <a:latin typeface="Arial MT"/>
              <a:cs typeface="Arial MT"/>
            </a:endParaRPr>
          </a:p>
        </p:txBody>
      </p:sp>
      <p:pic>
        <p:nvPicPr>
          <p:cNvPr id="58" name="object 58"/>
          <p:cNvPicPr/>
          <p:nvPr/>
        </p:nvPicPr>
        <p:blipFill>
          <a:blip r:embed="rId6" cstate="print"/>
          <a:stretch>
            <a:fillRect/>
          </a:stretch>
        </p:blipFill>
        <p:spPr>
          <a:xfrm>
            <a:off x="438150" y="5562600"/>
            <a:ext cx="876300" cy="800100"/>
          </a:xfrm>
          <a:prstGeom prst="rect">
            <a:avLst/>
          </a:prstGeom>
        </p:spPr>
      </p:pic>
      <p:sp>
        <p:nvSpPr>
          <p:cNvPr id="59" name="object 59"/>
          <p:cNvSpPr txBox="1"/>
          <p:nvPr/>
        </p:nvSpPr>
        <p:spPr>
          <a:xfrm>
            <a:off x="11808079" y="6542623"/>
            <a:ext cx="196850" cy="204470"/>
          </a:xfrm>
          <a:prstGeom prst="rect">
            <a:avLst/>
          </a:prstGeom>
        </p:spPr>
        <p:txBody>
          <a:bodyPr vert="horz" wrap="square" lIns="0" tIns="1270" rIns="0" bIns="0" rtlCol="0">
            <a:spAutoFit/>
          </a:bodyPr>
          <a:lstStyle/>
          <a:p>
            <a:pPr marL="12700">
              <a:lnSpc>
                <a:spcPct val="100000"/>
              </a:lnSpc>
              <a:spcBef>
                <a:spcPts val="10"/>
              </a:spcBef>
            </a:pPr>
            <a:r>
              <a:rPr sz="1200" b="1" spc="-15" dirty="0">
                <a:latin typeface="Roboto"/>
                <a:cs typeface="Roboto"/>
              </a:rPr>
              <a:t>11</a:t>
            </a:r>
            <a:endParaRPr sz="1200">
              <a:latin typeface="Roboto"/>
              <a:cs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200" b="1" i="0" kern="1200">
                <a:solidFill>
                  <a:schemeClr val="tx1"/>
                </a:solidFill>
                <a:latin typeface="Roboto"/>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0"/>
              </a:spcBef>
            </a:pPr>
            <a:fld id="{81D60167-4931-47E6-BA6A-407CBD079E47}" type="slidenum">
              <a:rPr lang="en-ID" smtClean="0"/>
              <a:pPr marL="38100">
                <a:lnSpc>
                  <a:spcPct val="100000"/>
                </a:lnSpc>
                <a:spcBef>
                  <a:spcPts val="10"/>
                </a:spcBef>
              </a:pPr>
              <a:t>35</a:t>
            </a:fld>
            <a:endParaRPr dirty="0"/>
          </a:p>
        </p:txBody>
      </p:sp>
      <p:sp>
        <p:nvSpPr>
          <p:cNvPr id="2" name="object 2"/>
          <p:cNvSpPr txBox="1">
            <a:spLocks noGrp="1"/>
          </p:cNvSpPr>
          <p:nvPr>
            <p:ph type="title" idx="4294967295"/>
          </p:nvPr>
        </p:nvSpPr>
        <p:spPr>
          <a:xfrm>
            <a:off x="0" y="230188"/>
            <a:ext cx="5508878" cy="382797"/>
          </a:xfrm>
          <a:prstGeom prst="rect">
            <a:avLst/>
          </a:prstGeom>
        </p:spPr>
        <p:txBody>
          <a:bodyPr vert="horz" wrap="square" lIns="0" tIns="13335" rIns="0" bIns="0" rtlCol="0">
            <a:spAutoFit/>
          </a:bodyPr>
          <a:lstStyle/>
          <a:p>
            <a:pPr marL="12700">
              <a:lnSpc>
                <a:spcPct val="100000"/>
              </a:lnSpc>
              <a:spcBef>
                <a:spcPts val="105"/>
              </a:spcBef>
            </a:pPr>
            <a:r>
              <a:rPr sz="2400" spc="40" dirty="0">
                <a:latin typeface="Roboto Cn"/>
                <a:cs typeface="Roboto Cn"/>
              </a:rPr>
              <a:t>II. </a:t>
            </a:r>
            <a:r>
              <a:rPr lang="en-US" sz="1800" spc="340" dirty="0">
                <a:latin typeface="Roboto Cn"/>
                <a:cs typeface="Roboto Cn"/>
              </a:rPr>
              <a:t>T</a:t>
            </a:r>
            <a:r>
              <a:rPr sz="1800" spc="340" dirty="0">
                <a:latin typeface="Roboto Cn"/>
                <a:cs typeface="Roboto Cn"/>
              </a:rPr>
              <a:t>ema</a:t>
            </a:r>
            <a:r>
              <a:rPr sz="1800" spc="5" dirty="0">
                <a:latin typeface="Roboto Cn"/>
                <a:cs typeface="Roboto Cn"/>
              </a:rPr>
              <a:t> </a:t>
            </a:r>
            <a:r>
              <a:rPr sz="1800" spc="110" dirty="0" err="1">
                <a:latin typeface="Roboto Cn"/>
                <a:cs typeface="Roboto Cn"/>
              </a:rPr>
              <a:t>Revisi</a:t>
            </a:r>
            <a:r>
              <a:rPr sz="1800" spc="30" dirty="0">
                <a:latin typeface="Roboto Cn"/>
                <a:cs typeface="Roboto Cn"/>
              </a:rPr>
              <a:t> </a:t>
            </a:r>
            <a:r>
              <a:rPr sz="1800" spc="110" dirty="0" err="1">
                <a:latin typeface="Roboto Cn"/>
                <a:cs typeface="Roboto Cn"/>
              </a:rPr>
              <a:t>Angga</a:t>
            </a:r>
            <a:r>
              <a:rPr lang="en-US" sz="1800" spc="110" dirty="0" err="1">
                <a:latin typeface="Roboto Cn"/>
                <a:cs typeface="Roboto Cn"/>
              </a:rPr>
              <a:t>r</a:t>
            </a:r>
            <a:r>
              <a:rPr sz="1800" spc="110" dirty="0" err="1">
                <a:latin typeface="Roboto Cn"/>
                <a:cs typeface="Roboto Cn"/>
              </a:rPr>
              <a:t>an</a:t>
            </a:r>
            <a:r>
              <a:rPr sz="1800" spc="110" dirty="0">
                <a:latin typeface="Roboto Cn"/>
                <a:cs typeface="Roboto Cn"/>
              </a:rPr>
              <a:t>...(2)</a:t>
            </a:r>
            <a:endParaRPr sz="2400" dirty="0">
              <a:latin typeface="Roboto Cn"/>
              <a:cs typeface="Roboto Cn"/>
            </a:endParaRPr>
          </a:p>
        </p:txBody>
      </p:sp>
      <p:sp>
        <p:nvSpPr>
          <p:cNvPr id="3" name="object 3"/>
          <p:cNvSpPr/>
          <p:nvPr/>
        </p:nvSpPr>
        <p:spPr>
          <a:xfrm>
            <a:off x="7956804" y="1614677"/>
            <a:ext cx="2743200" cy="228600"/>
          </a:xfrm>
          <a:custGeom>
            <a:avLst/>
            <a:gdLst/>
            <a:ahLst/>
            <a:cxnLst/>
            <a:rect l="l" t="t" r="r" b="b"/>
            <a:pathLst>
              <a:path w="2743200" h="228600">
                <a:moveTo>
                  <a:pt x="2743200" y="0"/>
                </a:moveTo>
                <a:lnTo>
                  <a:pt x="2743200" y="0"/>
                </a:lnTo>
                <a:lnTo>
                  <a:pt x="0" y="0"/>
                </a:lnTo>
                <a:lnTo>
                  <a:pt x="0" y="228600"/>
                </a:lnTo>
                <a:lnTo>
                  <a:pt x="2743200" y="228600"/>
                </a:lnTo>
                <a:lnTo>
                  <a:pt x="2743200" y="0"/>
                </a:lnTo>
                <a:close/>
              </a:path>
            </a:pathLst>
          </a:custGeom>
          <a:solidFill>
            <a:srgbClr val="FFFF00"/>
          </a:solidFill>
        </p:spPr>
        <p:txBody>
          <a:bodyPr wrap="square" lIns="0" tIns="0" rIns="0" bIns="0" rtlCol="0"/>
          <a:lstStyle/>
          <a:p>
            <a:endParaRPr/>
          </a:p>
        </p:txBody>
      </p:sp>
      <p:sp>
        <p:nvSpPr>
          <p:cNvPr id="4" name="object 4"/>
          <p:cNvSpPr txBox="1"/>
          <p:nvPr/>
        </p:nvSpPr>
        <p:spPr>
          <a:xfrm>
            <a:off x="1489328" y="1376552"/>
            <a:ext cx="114300" cy="228600"/>
          </a:xfrm>
          <a:prstGeom prst="rect">
            <a:avLst/>
          </a:prstGeom>
          <a:solidFill>
            <a:srgbClr val="D5A200"/>
          </a:solidFill>
        </p:spPr>
        <p:txBody>
          <a:bodyPr vert="horz" wrap="square" lIns="0" tIns="0" rIns="0" bIns="0" rtlCol="0">
            <a:spAutoFit/>
          </a:bodyPr>
          <a:lstStyle/>
          <a:p>
            <a:pPr marL="635">
              <a:lnSpc>
                <a:spcPts val="1750"/>
              </a:lnSpc>
            </a:pPr>
            <a:r>
              <a:rPr sz="1550" b="1" spc="15" dirty="0">
                <a:latin typeface="Arial"/>
                <a:cs typeface="Arial"/>
              </a:rPr>
              <a:t>6</a:t>
            </a:r>
            <a:endParaRPr sz="1550">
              <a:latin typeface="Arial"/>
              <a:cs typeface="Arial"/>
            </a:endParaRPr>
          </a:p>
        </p:txBody>
      </p:sp>
      <p:sp>
        <p:nvSpPr>
          <p:cNvPr id="5" name="object 5"/>
          <p:cNvSpPr txBox="1"/>
          <p:nvPr/>
        </p:nvSpPr>
        <p:spPr>
          <a:xfrm>
            <a:off x="4804028" y="1614677"/>
            <a:ext cx="2752725" cy="228600"/>
          </a:xfrm>
          <a:prstGeom prst="rect">
            <a:avLst/>
          </a:prstGeom>
          <a:solidFill>
            <a:srgbClr val="FFFF00"/>
          </a:solidFill>
        </p:spPr>
        <p:txBody>
          <a:bodyPr vert="horz" wrap="square" lIns="0" tIns="0" rIns="0" bIns="0" rtlCol="0">
            <a:spAutoFit/>
          </a:bodyPr>
          <a:lstStyle/>
          <a:p>
            <a:pPr marL="3175">
              <a:lnSpc>
                <a:spcPts val="1755"/>
              </a:lnSpc>
            </a:pPr>
            <a:r>
              <a:rPr sz="1550" spc="-5" dirty="0">
                <a:latin typeface="Arial MT"/>
                <a:cs typeface="Arial MT"/>
              </a:rPr>
              <a:t>perubahan</a:t>
            </a:r>
            <a:r>
              <a:rPr sz="1550" spc="240" dirty="0">
                <a:latin typeface="Arial MT"/>
                <a:cs typeface="Arial MT"/>
              </a:rPr>
              <a:t> </a:t>
            </a:r>
            <a:r>
              <a:rPr sz="1550" dirty="0">
                <a:latin typeface="Arial MT"/>
                <a:cs typeface="Arial MT"/>
              </a:rPr>
              <a:t>anggaran</a:t>
            </a:r>
            <a:r>
              <a:rPr sz="1550" spc="185" dirty="0">
                <a:latin typeface="Arial MT"/>
                <a:cs typeface="Arial MT"/>
              </a:rPr>
              <a:t> </a:t>
            </a:r>
            <a:r>
              <a:rPr sz="1550" spc="15" dirty="0">
                <a:latin typeface="Arial MT"/>
                <a:cs typeface="Arial MT"/>
              </a:rPr>
              <a:t>BA</a:t>
            </a:r>
            <a:r>
              <a:rPr sz="1550" spc="10" dirty="0">
                <a:latin typeface="Arial MT"/>
                <a:cs typeface="Arial MT"/>
              </a:rPr>
              <a:t> </a:t>
            </a:r>
            <a:r>
              <a:rPr sz="1550" spc="-15" dirty="0">
                <a:latin typeface="Arial MT"/>
                <a:cs typeface="Arial MT"/>
              </a:rPr>
              <a:t>BUN</a:t>
            </a:r>
            <a:endParaRPr sz="1550">
              <a:latin typeface="Arial MT"/>
              <a:cs typeface="Arial MT"/>
            </a:endParaRPr>
          </a:p>
        </p:txBody>
      </p:sp>
      <p:sp>
        <p:nvSpPr>
          <p:cNvPr id="6" name="object 6"/>
          <p:cNvSpPr txBox="1"/>
          <p:nvPr/>
        </p:nvSpPr>
        <p:spPr>
          <a:xfrm>
            <a:off x="1477644" y="1346517"/>
            <a:ext cx="9299575" cy="504825"/>
          </a:xfrm>
          <a:prstGeom prst="rect">
            <a:avLst/>
          </a:prstGeom>
        </p:spPr>
        <p:txBody>
          <a:bodyPr vert="horz" wrap="square" lIns="0" tIns="15875" rIns="0" bIns="0" rtlCol="0">
            <a:spAutoFit/>
          </a:bodyPr>
          <a:lstStyle/>
          <a:p>
            <a:pPr marL="184150">
              <a:lnSpc>
                <a:spcPct val="100000"/>
              </a:lnSpc>
              <a:spcBef>
                <a:spcPts val="125"/>
              </a:spcBef>
            </a:pPr>
            <a:r>
              <a:rPr sz="1550" b="1" spc="-15" dirty="0">
                <a:latin typeface="Arial"/>
                <a:cs typeface="Arial"/>
              </a:rPr>
              <a:t>REVISI</a:t>
            </a:r>
            <a:r>
              <a:rPr sz="1550" b="1" spc="240" dirty="0">
                <a:latin typeface="Arial"/>
                <a:cs typeface="Arial"/>
              </a:rPr>
              <a:t> </a:t>
            </a:r>
            <a:r>
              <a:rPr sz="1550" b="1" spc="-10" dirty="0">
                <a:latin typeface="Arial"/>
                <a:cs typeface="Arial"/>
              </a:rPr>
              <a:t>ANGGARAN</a:t>
            </a:r>
            <a:r>
              <a:rPr sz="1550" b="1" spc="280" dirty="0">
                <a:latin typeface="Arial"/>
                <a:cs typeface="Arial"/>
              </a:rPr>
              <a:t> </a:t>
            </a:r>
            <a:r>
              <a:rPr sz="1550" b="1" spc="10" dirty="0">
                <a:latin typeface="Arial"/>
                <a:cs typeface="Arial"/>
              </a:rPr>
              <a:t>BA</a:t>
            </a:r>
            <a:r>
              <a:rPr sz="1550" b="1" spc="75" dirty="0">
                <a:latin typeface="Arial"/>
                <a:cs typeface="Arial"/>
              </a:rPr>
              <a:t> </a:t>
            </a:r>
            <a:r>
              <a:rPr sz="1550" b="1" spc="-20" dirty="0">
                <a:latin typeface="Arial"/>
                <a:cs typeface="Arial"/>
              </a:rPr>
              <a:t>BUN</a:t>
            </a:r>
            <a:endParaRPr sz="1550">
              <a:latin typeface="Arial"/>
              <a:cs typeface="Arial"/>
            </a:endParaRPr>
          </a:p>
          <a:p>
            <a:pPr marL="12700">
              <a:lnSpc>
                <a:spcPct val="100000"/>
              </a:lnSpc>
              <a:spcBef>
                <a:spcPts val="20"/>
              </a:spcBef>
              <a:tabLst>
                <a:tab pos="6084570" algn="l"/>
              </a:tabLst>
            </a:pPr>
            <a:r>
              <a:rPr sz="1550" spc="25" dirty="0">
                <a:latin typeface="Arial MT"/>
                <a:cs typeface="Arial MT"/>
              </a:rPr>
              <a:t>Revisi</a:t>
            </a:r>
            <a:r>
              <a:rPr sz="1550" spc="-15" dirty="0">
                <a:latin typeface="Arial MT"/>
                <a:cs typeface="Arial MT"/>
              </a:rPr>
              <a:t> Anggaran</a:t>
            </a:r>
            <a:r>
              <a:rPr sz="1550" spc="285" dirty="0">
                <a:latin typeface="Arial MT"/>
                <a:cs typeface="Arial MT"/>
              </a:rPr>
              <a:t> </a:t>
            </a:r>
            <a:r>
              <a:rPr sz="1550" spc="15" dirty="0">
                <a:latin typeface="Arial MT"/>
                <a:cs typeface="Arial MT"/>
              </a:rPr>
              <a:t>BA</a:t>
            </a:r>
            <a:r>
              <a:rPr sz="1550" spc="30" dirty="0">
                <a:latin typeface="Arial MT"/>
                <a:cs typeface="Arial MT"/>
              </a:rPr>
              <a:t> </a:t>
            </a:r>
            <a:r>
              <a:rPr sz="1550" spc="-15" dirty="0">
                <a:latin typeface="Arial MT"/>
                <a:cs typeface="Arial MT"/>
              </a:rPr>
              <a:t>BUN</a:t>
            </a:r>
            <a:r>
              <a:rPr sz="1550" spc="170" dirty="0">
                <a:latin typeface="Arial MT"/>
                <a:cs typeface="Arial MT"/>
              </a:rPr>
              <a:t> </a:t>
            </a:r>
            <a:r>
              <a:rPr sz="1550" spc="5" dirty="0">
                <a:latin typeface="Arial MT"/>
                <a:cs typeface="Arial MT"/>
              </a:rPr>
              <a:t>terdiri</a:t>
            </a:r>
            <a:r>
              <a:rPr sz="1550" spc="135" dirty="0">
                <a:latin typeface="Arial MT"/>
                <a:cs typeface="Arial MT"/>
              </a:rPr>
              <a:t> </a:t>
            </a:r>
            <a:r>
              <a:rPr sz="1550" dirty="0">
                <a:latin typeface="Arial MT"/>
                <a:cs typeface="Arial MT"/>
              </a:rPr>
              <a:t>dari	dan</a:t>
            </a:r>
            <a:r>
              <a:rPr sz="1550" spc="110" dirty="0">
                <a:latin typeface="Arial MT"/>
                <a:cs typeface="Arial MT"/>
              </a:rPr>
              <a:t> </a:t>
            </a:r>
            <a:r>
              <a:rPr sz="1550" spc="10" dirty="0">
                <a:latin typeface="Arial MT"/>
                <a:cs typeface="Arial MT"/>
              </a:rPr>
              <a:t>pergeseran</a:t>
            </a:r>
            <a:r>
              <a:rPr sz="1550" spc="45" dirty="0">
                <a:latin typeface="Arial MT"/>
                <a:cs typeface="Arial MT"/>
              </a:rPr>
              <a:t> </a:t>
            </a:r>
            <a:r>
              <a:rPr sz="1550" spc="-10" dirty="0">
                <a:latin typeface="Arial MT"/>
                <a:cs typeface="Arial MT"/>
              </a:rPr>
              <a:t>Anggaran</a:t>
            </a:r>
            <a:r>
              <a:rPr sz="1550" spc="320" dirty="0">
                <a:latin typeface="Arial MT"/>
                <a:cs typeface="Arial MT"/>
              </a:rPr>
              <a:t> </a:t>
            </a:r>
            <a:r>
              <a:rPr sz="1550" spc="15" dirty="0">
                <a:latin typeface="Arial MT"/>
                <a:cs typeface="Arial MT"/>
              </a:rPr>
              <a:t>BA</a:t>
            </a:r>
            <a:r>
              <a:rPr sz="1550" spc="10" dirty="0">
                <a:latin typeface="Arial MT"/>
                <a:cs typeface="Arial MT"/>
              </a:rPr>
              <a:t> </a:t>
            </a:r>
            <a:r>
              <a:rPr sz="1550" spc="-30" dirty="0">
                <a:latin typeface="Arial MT"/>
                <a:cs typeface="Arial MT"/>
              </a:rPr>
              <a:t>BUN.</a:t>
            </a:r>
            <a:endParaRPr sz="1550">
              <a:latin typeface="Arial MT"/>
              <a:cs typeface="Arial MT"/>
            </a:endParaRPr>
          </a:p>
        </p:txBody>
      </p:sp>
      <p:pic>
        <p:nvPicPr>
          <p:cNvPr id="7" name="object 7"/>
          <p:cNvPicPr/>
          <p:nvPr/>
        </p:nvPicPr>
        <p:blipFill>
          <a:blip r:embed="rId2" cstate="print"/>
          <a:stretch>
            <a:fillRect/>
          </a:stretch>
        </p:blipFill>
        <p:spPr>
          <a:xfrm>
            <a:off x="485775" y="1323975"/>
            <a:ext cx="723900" cy="723900"/>
          </a:xfrm>
          <a:prstGeom prst="rect">
            <a:avLst/>
          </a:prstGeom>
        </p:spPr>
      </p:pic>
      <p:sp>
        <p:nvSpPr>
          <p:cNvPr id="8" name="object 8"/>
          <p:cNvSpPr txBox="1"/>
          <p:nvPr/>
        </p:nvSpPr>
        <p:spPr>
          <a:xfrm>
            <a:off x="1489328" y="2172716"/>
            <a:ext cx="114300" cy="228600"/>
          </a:xfrm>
          <a:prstGeom prst="rect">
            <a:avLst/>
          </a:prstGeom>
          <a:solidFill>
            <a:srgbClr val="D5A200"/>
          </a:solidFill>
        </p:spPr>
        <p:txBody>
          <a:bodyPr vert="horz" wrap="square" lIns="0" tIns="0" rIns="0" bIns="0" rtlCol="0">
            <a:spAutoFit/>
          </a:bodyPr>
          <a:lstStyle/>
          <a:p>
            <a:pPr marL="635">
              <a:lnSpc>
                <a:spcPts val="1760"/>
              </a:lnSpc>
            </a:pPr>
            <a:r>
              <a:rPr sz="1550" b="1" spc="10" dirty="0">
                <a:latin typeface="Arial"/>
                <a:cs typeface="Arial"/>
              </a:rPr>
              <a:t>7</a:t>
            </a:r>
            <a:endParaRPr sz="1550">
              <a:latin typeface="Arial"/>
              <a:cs typeface="Arial"/>
            </a:endParaRPr>
          </a:p>
        </p:txBody>
      </p:sp>
      <p:pic>
        <p:nvPicPr>
          <p:cNvPr id="9" name="object 9"/>
          <p:cNvPicPr/>
          <p:nvPr/>
        </p:nvPicPr>
        <p:blipFill>
          <a:blip r:embed="rId3" cstate="print"/>
          <a:stretch>
            <a:fillRect/>
          </a:stretch>
        </p:blipFill>
        <p:spPr>
          <a:xfrm>
            <a:off x="476250" y="2238375"/>
            <a:ext cx="781050" cy="781050"/>
          </a:xfrm>
          <a:prstGeom prst="rect">
            <a:avLst/>
          </a:prstGeom>
        </p:spPr>
      </p:pic>
      <p:sp>
        <p:nvSpPr>
          <p:cNvPr id="10" name="object 10"/>
          <p:cNvSpPr/>
          <p:nvPr/>
        </p:nvSpPr>
        <p:spPr>
          <a:xfrm>
            <a:off x="7861554" y="3445382"/>
            <a:ext cx="2657475" cy="228600"/>
          </a:xfrm>
          <a:custGeom>
            <a:avLst/>
            <a:gdLst/>
            <a:ahLst/>
            <a:cxnLst/>
            <a:rect l="l" t="t" r="r" b="b"/>
            <a:pathLst>
              <a:path w="2657475" h="228600">
                <a:moveTo>
                  <a:pt x="2657475" y="0"/>
                </a:moveTo>
                <a:lnTo>
                  <a:pt x="2657475" y="0"/>
                </a:lnTo>
                <a:lnTo>
                  <a:pt x="0" y="0"/>
                </a:lnTo>
                <a:lnTo>
                  <a:pt x="0" y="228600"/>
                </a:lnTo>
                <a:lnTo>
                  <a:pt x="2657475" y="228600"/>
                </a:lnTo>
                <a:lnTo>
                  <a:pt x="2657475" y="0"/>
                </a:lnTo>
                <a:close/>
              </a:path>
            </a:pathLst>
          </a:custGeom>
          <a:solidFill>
            <a:srgbClr val="FFFF00"/>
          </a:solidFill>
        </p:spPr>
        <p:txBody>
          <a:bodyPr wrap="square" lIns="0" tIns="0" rIns="0" bIns="0" rtlCol="0"/>
          <a:lstStyle/>
          <a:p>
            <a:endParaRPr/>
          </a:p>
        </p:txBody>
      </p:sp>
      <p:sp>
        <p:nvSpPr>
          <p:cNvPr id="11" name="object 11"/>
          <p:cNvSpPr txBox="1"/>
          <p:nvPr/>
        </p:nvSpPr>
        <p:spPr>
          <a:xfrm>
            <a:off x="1489328" y="3207257"/>
            <a:ext cx="114300" cy="228600"/>
          </a:xfrm>
          <a:prstGeom prst="rect">
            <a:avLst/>
          </a:prstGeom>
          <a:solidFill>
            <a:srgbClr val="D5A200"/>
          </a:solidFill>
        </p:spPr>
        <p:txBody>
          <a:bodyPr vert="horz" wrap="square" lIns="0" tIns="0" rIns="0" bIns="0" rtlCol="0">
            <a:spAutoFit/>
          </a:bodyPr>
          <a:lstStyle/>
          <a:p>
            <a:pPr marL="635">
              <a:lnSpc>
                <a:spcPts val="1770"/>
              </a:lnSpc>
            </a:pPr>
            <a:r>
              <a:rPr sz="1550" b="1" spc="15" dirty="0">
                <a:latin typeface="Arial"/>
                <a:cs typeface="Arial"/>
              </a:rPr>
              <a:t>8</a:t>
            </a:r>
            <a:endParaRPr sz="1550">
              <a:latin typeface="Arial"/>
              <a:cs typeface="Arial"/>
            </a:endParaRPr>
          </a:p>
        </p:txBody>
      </p:sp>
      <p:sp>
        <p:nvSpPr>
          <p:cNvPr id="12" name="object 12"/>
          <p:cNvSpPr txBox="1"/>
          <p:nvPr/>
        </p:nvSpPr>
        <p:spPr>
          <a:xfrm>
            <a:off x="1477644" y="2144395"/>
            <a:ext cx="10201910" cy="1301750"/>
          </a:xfrm>
          <a:prstGeom prst="rect">
            <a:avLst/>
          </a:prstGeom>
        </p:spPr>
        <p:txBody>
          <a:bodyPr vert="horz" wrap="square" lIns="0" tIns="15875" rIns="0" bIns="0" rtlCol="0">
            <a:spAutoFit/>
          </a:bodyPr>
          <a:lstStyle/>
          <a:p>
            <a:pPr marL="184150">
              <a:lnSpc>
                <a:spcPct val="100000"/>
              </a:lnSpc>
              <a:spcBef>
                <a:spcPts val="125"/>
              </a:spcBef>
            </a:pPr>
            <a:r>
              <a:rPr sz="1550" b="1" spc="-5" dirty="0">
                <a:latin typeface="Arial"/>
                <a:cs typeface="Arial"/>
              </a:rPr>
              <a:t>TUNGGAKAN</a:t>
            </a:r>
            <a:endParaRPr sz="1550">
              <a:latin typeface="Arial"/>
              <a:cs typeface="Arial"/>
            </a:endParaRPr>
          </a:p>
          <a:p>
            <a:pPr marL="12700" marR="5080" algn="just">
              <a:lnSpc>
                <a:spcPts val="1950"/>
              </a:lnSpc>
              <a:spcBef>
                <a:spcPts val="5"/>
              </a:spcBef>
            </a:pPr>
            <a:r>
              <a:rPr sz="1550" spc="5" dirty="0">
                <a:latin typeface="Arial MT"/>
                <a:cs typeface="Arial MT"/>
              </a:rPr>
              <a:t>Alokasi </a:t>
            </a:r>
            <a:r>
              <a:rPr sz="1550" spc="15" dirty="0">
                <a:latin typeface="Arial MT"/>
                <a:cs typeface="Arial MT"/>
              </a:rPr>
              <a:t>Anggaran </a:t>
            </a:r>
            <a:r>
              <a:rPr sz="1550" spc="10" dirty="0">
                <a:latin typeface="Arial MT"/>
                <a:cs typeface="Arial MT"/>
              </a:rPr>
              <a:t>untuk </a:t>
            </a:r>
            <a:r>
              <a:rPr sz="1550" spc="25" dirty="0">
                <a:latin typeface="Arial MT"/>
                <a:cs typeface="Arial MT"/>
              </a:rPr>
              <a:t>pembayaran </a:t>
            </a:r>
            <a:r>
              <a:rPr sz="1550" spc="15" dirty="0">
                <a:latin typeface="Arial MT"/>
                <a:cs typeface="Arial MT"/>
              </a:rPr>
              <a:t>Tunggakan </a:t>
            </a:r>
            <a:r>
              <a:rPr sz="1550" spc="10" dirty="0">
                <a:latin typeface="Arial MT"/>
                <a:cs typeface="Arial MT"/>
              </a:rPr>
              <a:t>dipenuhi </a:t>
            </a:r>
            <a:r>
              <a:rPr sz="1550" spc="-5" dirty="0">
                <a:latin typeface="Arial MT"/>
                <a:cs typeface="Arial MT"/>
              </a:rPr>
              <a:t>melalui </a:t>
            </a:r>
            <a:r>
              <a:rPr sz="1550" spc="20" dirty="0">
                <a:latin typeface="Arial MT"/>
                <a:cs typeface="Arial MT"/>
              </a:rPr>
              <a:t>pergeseran anggaran. </a:t>
            </a:r>
            <a:r>
              <a:rPr sz="1550" spc="5" dirty="0">
                <a:latin typeface="Arial MT"/>
                <a:cs typeface="Arial MT"/>
              </a:rPr>
              <a:t>Alokasi </a:t>
            </a:r>
            <a:r>
              <a:rPr sz="1550" spc="20" dirty="0">
                <a:latin typeface="Arial MT"/>
                <a:cs typeface="Arial MT"/>
              </a:rPr>
              <a:t>anggaran </a:t>
            </a:r>
            <a:r>
              <a:rPr sz="1550" spc="25" dirty="0">
                <a:latin typeface="Arial MT"/>
                <a:cs typeface="Arial MT"/>
              </a:rPr>
              <a:t>untuk </a:t>
            </a:r>
            <a:r>
              <a:rPr sz="1550" spc="30" dirty="0">
                <a:latin typeface="Arial MT"/>
                <a:cs typeface="Arial MT"/>
              </a:rPr>
              <a:t> </a:t>
            </a:r>
            <a:r>
              <a:rPr sz="1550" spc="15" dirty="0">
                <a:latin typeface="Arial MT"/>
                <a:cs typeface="Arial MT"/>
              </a:rPr>
              <a:t>pembayaran</a:t>
            </a:r>
            <a:r>
              <a:rPr sz="1550" spc="20" dirty="0">
                <a:latin typeface="Arial MT"/>
                <a:cs typeface="Arial MT"/>
              </a:rPr>
              <a:t> </a:t>
            </a:r>
            <a:r>
              <a:rPr sz="1550" spc="30" dirty="0">
                <a:latin typeface="Arial MT"/>
                <a:cs typeface="Arial MT"/>
              </a:rPr>
              <a:t>tunggakan </a:t>
            </a:r>
            <a:r>
              <a:rPr sz="1550" spc="25" dirty="0">
                <a:latin typeface="Arial MT"/>
                <a:cs typeface="Arial MT"/>
              </a:rPr>
              <a:t>dibebankan </a:t>
            </a:r>
            <a:r>
              <a:rPr sz="1550" spc="10" dirty="0">
                <a:latin typeface="Arial MT"/>
                <a:cs typeface="Arial MT"/>
              </a:rPr>
              <a:t>pada</a:t>
            </a:r>
            <a:r>
              <a:rPr sz="1550" spc="15" dirty="0">
                <a:latin typeface="Arial MT"/>
                <a:cs typeface="Arial MT"/>
              </a:rPr>
              <a:t> </a:t>
            </a:r>
            <a:r>
              <a:rPr sz="1550" spc="30" dirty="0">
                <a:latin typeface="Arial MT"/>
                <a:cs typeface="Arial MT"/>
              </a:rPr>
              <a:t>DIPA </a:t>
            </a:r>
            <a:r>
              <a:rPr sz="1550" spc="25" dirty="0">
                <a:latin typeface="Arial MT"/>
                <a:cs typeface="Arial MT"/>
              </a:rPr>
              <a:t>tahun anggaran</a:t>
            </a:r>
            <a:r>
              <a:rPr sz="1550" spc="30" dirty="0">
                <a:latin typeface="Arial MT"/>
                <a:cs typeface="Arial MT"/>
              </a:rPr>
              <a:t> </a:t>
            </a:r>
            <a:r>
              <a:rPr sz="1550" spc="20" dirty="0">
                <a:latin typeface="Arial MT"/>
                <a:cs typeface="Arial MT"/>
              </a:rPr>
              <a:t>berkenaan </a:t>
            </a:r>
            <a:r>
              <a:rPr sz="1550" spc="25" dirty="0">
                <a:latin typeface="Arial MT"/>
                <a:cs typeface="Arial MT"/>
              </a:rPr>
              <a:t>dan</a:t>
            </a:r>
            <a:r>
              <a:rPr sz="1550" spc="30" dirty="0">
                <a:latin typeface="Arial MT"/>
                <a:cs typeface="Arial MT"/>
              </a:rPr>
              <a:t> </a:t>
            </a:r>
            <a:r>
              <a:rPr sz="1550" spc="5" dirty="0">
                <a:latin typeface="Arial MT"/>
                <a:cs typeface="Arial MT"/>
              </a:rPr>
              <a:t>harus</a:t>
            </a:r>
            <a:r>
              <a:rPr sz="1550" spc="10" dirty="0">
                <a:latin typeface="Arial MT"/>
                <a:cs typeface="Arial MT"/>
              </a:rPr>
              <a:t> </a:t>
            </a:r>
            <a:r>
              <a:rPr sz="1550" spc="20" dirty="0">
                <a:latin typeface="Arial MT"/>
                <a:cs typeface="Arial MT"/>
              </a:rPr>
              <a:t>dicantumkan </a:t>
            </a:r>
            <a:r>
              <a:rPr sz="1550" spc="45" dirty="0">
                <a:latin typeface="Arial MT"/>
                <a:cs typeface="Arial MT"/>
              </a:rPr>
              <a:t>dalam </a:t>
            </a:r>
            <a:r>
              <a:rPr sz="1550" spc="50" dirty="0">
                <a:latin typeface="Arial MT"/>
                <a:cs typeface="Arial MT"/>
              </a:rPr>
              <a:t> </a:t>
            </a:r>
            <a:r>
              <a:rPr sz="1550" spc="25" dirty="0">
                <a:latin typeface="Arial MT"/>
                <a:cs typeface="Arial MT"/>
              </a:rPr>
              <a:t>catatan</a:t>
            </a:r>
            <a:r>
              <a:rPr sz="1550" spc="-25" dirty="0">
                <a:latin typeface="Arial MT"/>
                <a:cs typeface="Arial MT"/>
              </a:rPr>
              <a:t> </a:t>
            </a:r>
            <a:r>
              <a:rPr sz="1550" dirty="0">
                <a:latin typeface="Arial MT"/>
                <a:cs typeface="Arial MT"/>
              </a:rPr>
              <a:t>dalam</a:t>
            </a:r>
            <a:r>
              <a:rPr sz="1550" spc="130" dirty="0">
                <a:latin typeface="Arial MT"/>
                <a:cs typeface="Arial MT"/>
              </a:rPr>
              <a:t> </a:t>
            </a:r>
            <a:r>
              <a:rPr sz="1550" spc="-15" dirty="0">
                <a:latin typeface="Arial MT"/>
                <a:cs typeface="Arial MT"/>
              </a:rPr>
              <a:t>Halaman</a:t>
            </a:r>
            <a:r>
              <a:rPr sz="1550" spc="265" dirty="0">
                <a:latin typeface="Arial MT"/>
                <a:cs typeface="Arial MT"/>
              </a:rPr>
              <a:t> </a:t>
            </a:r>
            <a:r>
              <a:rPr sz="1550" spc="-15" dirty="0">
                <a:latin typeface="Arial MT"/>
                <a:cs typeface="Arial MT"/>
              </a:rPr>
              <a:t>IVB</a:t>
            </a:r>
            <a:r>
              <a:rPr sz="1550" spc="90" dirty="0">
                <a:latin typeface="Arial MT"/>
                <a:cs typeface="Arial MT"/>
              </a:rPr>
              <a:t> </a:t>
            </a:r>
            <a:r>
              <a:rPr sz="1550" spc="-5" dirty="0">
                <a:latin typeface="Arial MT"/>
                <a:cs typeface="Arial MT"/>
              </a:rPr>
              <a:t>DIPA.</a:t>
            </a:r>
            <a:endParaRPr sz="1550">
              <a:latin typeface="Arial MT"/>
              <a:cs typeface="Arial MT"/>
            </a:endParaRPr>
          </a:p>
          <a:p>
            <a:pPr marL="184150">
              <a:lnSpc>
                <a:spcPct val="100000"/>
              </a:lnSpc>
              <a:spcBef>
                <a:spcPts val="439"/>
              </a:spcBef>
            </a:pPr>
            <a:r>
              <a:rPr sz="1550" b="1" spc="-15" dirty="0">
                <a:latin typeface="Arial"/>
                <a:cs typeface="Arial"/>
              </a:rPr>
              <a:t>REVISI</a:t>
            </a:r>
            <a:r>
              <a:rPr sz="1550" b="1" spc="240" dirty="0">
                <a:latin typeface="Arial"/>
                <a:cs typeface="Arial"/>
              </a:rPr>
              <a:t> </a:t>
            </a:r>
            <a:r>
              <a:rPr sz="1550" b="1" spc="-10" dirty="0">
                <a:latin typeface="Arial"/>
                <a:cs typeface="Arial"/>
              </a:rPr>
              <a:t>ANGGARAN</a:t>
            </a:r>
            <a:r>
              <a:rPr sz="1550" b="1" spc="280" dirty="0">
                <a:latin typeface="Arial"/>
                <a:cs typeface="Arial"/>
              </a:rPr>
              <a:t> </a:t>
            </a:r>
            <a:r>
              <a:rPr sz="1550" b="1" spc="10" dirty="0">
                <a:latin typeface="Arial"/>
                <a:cs typeface="Arial"/>
              </a:rPr>
              <a:t>RO</a:t>
            </a:r>
            <a:r>
              <a:rPr sz="1550" b="1" spc="55" dirty="0">
                <a:latin typeface="Arial"/>
                <a:cs typeface="Arial"/>
              </a:rPr>
              <a:t> </a:t>
            </a:r>
            <a:r>
              <a:rPr sz="1550" b="1" spc="15" dirty="0">
                <a:latin typeface="Arial"/>
                <a:cs typeface="Arial"/>
              </a:rPr>
              <a:t>PN</a:t>
            </a:r>
            <a:endParaRPr sz="1550">
              <a:latin typeface="Arial"/>
              <a:cs typeface="Arial"/>
            </a:endParaRPr>
          </a:p>
        </p:txBody>
      </p:sp>
      <p:sp>
        <p:nvSpPr>
          <p:cNvPr id="13" name="object 13"/>
          <p:cNvSpPr txBox="1"/>
          <p:nvPr/>
        </p:nvSpPr>
        <p:spPr>
          <a:xfrm>
            <a:off x="5242178" y="3445383"/>
            <a:ext cx="1752600" cy="228600"/>
          </a:xfrm>
          <a:prstGeom prst="rect">
            <a:avLst/>
          </a:prstGeom>
          <a:solidFill>
            <a:srgbClr val="FFFF00"/>
          </a:solidFill>
        </p:spPr>
        <p:txBody>
          <a:bodyPr vert="horz" wrap="square" lIns="0" tIns="0" rIns="0" bIns="0" rtlCol="0">
            <a:spAutoFit/>
          </a:bodyPr>
          <a:lstStyle/>
          <a:p>
            <a:pPr marL="3810">
              <a:lnSpc>
                <a:spcPts val="1775"/>
              </a:lnSpc>
            </a:pPr>
            <a:r>
              <a:rPr sz="1550" spc="20" dirty="0">
                <a:latin typeface="Arial MT"/>
                <a:cs typeface="Arial MT"/>
              </a:rPr>
              <a:t>perubahan</a:t>
            </a:r>
            <a:r>
              <a:rPr sz="1550" spc="15" dirty="0">
                <a:latin typeface="Arial MT"/>
                <a:cs typeface="Arial MT"/>
              </a:rPr>
              <a:t> </a:t>
            </a:r>
            <a:r>
              <a:rPr sz="1550" spc="45" dirty="0">
                <a:latin typeface="Arial MT"/>
                <a:cs typeface="Arial MT"/>
              </a:rPr>
              <a:t>RO</a:t>
            </a:r>
            <a:r>
              <a:rPr sz="1550" spc="55" dirty="0">
                <a:latin typeface="Arial MT"/>
                <a:cs typeface="Arial MT"/>
              </a:rPr>
              <a:t> </a:t>
            </a:r>
            <a:r>
              <a:rPr sz="1550" spc="85" dirty="0">
                <a:latin typeface="Arial MT"/>
                <a:cs typeface="Arial MT"/>
              </a:rPr>
              <a:t>PN</a:t>
            </a:r>
            <a:endParaRPr sz="1550">
              <a:latin typeface="Arial MT"/>
              <a:cs typeface="Arial MT"/>
            </a:endParaRPr>
          </a:p>
        </p:txBody>
      </p:sp>
      <p:sp>
        <p:nvSpPr>
          <p:cNvPr id="14" name="object 14"/>
          <p:cNvSpPr txBox="1"/>
          <p:nvPr/>
        </p:nvSpPr>
        <p:spPr>
          <a:xfrm>
            <a:off x="1477644" y="3418840"/>
            <a:ext cx="10194290" cy="265430"/>
          </a:xfrm>
          <a:prstGeom prst="rect">
            <a:avLst/>
          </a:prstGeom>
        </p:spPr>
        <p:txBody>
          <a:bodyPr vert="horz" wrap="square" lIns="0" tIns="15875" rIns="0" bIns="0" rtlCol="0">
            <a:spAutoFit/>
          </a:bodyPr>
          <a:lstStyle/>
          <a:p>
            <a:pPr marL="12700">
              <a:lnSpc>
                <a:spcPct val="100000"/>
              </a:lnSpc>
              <a:spcBef>
                <a:spcPts val="125"/>
              </a:spcBef>
              <a:tabLst>
                <a:tab pos="5521960" algn="l"/>
              </a:tabLst>
            </a:pPr>
            <a:r>
              <a:rPr sz="1550" spc="25" dirty="0">
                <a:latin typeface="Arial MT"/>
                <a:cs typeface="Arial MT"/>
              </a:rPr>
              <a:t>Revisi</a:t>
            </a:r>
            <a:r>
              <a:rPr sz="1550" spc="135" dirty="0">
                <a:latin typeface="Arial MT"/>
                <a:cs typeface="Arial MT"/>
              </a:rPr>
              <a:t> </a:t>
            </a:r>
            <a:r>
              <a:rPr sz="1550" spc="5" dirty="0">
                <a:latin typeface="Arial MT"/>
                <a:cs typeface="Arial MT"/>
              </a:rPr>
              <a:t>Anggaran</a:t>
            </a:r>
            <a:r>
              <a:rPr sz="1550" spc="145" dirty="0">
                <a:latin typeface="Arial MT"/>
                <a:cs typeface="Arial MT"/>
              </a:rPr>
              <a:t> </a:t>
            </a:r>
            <a:r>
              <a:rPr sz="1550" spc="10" dirty="0">
                <a:latin typeface="Arial MT"/>
                <a:cs typeface="Arial MT"/>
              </a:rPr>
              <a:t>berupa</a:t>
            </a:r>
            <a:r>
              <a:rPr sz="1550" spc="140" dirty="0">
                <a:latin typeface="Arial MT"/>
                <a:cs typeface="Arial MT"/>
              </a:rPr>
              <a:t> </a:t>
            </a:r>
            <a:r>
              <a:rPr sz="1550" spc="45" dirty="0">
                <a:latin typeface="Arial MT"/>
                <a:cs typeface="Arial MT"/>
              </a:rPr>
              <a:t>RO</a:t>
            </a:r>
            <a:r>
              <a:rPr sz="1550" spc="80" dirty="0">
                <a:latin typeface="Arial MT"/>
                <a:cs typeface="Arial MT"/>
              </a:rPr>
              <a:t> </a:t>
            </a:r>
            <a:r>
              <a:rPr sz="1550" spc="50" dirty="0">
                <a:latin typeface="Arial MT"/>
                <a:cs typeface="Arial MT"/>
              </a:rPr>
              <a:t>PN</a:t>
            </a:r>
            <a:r>
              <a:rPr sz="1550" spc="170" dirty="0">
                <a:latin typeface="Arial MT"/>
                <a:cs typeface="Arial MT"/>
              </a:rPr>
              <a:t> </a:t>
            </a:r>
            <a:r>
              <a:rPr sz="1550" dirty="0">
                <a:latin typeface="Arial MT"/>
                <a:cs typeface="Arial MT"/>
              </a:rPr>
              <a:t>meliputi	</a:t>
            </a:r>
            <a:r>
              <a:rPr sz="1550" spc="25" dirty="0">
                <a:latin typeface="Arial MT"/>
                <a:cs typeface="Arial MT"/>
              </a:rPr>
              <a:t>dan/atau</a:t>
            </a:r>
            <a:r>
              <a:rPr sz="1550" spc="120" dirty="0">
                <a:latin typeface="Arial MT"/>
                <a:cs typeface="Arial MT"/>
              </a:rPr>
              <a:t> </a:t>
            </a:r>
            <a:r>
              <a:rPr sz="1550" spc="20" dirty="0">
                <a:latin typeface="Arial MT"/>
                <a:cs typeface="Arial MT"/>
              </a:rPr>
              <a:t>pergeseran</a:t>
            </a:r>
            <a:r>
              <a:rPr sz="1550" spc="45" dirty="0">
                <a:latin typeface="Arial MT"/>
                <a:cs typeface="Arial MT"/>
              </a:rPr>
              <a:t> </a:t>
            </a:r>
            <a:r>
              <a:rPr sz="1550" spc="30" dirty="0">
                <a:latin typeface="Arial MT"/>
                <a:cs typeface="Arial MT"/>
              </a:rPr>
              <a:t>anggaran</a:t>
            </a:r>
            <a:r>
              <a:rPr sz="1550" spc="40" dirty="0">
                <a:latin typeface="Arial MT"/>
                <a:cs typeface="Arial MT"/>
              </a:rPr>
              <a:t> </a:t>
            </a:r>
            <a:r>
              <a:rPr sz="1550" spc="45" dirty="0">
                <a:latin typeface="Arial MT"/>
                <a:cs typeface="Arial MT"/>
              </a:rPr>
              <a:t>RO</a:t>
            </a:r>
            <a:r>
              <a:rPr sz="1550" spc="55" dirty="0">
                <a:latin typeface="Arial MT"/>
                <a:cs typeface="Arial MT"/>
              </a:rPr>
              <a:t> </a:t>
            </a:r>
            <a:r>
              <a:rPr sz="1550" spc="5" dirty="0">
                <a:latin typeface="Arial MT"/>
                <a:cs typeface="Arial MT"/>
              </a:rPr>
              <a:t>PN.</a:t>
            </a:r>
            <a:r>
              <a:rPr sz="1550" spc="170" dirty="0">
                <a:latin typeface="Arial MT"/>
                <a:cs typeface="Arial MT"/>
              </a:rPr>
              <a:t> </a:t>
            </a:r>
            <a:r>
              <a:rPr sz="1550" spc="30" dirty="0">
                <a:latin typeface="Arial MT"/>
                <a:cs typeface="Arial MT"/>
              </a:rPr>
              <a:t>Perubahan</a:t>
            </a:r>
            <a:endParaRPr sz="1550">
              <a:latin typeface="Arial MT"/>
              <a:cs typeface="Arial MT"/>
            </a:endParaRPr>
          </a:p>
        </p:txBody>
      </p:sp>
      <p:pic>
        <p:nvPicPr>
          <p:cNvPr id="15" name="object 15"/>
          <p:cNvPicPr/>
          <p:nvPr/>
        </p:nvPicPr>
        <p:blipFill>
          <a:blip r:embed="rId4" cstate="print"/>
          <a:stretch>
            <a:fillRect/>
          </a:stretch>
        </p:blipFill>
        <p:spPr>
          <a:xfrm>
            <a:off x="457200" y="3219450"/>
            <a:ext cx="762000" cy="838200"/>
          </a:xfrm>
          <a:prstGeom prst="rect">
            <a:avLst/>
          </a:prstGeom>
        </p:spPr>
      </p:pic>
      <p:sp>
        <p:nvSpPr>
          <p:cNvPr id="16" name="object 16"/>
          <p:cNvSpPr txBox="1"/>
          <p:nvPr/>
        </p:nvSpPr>
        <p:spPr>
          <a:xfrm>
            <a:off x="1489328" y="4214367"/>
            <a:ext cx="114300" cy="228600"/>
          </a:xfrm>
          <a:prstGeom prst="rect">
            <a:avLst/>
          </a:prstGeom>
          <a:solidFill>
            <a:srgbClr val="D5A200"/>
          </a:solidFill>
        </p:spPr>
        <p:txBody>
          <a:bodyPr vert="horz" wrap="square" lIns="0" tIns="0" rIns="0" bIns="0" rtlCol="0">
            <a:spAutoFit/>
          </a:bodyPr>
          <a:lstStyle/>
          <a:p>
            <a:pPr marL="635">
              <a:lnSpc>
                <a:spcPts val="1785"/>
              </a:lnSpc>
            </a:pPr>
            <a:r>
              <a:rPr sz="1550" b="1" spc="15" dirty="0">
                <a:latin typeface="Arial"/>
                <a:cs typeface="Arial"/>
              </a:rPr>
              <a:t>9</a:t>
            </a:r>
            <a:endParaRPr sz="1550">
              <a:latin typeface="Arial"/>
              <a:cs typeface="Arial"/>
            </a:endParaRPr>
          </a:p>
        </p:txBody>
      </p:sp>
      <p:sp>
        <p:nvSpPr>
          <p:cNvPr id="17" name="object 17"/>
          <p:cNvSpPr txBox="1"/>
          <p:nvPr/>
        </p:nvSpPr>
        <p:spPr>
          <a:xfrm>
            <a:off x="1477644" y="3666744"/>
            <a:ext cx="10198735" cy="1026160"/>
          </a:xfrm>
          <a:prstGeom prst="rect">
            <a:avLst/>
          </a:prstGeom>
        </p:spPr>
        <p:txBody>
          <a:bodyPr vert="horz" wrap="square" lIns="0" tIns="15875" rIns="0" bIns="0" rtlCol="0">
            <a:spAutoFit/>
          </a:bodyPr>
          <a:lstStyle/>
          <a:p>
            <a:pPr marL="12700">
              <a:lnSpc>
                <a:spcPct val="100000"/>
              </a:lnSpc>
              <a:spcBef>
                <a:spcPts val="125"/>
              </a:spcBef>
            </a:pPr>
            <a:r>
              <a:rPr sz="1550" spc="15" dirty="0">
                <a:latin typeface="Arial MT"/>
                <a:cs typeface="Arial MT"/>
              </a:rPr>
              <a:t>dan/atau</a:t>
            </a:r>
            <a:r>
              <a:rPr sz="1550" spc="285" dirty="0">
                <a:latin typeface="Arial MT"/>
                <a:cs typeface="Arial MT"/>
              </a:rPr>
              <a:t> </a:t>
            </a:r>
            <a:r>
              <a:rPr sz="1550" spc="20" dirty="0">
                <a:latin typeface="Arial MT"/>
                <a:cs typeface="Arial MT"/>
              </a:rPr>
              <a:t>pergeseran</a:t>
            </a:r>
            <a:r>
              <a:rPr sz="1550" spc="195" dirty="0">
                <a:latin typeface="Arial MT"/>
                <a:cs typeface="Arial MT"/>
              </a:rPr>
              <a:t> </a:t>
            </a:r>
            <a:r>
              <a:rPr sz="1550" spc="25" dirty="0">
                <a:latin typeface="Arial MT"/>
                <a:cs typeface="Arial MT"/>
              </a:rPr>
              <a:t>Anggaran</a:t>
            </a:r>
            <a:r>
              <a:rPr sz="1550" spc="210" dirty="0">
                <a:latin typeface="Arial MT"/>
                <a:cs typeface="Arial MT"/>
              </a:rPr>
              <a:t> </a:t>
            </a:r>
            <a:r>
              <a:rPr sz="1550" spc="10" dirty="0">
                <a:latin typeface="Arial MT"/>
                <a:cs typeface="Arial MT"/>
              </a:rPr>
              <a:t>RO</a:t>
            </a:r>
            <a:r>
              <a:rPr sz="1550" spc="229" dirty="0">
                <a:latin typeface="Arial MT"/>
                <a:cs typeface="Arial MT"/>
              </a:rPr>
              <a:t> </a:t>
            </a:r>
            <a:r>
              <a:rPr sz="1550" spc="50" dirty="0">
                <a:latin typeface="Arial MT"/>
                <a:cs typeface="Arial MT"/>
              </a:rPr>
              <a:t>PN</a:t>
            </a:r>
            <a:r>
              <a:rPr sz="1550" spc="240" dirty="0">
                <a:latin typeface="Arial MT"/>
                <a:cs typeface="Arial MT"/>
              </a:rPr>
              <a:t> </a:t>
            </a:r>
            <a:r>
              <a:rPr sz="1550" spc="20" dirty="0">
                <a:latin typeface="Arial MT"/>
                <a:cs typeface="Arial MT"/>
              </a:rPr>
              <a:t>perlu</a:t>
            </a:r>
            <a:r>
              <a:rPr sz="1550" spc="285" dirty="0">
                <a:latin typeface="Arial MT"/>
                <a:cs typeface="Arial MT"/>
              </a:rPr>
              <a:t> </a:t>
            </a:r>
            <a:r>
              <a:rPr sz="1550" spc="5" dirty="0">
                <a:latin typeface="Arial MT"/>
                <a:cs typeface="Arial MT"/>
              </a:rPr>
              <a:t>mendapat</a:t>
            </a:r>
            <a:r>
              <a:rPr sz="1550" spc="335" dirty="0">
                <a:latin typeface="Arial MT"/>
                <a:cs typeface="Arial MT"/>
              </a:rPr>
              <a:t> </a:t>
            </a:r>
            <a:r>
              <a:rPr sz="1550" spc="10" dirty="0">
                <a:latin typeface="Arial MT"/>
                <a:cs typeface="Arial MT"/>
              </a:rPr>
              <a:t>persetujuan</a:t>
            </a:r>
            <a:r>
              <a:rPr sz="1550" spc="220" dirty="0">
                <a:latin typeface="Arial MT"/>
                <a:cs typeface="Arial MT"/>
              </a:rPr>
              <a:t> </a:t>
            </a:r>
            <a:r>
              <a:rPr sz="1550" spc="45" dirty="0">
                <a:latin typeface="Arial MT"/>
                <a:cs typeface="Arial MT"/>
              </a:rPr>
              <a:t>DJA</a:t>
            </a:r>
            <a:r>
              <a:rPr sz="1550" spc="254" dirty="0">
                <a:latin typeface="Arial MT"/>
                <a:cs typeface="Arial MT"/>
              </a:rPr>
              <a:t> </a:t>
            </a:r>
            <a:r>
              <a:rPr sz="1550" dirty="0">
                <a:latin typeface="Arial MT"/>
                <a:cs typeface="Arial MT"/>
              </a:rPr>
              <a:t>dan</a:t>
            </a:r>
            <a:r>
              <a:rPr sz="1550" spc="204" dirty="0">
                <a:latin typeface="Arial MT"/>
                <a:cs typeface="Arial MT"/>
              </a:rPr>
              <a:t> </a:t>
            </a:r>
            <a:r>
              <a:rPr sz="1550" spc="20" dirty="0">
                <a:latin typeface="Arial MT"/>
                <a:cs typeface="Arial MT"/>
              </a:rPr>
              <a:t>Deputi</a:t>
            </a:r>
            <a:r>
              <a:rPr sz="1550" spc="285" dirty="0">
                <a:latin typeface="Arial MT"/>
                <a:cs typeface="Arial MT"/>
              </a:rPr>
              <a:t> </a:t>
            </a:r>
            <a:r>
              <a:rPr sz="1550" spc="10" dirty="0">
                <a:latin typeface="Arial MT"/>
                <a:cs typeface="Arial MT"/>
              </a:rPr>
              <a:t>Mitra</a:t>
            </a:r>
            <a:r>
              <a:rPr sz="1550" spc="280" dirty="0">
                <a:latin typeface="Arial MT"/>
                <a:cs typeface="Arial MT"/>
              </a:rPr>
              <a:t> </a:t>
            </a:r>
            <a:r>
              <a:rPr sz="1550" spc="5" dirty="0">
                <a:latin typeface="Arial MT"/>
                <a:cs typeface="Arial MT"/>
              </a:rPr>
              <a:t>Kerja</a:t>
            </a:r>
            <a:r>
              <a:rPr sz="1550" spc="280" dirty="0">
                <a:latin typeface="Arial MT"/>
                <a:cs typeface="Arial MT"/>
              </a:rPr>
              <a:t> </a:t>
            </a:r>
            <a:r>
              <a:rPr sz="1550" spc="25" dirty="0">
                <a:latin typeface="Arial MT"/>
                <a:cs typeface="Arial MT"/>
              </a:rPr>
              <a:t>Kementerian</a:t>
            </a:r>
            <a:endParaRPr sz="1550">
              <a:latin typeface="Arial MT"/>
              <a:cs typeface="Arial MT"/>
            </a:endParaRPr>
          </a:p>
          <a:p>
            <a:pPr marL="12700">
              <a:lnSpc>
                <a:spcPct val="100000"/>
              </a:lnSpc>
              <a:spcBef>
                <a:spcPts val="90"/>
              </a:spcBef>
            </a:pPr>
            <a:r>
              <a:rPr sz="1550" spc="15" dirty="0">
                <a:latin typeface="Arial MT"/>
                <a:cs typeface="Arial MT"/>
              </a:rPr>
              <a:t>Perencanaan</a:t>
            </a:r>
            <a:r>
              <a:rPr sz="1550" spc="110" dirty="0">
                <a:latin typeface="Arial MT"/>
                <a:cs typeface="Arial MT"/>
              </a:rPr>
              <a:t> </a:t>
            </a:r>
            <a:r>
              <a:rPr sz="1550" spc="-5" dirty="0">
                <a:latin typeface="Arial MT"/>
                <a:cs typeface="Arial MT"/>
              </a:rPr>
              <a:t>Pembangunan</a:t>
            </a:r>
            <a:r>
              <a:rPr sz="1550" spc="305" dirty="0">
                <a:latin typeface="Arial MT"/>
                <a:cs typeface="Arial MT"/>
              </a:rPr>
              <a:t> </a:t>
            </a:r>
            <a:r>
              <a:rPr sz="1550" spc="5" dirty="0">
                <a:latin typeface="Arial MT"/>
                <a:cs typeface="Arial MT"/>
              </a:rPr>
              <a:t>Nasional</a:t>
            </a:r>
            <a:endParaRPr sz="1550">
              <a:latin typeface="Arial MT"/>
              <a:cs typeface="Arial MT"/>
            </a:endParaRPr>
          </a:p>
          <a:p>
            <a:pPr marL="184150">
              <a:lnSpc>
                <a:spcPct val="100000"/>
              </a:lnSpc>
              <a:spcBef>
                <a:spcPts val="300"/>
              </a:spcBef>
            </a:pPr>
            <a:r>
              <a:rPr sz="1550" b="1" spc="-15" dirty="0">
                <a:latin typeface="Arial"/>
                <a:cs typeface="Arial"/>
              </a:rPr>
              <a:t>REVISI</a:t>
            </a:r>
            <a:r>
              <a:rPr sz="1550" b="1" spc="235" dirty="0">
                <a:latin typeface="Arial"/>
                <a:cs typeface="Arial"/>
              </a:rPr>
              <a:t> </a:t>
            </a:r>
            <a:r>
              <a:rPr sz="1550" b="1" spc="-10" dirty="0">
                <a:latin typeface="Arial"/>
                <a:cs typeface="Arial"/>
              </a:rPr>
              <a:t>ANGGARAN</a:t>
            </a:r>
            <a:r>
              <a:rPr sz="1550" b="1" spc="280" dirty="0">
                <a:latin typeface="Arial"/>
                <a:cs typeface="Arial"/>
              </a:rPr>
              <a:t> </a:t>
            </a:r>
            <a:r>
              <a:rPr sz="1550" b="1" spc="10" dirty="0">
                <a:latin typeface="Arial"/>
                <a:cs typeface="Arial"/>
              </a:rPr>
              <a:t>RO</a:t>
            </a:r>
            <a:r>
              <a:rPr sz="1550" b="1" spc="60" dirty="0">
                <a:latin typeface="Arial"/>
                <a:cs typeface="Arial"/>
              </a:rPr>
              <a:t> </a:t>
            </a:r>
            <a:r>
              <a:rPr sz="1550" b="1" spc="-5" dirty="0">
                <a:latin typeface="Arial"/>
                <a:cs typeface="Arial"/>
              </a:rPr>
              <a:t>CADANGAN</a:t>
            </a:r>
            <a:endParaRPr sz="1550">
              <a:latin typeface="Arial"/>
              <a:cs typeface="Arial"/>
            </a:endParaRPr>
          </a:p>
          <a:p>
            <a:pPr marL="12700">
              <a:lnSpc>
                <a:spcPct val="100000"/>
              </a:lnSpc>
              <a:spcBef>
                <a:spcPts val="15"/>
              </a:spcBef>
            </a:pPr>
            <a:r>
              <a:rPr sz="1550" spc="20" dirty="0">
                <a:latin typeface="Arial MT"/>
                <a:cs typeface="Arial MT"/>
              </a:rPr>
              <a:t>Kementerian</a:t>
            </a:r>
            <a:r>
              <a:rPr sz="1550" spc="-25" dirty="0">
                <a:latin typeface="Arial MT"/>
                <a:cs typeface="Arial MT"/>
              </a:rPr>
              <a:t> </a:t>
            </a:r>
            <a:r>
              <a:rPr sz="1550" spc="20" dirty="0">
                <a:latin typeface="Arial MT"/>
                <a:cs typeface="Arial MT"/>
              </a:rPr>
              <a:t>Lembaga</a:t>
            </a:r>
            <a:r>
              <a:rPr sz="1550" spc="135" dirty="0">
                <a:latin typeface="Arial MT"/>
                <a:cs typeface="Arial MT"/>
              </a:rPr>
              <a:t> </a:t>
            </a:r>
            <a:r>
              <a:rPr sz="1550" spc="15" dirty="0">
                <a:latin typeface="Arial MT"/>
                <a:cs typeface="Arial MT"/>
              </a:rPr>
              <a:t>dapat</a:t>
            </a:r>
            <a:r>
              <a:rPr sz="1550" spc="114" dirty="0">
                <a:latin typeface="Arial MT"/>
                <a:cs typeface="Arial MT"/>
              </a:rPr>
              <a:t> </a:t>
            </a:r>
            <a:r>
              <a:rPr sz="1550" spc="20" dirty="0">
                <a:latin typeface="Arial MT"/>
                <a:cs typeface="Arial MT"/>
              </a:rPr>
              <a:t>mengusulkan</a:t>
            </a:r>
            <a:r>
              <a:rPr sz="1550" spc="65" dirty="0">
                <a:latin typeface="Arial MT"/>
                <a:cs typeface="Arial MT"/>
              </a:rPr>
              <a:t> </a:t>
            </a:r>
            <a:r>
              <a:rPr sz="1550" spc="25" dirty="0">
                <a:latin typeface="Arial MT"/>
                <a:cs typeface="Arial MT"/>
              </a:rPr>
              <a:t>Revisi</a:t>
            </a:r>
            <a:r>
              <a:rPr sz="1550" spc="65" dirty="0">
                <a:latin typeface="Arial MT"/>
                <a:cs typeface="Arial MT"/>
              </a:rPr>
              <a:t> </a:t>
            </a:r>
            <a:r>
              <a:rPr sz="1550" spc="15" dirty="0">
                <a:latin typeface="Arial MT"/>
                <a:cs typeface="Arial MT"/>
              </a:rPr>
              <a:t>Anggaran</a:t>
            </a:r>
            <a:r>
              <a:rPr sz="1550" spc="50" dirty="0">
                <a:latin typeface="Arial MT"/>
                <a:cs typeface="Arial MT"/>
              </a:rPr>
              <a:t> </a:t>
            </a:r>
            <a:r>
              <a:rPr sz="1550" spc="10" dirty="0">
                <a:latin typeface="Arial MT"/>
                <a:cs typeface="Arial MT"/>
              </a:rPr>
              <a:t>berupa</a:t>
            </a:r>
            <a:r>
              <a:rPr sz="1550" spc="135" dirty="0">
                <a:latin typeface="Arial MT"/>
                <a:cs typeface="Arial MT"/>
              </a:rPr>
              <a:t> </a:t>
            </a:r>
            <a:r>
              <a:rPr sz="1550" spc="20" dirty="0">
                <a:latin typeface="Arial MT"/>
                <a:cs typeface="Arial MT"/>
              </a:rPr>
              <a:t>pergeseran</a:t>
            </a:r>
            <a:r>
              <a:rPr sz="1550" spc="-10" dirty="0">
                <a:latin typeface="Arial MT"/>
                <a:cs typeface="Arial MT"/>
              </a:rPr>
              <a:t> </a:t>
            </a:r>
            <a:r>
              <a:rPr sz="1550" spc="25" dirty="0">
                <a:latin typeface="Arial MT"/>
                <a:cs typeface="Arial MT"/>
              </a:rPr>
              <a:t>anggaran</a:t>
            </a:r>
            <a:r>
              <a:rPr sz="1550" spc="60" dirty="0">
                <a:latin typeface="Arial MT"/>
                <a:cs typeface="Arial MT"/>
              </a:rPr>
              <a:t> </a:t>
            </a:r>
            <a:r>
              <a:rPr sz="1550" dirty="0">
                <a:latin typeface="Arial MT"/>
                <a:cs typeface="Arial MT"/>
              </a:rPr>
              <a:t>dari</a:t>
            </a:r>
            <a:r>
              <a:rPr sz="1550" spc="135" dirty="0">
                <a:latin typeface="Arial MT"/>
                <a:cs typeface="Arial MT"/>
              </a:rPr>
              <a:t> </a:t>
            </a:r>
            <a:r>
              <a:rPr sz="1550" spc="50" dirty="0">
                <a:latin typeface="Arial MT"/>
                <a:cs typeface="Arial MT"/>
              </a:rPr>
              <a:t>RO</a:t>
            </a:r>
            <a:r>
              <a:rPr sz="1550" dirty="0">
                <a:latin typeface="Arial MT"/>
                <a:cs typeface="Arial MT"/>
              </a:rPr>
              <a:t> </a:t>
            </a:r>
            <a:r>
              <a:rPr sz="1550" spc="25" dirty="0">
                <a:latin typeface="Arial MT"/>
                <a:cs typeface="Arial MT"/>
              </a:rPr>
              <a:t>Cadangan</a:t>
            </a:r>
            <a:r>
              <a:rPr sz="1550" spc="60" dirty="0">
                <a:latin typeface="Arial MT"/>
                <a:cs typeface="Arial MT"/>
              </a:rPr>
              <a:t> </a:t>
            </a:r>
            <a:r>
              <a:rPr sz="1550" spc="-30" dirty="0">
                <a:latin typeface="Arial MT"/>
                <a:cs typeface="Arial MT"/>
              </a:rPr>
              <a:t>ke</a:t>
            </a:r>
            <a:endParaRPr sz="1550">
              <a:latin typeface="Arial MT"/>
              <a:cs typeface="Arial MT"/>
            </a:endParaRPr>
          </a:p>
        </p:txBody>
      </p:sp>
      <p:sp>
        <p:nvSpPr>
          <p:cNvPr id="18" name="object 18"/>
          <p:cNvSpPr txBox="1"/>
          <p:nvPr/>
        </p:nvSpPr>
        <p:spPr>
          <a:xfrm>
            <a:off x="6470903" y="4700142"/>
            <a:ext cx="4552950" cy="228600"/>
          </a:xfrm>
          <a:prstGeom prst="rect">
            <a:avLst/>
          </a:prstGeom>
          <a:solidFill>
            <a:srgbClr val="FFFF00"/>
          </a:solidFill>
        </p:spPr>
        <p:txBody>
          <a:bodyPr vert="horz" wrap="square" lIns="0" tIns="0" rIns="0" bIns="0" rtlCol="0">
            <a:spAutoFit/>
          </a:bodyPr>
          <a:lstStyle/>
          <a:p>
            <a:pPr marL="4445">
              <a:lnSpc>
                <a:spcPts val="1789"/>
              </a:lnSpc>
            </a:pPr>
            <a:r>
              <a:rPr sz="1550" b="1" spc="30" dirty="0">
                <a:latin typeface="Arial"/>
                <a:cs typeface="Arial"/>
              </a:rPr>
              <a:t>mendesak</a:t>
            </a:r>
            <a:r>
              <a:rPr sz="1550" spc="30" dirty="0">
                <a:latin typeface="Arial MT"/>
                <a:cs typeface="Arial MT"/>
              </a:rPr>
              <a:t>,</a:t>
            </a:r>
            <a:r>
              <a:rPr sz="1550" spc="325" dirty="0">
                <a:latin typeface="Arial MT"/>
                <a:cs typeface="Arial MT"/>
              </a:rPr>
              <a:t> </a:t>
            </a:r>
            <a:r>
              <a:rPr sz="1550" b="1" spc="15" dirty="0">
                <a:latin typeface="Arial"/>
                <a:cs typeface="Arial"/>
              </a:rPr>
              <a:t>darurat</a:t>
            </a:r>
            <a:r>
              <a:rPr sz="1550" spc="15" dirty="0">
                <a:latin typeface="Arial MT"/>
                <a:cs typeface="Arial MT"/>
              </a:rPr>
              <a:t>,</a:t>
            </a:r>
            <a:r>
              <a:rPr sz="1550" spc="400" dirty="0">
                <a:latin typeface="Arial MT"/>
                <a:cs typeface="Arial MT"/>
              </a:rPr>
              <a:t> </a:t>
            </a:r>
            <a:r>
              <a:rPr sz="1550" spc="20" dirty="0">
                <a:latin typeface="Arial MT"/>
                <a:cs typeface="Arial MT"/>
              </a:rPr>
              <a:t>atau</a:t>
            </a:r>
            <a:r>
              <a:rPr sz="1550" spc="340" dirty="0">
                <a:latin typeface="Arial MT"/>
                <a:cs typeface="Arial MT"/>
              </a:rPr>
              <a:t> </a:t>
            </a:r>
            <a:r>
              <a:rPr sz="1550" b="1" spc="5" dirty="0">
                <a:latin typeface="Arial"/>
                <a:cs typeface="Arial"/>
              </a:rPr>
              <a:t>tidak</a:t>
            </a:r>
            <a:r>
              <a:rPr sz="1550" b="1" spc="409" dirty="0">
                <a:latin typeface="Arial"/>
                <a:cs typeface="Arial"/>
              </a:rPr>
              <a:t> </a:t>
            </a:r>
            <a:r>
              <a:rPr sz="1550" b="1" spc="20" dirty="0">
                <a:latin typeface="Arial"/>
                <a:cs typeface="Arial"/>
              </a:rPr>
              <a:t>dapat</a:t>
            </a:r>
            <a:r>
              <a:rPr sz="1550" b="1" spc="400" dirty="0">
                <a:latin typeface="Arial"/>
                <a:cs typeface="Arial"/>
              </a:rPr>
              <a:t> </a:t>
            </a:r>
            <a:r>
              <a:rPr sz="1550" b="1" spc="10" dirty="0">
                <a:latin typeface="Arial"/>
                <a:cs typeface="Arial"/>
              </a:rPr>
              <a:t>ditunda</a:t>
            </a:r>
            <a:endParaRPr sz="1550">
              <a:latin typeface="Arial"/>
              <a:cs typeface="Arial"/>
            </a:endParaRPr>
          </a:p>
        </p:txBody>
      </p:sp>
      <p:sp>
        <p:nvSpPr>
          <p:cNvPr id="19" name="object 19"/>
          <p:cNvSpPr txBox="1"/>
          <p:nvPr/>
        </p:nvSpPr>
        <p:spPr>
          <a:xfrm>
            <a:off x="1477644" y="4674806"/>
            <a:ext cx="10212705" cy="266065"/>
          </a:xfrm>
          <a:prstGeom prst="rect">
            <a:avLst/>
          </a:prstGeom>
        </p:spPr>
        <p:txBody>
          <a:bodyPr vert="horz" wrap="square" lIns="0" tIns="15875" rIns="0" bIns="0" rtlCol="0">
            <a:spAutoFit/>
          </a:bodyPr>
          <a:lstStyle/>
          <a:p>
            <a:pPr marL="12700">
              <a:lnSpc>
                <a:spcPct val="100000"/>
              </a:lnSpc>
              <a:spcBef>
                <a:spcPts val="125"/>
              </a:spcBef>
              <a:tabLst>
                <a:tab pos="9554210" algn="l"/>
              </a:tabLst>
            </a:pPr>
            <a:r>
              <a:rPr sz="1550" spc="10" dirty="0">
                <a:latin typeface="Arial MT"/>
                <a:cs typeface="Arial MT"/>
              </a:rPr>
              <a:t>RO</a:t>
            </a:r>
            <a:r>
              <a:rPr sz="1550" spc="375" dirty="0">
                <a:latin typeface="Arial MT"/>
                <a:cs typeface="Arial MT"/>
              </a:rPr>
              <a:t> </a:t>
            </a:r>
            <a:r>
              <a:rPr sz="1550" spc="20" dirty="0">
                <a:latin typeface="Arial MT"/>
                <a:cs typeface="Arial MT"/>
              </a:rPr>
              <a:t>Lainnya</a:t>
            </a:r>
            <a:r>
              <a:rPr sz="1550" spc="440" dirty="0">
                <a:latin typeface="Arial MT"/>
                <a:cs typeface="Arial MT"/>
              </a:rPr>
              <a:t> </a:t>
            </a:r>
            <a:r>
              <a:rPr sz="1550" spc="10" dirty="0">
                <a:latin typeface="Arial MT"/>
                <a:cs typeface="Arial MT"/>
              </a:rPr>
              <a:t>untuk</a:t>
            </a:r>
            <a:r>
              <a:rPr sz="1550" spc="445" dirty="0">
                <a:latin typeface="Arial MT"/>
                <a:cs typeface="Arial MT"/>
              </a:rPr>
              <a:t> </a:t>
            </a:r>
            <a:r>
              <a:rPr sz="1550" spc="5" dirty="0">
                <a:latin typeface="Arial MT"/>
                <a:cs typeface="Arial MT"/>
              </a:rPr>
              <a:t>mendanai  </a:t>
            </a:r>
            <a:r>
              <a:rPr sz="1550" spc="20" dirty="0">
                <a:latin typeface="Arial MT"/>
                <a:cs typeface="Arial MT"/>
              </a:rPr>
              <a:t>kegiatan</a:t>
            </a:r>
            <a:r>
              <a:rPr sz="1550" spc="360" dirty="0">
                <a:latin typeface="Arial MT"/>
                <a:cs typeface="Arial MT"/>
              </a:rPr>
              <a:t> </a:t>
            </a:r>
            <a:r>
              <a:rPr sz="1550" spc="10" dirty="0">
                <a:latin typeface="Arial MT"/>
                <a:cs typeface="Arial MT"/>
              </a:rPr>
              <a:t>yang</a:t>
            </a:r>
            <a:r>
              <a:rPr sz="1550" spc="434" dirty="0">
                <a:latin typeface="Arial MT"/>
                <a:cs typeface="Arial MT"/>
              </a:rPr>
              <a:t> </a:t>
            </a:r>
            <a:r>
              <a:rPr sz="1550" spc="15" dirty="0">
                <a:latin typeface="Arial MT"/>
                <a:cs typeface="Arial MT"/>
              </a:rPr>
              <a:t>bersifat	</a:t>
            </a:r>
            <a:r>
              <a:rPr sz="1550" spc="5" dirty="0">
                <a:latin typeface="Arial MT"/>
                <a:cs typeface="Arial MT"/>
              </a:rPr>
              <a:t>setelah</a:t>
            </a:r>
            <a:endParaRPr sz="1550">
              <a:latin typeface="Arial MT"/>
              <a:cs typeface="Arial MT"/>
            </a:endParaRPr>
          </a:p>
        </p:txBody>
      </p:sp>
      <p:pic>
        <p:nvPicPr>
          <p:cNvPr id="20" name="object 20"/>
          <p:cNvPicPr/>
          <p:nvPr/>
        </p:nvPicPr>
        <p:blipFill>
          <a:blip r:embed="rId5" cstate="print"/>
          <a:stretch>
            <a:fillRect/>
          </a:stretch>
        </p:blipFill>
        <p:spPr>
          <a:xfrm>
            <a:off x="485775" y="4248150"/>
            <a:ext cx="885825" cy="904875"/>
          </a:xfrm>
          <a:prstGeom prst="rect">
            <a:avLst/>
          </a:prstGeom>
        </p:spPr>
      </p:pic>
      <p:sp>
        <p:nvSpPr>
          <p:cNvPr id="21" name="object 21"/>
          <p:cNvSpPr/>
          <p:nvPr/>
        </p:nvSpPr>
        <p:spPr>
          <a:xfrm>
            <a:off x="1489328" y="5393944"/>
            <a:ext cx="228600" cy="228600"/>
          </a:xfrm>
          <a:custGeom>
            <a:avLst/>
            <a:gdLst/>
            <a:ahLst/>
            <a:cxnLst/>
            <a:rect l="l" t="t" r="r" b="b"/>
            <a:pathLst>
              <a:path w="228600" h="228600">
                <a:moveTo>
                  <a:pt x="228599" y="0"/>
                </a:moveTo>
                <a:lnTo>
                  <a:pt x="0" y="0"/>
                </a:lnTo>
                <a:lnTo>
                  <a:pt x="0" y="228599"/>
                </a:lnTo>
                <a:lnTo>
                  <a:pt x="228599" y="228599"/>
                </a:lnTo>
                <a:lnTo>
                  <a:pt x="228599" y="0"/>
                </a:lnTo>
                <a:close/>
              </a:path>
            </a:pathLst>
          </a:custGeom>
          <a:solidFill>
            <a:srgbClr val="D5A200"/>
          </a:solidFill>
        </p:spPr>
        <p:txBody>
          <a:bodyPr wrap="square" lIns="0" tIns="0" rIns="0" bIns="0" rtlCol="0"/>
          <a:lstStyle/>
          <a:p>
            <a:endParaRPr/>
          </a:p>
        </p:txBody>
      </p:sp>
      <p:sp>
        <p:nvSpPr>
          <p:cNvPr id="22" name="object 22"/>
          <p:cNvSpPr txBox="1"/>
          <p:nvPr/>
        </p:nvSpPr>
        <p:spPr>
          <a:xfrm>
            <a:off x="1477644" y="4922837"/>
            <a:ext cx="10206355" cy="951230"/>
          </a:xfrm>
          <a:prstGeom prst="rect">
            <a:avLst/>
          </a:prstGeom>
        </p:spPr>
        <p:txBody>
          <a:bodyPr vert="horz" wrap="square" lIns="0" tIns="15875" rIns="0" bIns="0" rtlCol="0">
            <a:spAutoFit/>
          </a:bodyPr>
          <a:lstStyle/>
          <a:p>
            <a:pPr marL="12700">
              <a:lnSpc>
                <a:spcPct val="100000"/>
              </a:lnSpc>
              <a:spcBef>
                <a:spcPts val="125"/>
              </a:spcBef>
            </a:pPr>
            <a:r>
              <a:rPr sz="1550" spc="-15" dirty="0">
                <a:latin typeface="Arial MT"/>
                <a:cs typeface="Arial MT"/>
              </a:rPr>
              <a:t>mendapat</a:t>
            </a:r>
            <a:r>
              <a:rPr sz="1550" spc="340" dirty="0">
                <a:latin typeface="Arial MT"/>
                <a:cs typeface="Arial MT"/>
              </a:rPr>
              <a:t> </a:t>
            </a:r>
            <a:r>
              <a:rPr sz="1550" dirty="0">
                <a:latin typeface="Arial MT"/>
                <a:cs typeface="Arial MT"/>
              </a:rPr>
              <a:t>persetujuan</a:t>
            </a:r>
            <a:r>
              <a:rPr sz="1550" spc="204" dirty="0">
                <a:latin typeface="Arial MT"/>
                <a:cs typeface="Arial MT"/>
              </a:rPr>
              <a:t> </a:t>
            </a:r>
            <a:r>
              <a:rPr sz="1550" spc="-5" dirty="0">
                <a:latin typeface="Arial MT"/>
                <a:cs typeface="Arial MT"/>
              </a:rPr>
              <a:t>pejabat</a:t>
            </a:r>
            <a:r>
              <a:rPr sz="1550" spc="180" dirty="0">
                <a:latin typeface="Arial MT"/>
                <a:cs typeface="Arial MT"/>
              </a:rPr>
              <a:t> </a:t>
            </a:r>
            <a:r>
              <a:rPr sz="1550" spc="15" dirty="0">
                <a:latin typeface="Arial MT"/>
                <a:cs typeface="Arial MT"/>
              </a:rPr>
              <a:t>eselon</a:t>
            </a:r>
            <a:r>
              <a:rPr sz="1550" spc="55" dirty="0">
                <a:latin typeface="Arial MT"/>
                <a:cs typeface="Arial MT"/>
              </a:rPr>
              <a:t> </a:t>
            </a:r>
            <a:r>
              <a:rPr sz="1550" spc="5" dirty="0">
                <a:latin typeface="Arial MT"/>
                <a:cs typeface="Arial MT"/>
              </a:rPr>
              <a:t>I</a:t>
            </a:r>
            <a:r>
              <a:rPr sz="1550" spc="35" dirty="0">
                <a:latin typeface="Arial MT"/>
                <a:cs typeface="Arial MT"/>
              </a:rPr>
              <a:t> </a:t>
            </a:r>
            <a:r>
              <a:rPr sz="1550" spc="-5" dirty="0">
                <a:latin typeface="Arial MT"/>
                <a:cs typeface="Arial MT"/>
              </a:rPr>
              <a:t>penanggungjawab</a:t>
            </a:r>
            <a:r>
              <a:rPr sz="1550" spc="360" dirty="0">
                <a:latin typeface="Arial MT"/>
                <a:cs typeface="Arial MT"/>
              </a:rPr>
              <a:t> </a:t>
            </a:r>
            <a:r>
              <a:rPr sz="1550" spc="-5" dirty="0">
                <a:latin typeface="Arial MT"/>
                <a:cs typeface="Arial MT"/>
              </a:rPr>
              <a:t>Program.</a:t>
            </a:r>
            <a:endParaRPr sz="1550">
              <a:latin typeface="Arial MT"/>
              <a:cs typeface="Arial MT"/>
            </a:endParaRPr>
          </a:p>
          <a:p>
            <a:pPr>
              <a:lnSpc>
                <a:spcPct val="100000"/>
              </a:lnSpc>
              <a:spcBef>
                <a:spcPts val="50"/>
              </a:spcBef>
            </a:pPr>
            <a:endParaRPr sz="1400">
              <a:latin typeface="Arial MT"/>
              <a:cs typeface="Arial MT"/>
            </a:endParaRPr>
          </a:p>
          <a:p>
            <a:pPr marL="12700">
              <a:lnSpc>
                <a:spcPct val="100000"/>
              </a:lnSpc>
            </a:pPr>
            <a:r>
              <a:rPr sz="1550" b="1" spc="25" dirty="0">
                <a:latin typeface="Arial"/>
                <a:cs typeface="Arial"/>
              </a:rPr>
              <a:t>10</a:t>
            </a:r>
            <a:r>
              <a:rPr sz="1550" b="1" spc="40" dirty="0">
                <a:latin typeface="Arial"/>
                <a:cs typeface="Arial"/>
              </a:rPr>
              <a:t> </a:t>
            </a:r>
            <a:r>
              <a:rPr sz="1550" b="1" spc="-5" dirty="0">
                <a:latin typeface="Arial"/>
                <a:cs typeface="Arial"/>
              </a:rPr>
              <a:t>PENANGANAN</a:t>
            </a:r>
            <a:r>
              <a:rPr sz="1550" b="1" spc="310" dirty="0">
                <a:latin typeface="Arial"/>
                <a:cs typeface="Arial"/>
              </a:rPr>
              <a:t> </a:t>
            </a:r>
            <a:r>
              <a:rPr sz="1550" b="1" spc="-15" dirty="0">
                <a:latin typeface="Arial"/>
                <a:cs typeface="Arial"/>
              </a:rPr>
              <a:t>BENCANA</a:t>
            </a:r>
            <a:r>
              <a:rPr sz="1550" b="1" spc="310" dirty="0">
                <a:latin typeface="Arial"/>
                <a:cs typeface="Arial"/>
              </a:rPr>
              <a:t> </a:t>
            </a:r>
            <a:r>
              <a:rPr sz="1550" b="1" spc="-15" dirty="0">
                <a:latin typeface="Arial"/>
                <a:cs typeface="Arial"/>
              </a:rPr>
              <a:t>NON-ALAM</a:t>
            </a:r>
            <a:endParaRPr sz="1550">
              <a:latin typeface="Arial"/>
              <a:cs typeface="Arial"/>
            </a:endParaRPr>
          </a:p>
          <a:p>
            <a:pPr marL="12700">
              <a:lnSpc>
                <a:spcPct val="100000"/>
              </a:lnSpc>
              <a:spcBef>
                <a:spcPts val="15"/>
              </a:spcBef>
            </a:pPr>
            <a:r>
              <a:rPr sz="1550" spc="25" dirty="0">
                <a:latin typeface="Arial MT"/>
                <a:cs typeface="Arial MT"/>
              </a:rPr>
              <a:t>Revisi</a:t>
            </a:r>
            <a:r>
              <a:rPr sz="1550" spc="204" dirty="0">
                <a:latin typeface="Arial MT"/>
                <a:cs typeface="Arial MT"/>
              </a:rPr>
              <a:t> </a:t>
            </a:r>
            <a:r>
              <a:rPr sz="1550" spc="5" dirty="0">
                <a:latin typeface="Arial MT"/>
                <a:cs typeface="Arial MT"/>
              </a:rPr>
              <a:t>Anggaran</a:t>
            </a:r>
            <a:r>
              <a:rPr sz="1550" spc="210" dirty="0">
                <a:latin typeface="Arial MT"/>
                <a:cs typeface="Arial MT"/>
              </a:rPr>
              <a:t> </a:t>
            </a:r>
            <a:r>
              <a:rPr sz="1550" spc="30" dirty="0">
                <a:latin typeface="Arial MT"/>
                <a:cs typeface="Arial MT"/>
              </a:rPr>
              <a:t>yang</a:t>
            </a:r>
            <a:r>
              <a:rPr sz="1550" spc="204" dirty="0">
                <a:latin typeface="Arial MT"/>
                <a:cs typeface="Arial MT"/>
              </a:rPr>
              <a:t> </a:t>
            </a:r>
            <a:r>
              <a:rPr sz="1550" spc="15" dirty="0">
                <a:latin typeface="Arial MT"/>
                <a:cs typeface="Arial MT"/>
              </a:rPr>
              <a:t>dilakukan</a:t>
            </a:r>
            <a:r>
              <a:rPr sz="1550" spc="195" dirty="0">
                <a:latin typeface="Arial MT"/>
                <a:cs typeface="Arial MT"/>
              </a:rPr>
              <a:t> </a:t>
            </a:r>
            <a:r>
              <a:rPr sz="1550" spc="15" dirty="0">
                <a:latin typeface="Arial MT"/>
                <a:cs typeface="Arial MT"/>
              </a:rPr>
              <a:t>dalam</a:t>
            </a:r>
            <a:r>
              <a:rPr sz="1550" spc="145" dirty="0">
                <a:latin typeface="Arial MT"/>
                <a:cs typeface="Arial MT"/>
              </a:rPr>
              <a:t> </a:t>
            </a:r>
            <a:r>
              <a:rPr sz="1550" spc="25" dirty="0">
                <a:latin typeface="Arial MT"/>
                <a:cs typeface="Arial MT"/>
              </a:rPr>
              <a:t>rangka</a:t>
            </a:r>
            <a:r>
              <a:rPr sz="1550" spc="210" dirty="0">
                <a:latin typeface="Arial MT"/>
                <a:cs typeface="Arial MT"/>
              </a:rPr>
              <a:t> </a:t>
            </a:r>
            <a:r>
              <a:rPr sz="1550" spc="25" dirty="0">
                <a:latin typeface="Arial MT"/>
                <a:cs typeface="Arial MT"/>
              </a:rPr>
              <a:t>penyediaan</a:t>
            </a:r>
            <a:r>
              <a:rPr sz="1550" spc="135" dirty="0">
                <a:latin typeface="Arial MT"/>
                <a:cs typeface="Arial MT"/>
              </a:rPr>
              <a:t> </a:t>
            </a:r>
            <a:r>
              <a:rPr sz="1550" spc="20" dirty="0">
                <a:latin typeface="Arial MT"/>
                <a:cs typeface="Arial MT"/>
              </a:rPr>
              <a:t>alokasi</a:t>
            </a:r>
            <a:r>
              <a:rPr sz="1550" spc="210" dirty="0">
                <a:latin typeface="Arial MT"/>
                <a:cs typeface="Arial MT"/>
              </a:rPr>
              <a:t> </a:t>
            </a:r>
            <a:r>
              <a:rPr sz="1550" spc="15" dirty="0">
                <a:latin typeface="Arial MT"/>
                <a:cs typeface="Arial MT"/>
              </a:rPr>
              <a:t>anggaran</a:t>
            </a:r>
            <a:r>
              <a:rPr sz="1550" spc="210" dirty="0">
                <a:latin typeface="Arial MT"/>
                <a:cs typeface="Arial MT"/>
              </a:rPr>
              <a:t> </a:t>
            </a:r>
            <a:r>
              <a:rPr sz="1550" spc="25" dirty="0">
                <a:latin typeface="Arial MT"/>
                <a:cs typeface="Arial MT"/>
              </a:rPr>
              <a:t>untuk</a:t>
            </a:r>
            <a:r>
              <a:rPr sz="1550" spc="220" dirty="0">
                <a:latin typeface="Arial MT"/>
                <a:cs typeface="Arial MT"/>
              </a:rPr>
              <a:t> </a:t>
            </a:r>
            <a:r>
              <a:rPr sz="1550" spc="15" dirty="0">
                <a:latin typeface="Arial MT"/>
                <a:cs typeface="Arial MT"/>
              </a:rPr>
              <a:t>penanganan</a:t>
            </a:r>
            <a:r>
              <a:rPr sz="1550" spc="215" dirty="0">
                <a:latin typeface="Arial MT"/>
                <a:cs typeface="Arial MT"/>
              </a:rPr>
              <a:t> </a:t>
            </a:r>
            <a:r>
              <a:rPr sz="1550" spc="10" dirty="0">
                <a:latin typeface="Arial MT"/>
                <a:cs typeface="Arial MT"/>
              </a:rPr>
              <a:t>bencana</a:t>
            </a:r>
            <a:r>
              <a:rPr sz="1550" spc="285" dirty="0">
                <a:latin typeface="Arial MT"/>
                <a:cs typeface="Arial MT"/>
              </a:rPr>
              <a:t> </a:t>
            </a:r>
            <a:r>
              <a:rPr sz="1550" spc="10" dirty="0">
                <a:latin typeface="Arial MT"/>
                <a:cs typeface="Arial MT"/>
              </a:rPr>
              <a:t>non-</a:t>
            </a:r>
            <a:endParaRPr sz="1550">
              <a:latin typeface="Arial MT"/>
              <a:cs typeface="Arial MT"/>
            </a:endParaRPr>
          </a:p>
        </p:txBody>
      </p:sp>
      <p:sp>
        <p:nvSpPr>
          <p:cNvPr id="23" name="object 23"/>
          <p:cNvSpPr txBox="1"/>
          <p:nvPr/>
        </p:nvSpPr>
        <p:spPr>
          <a:xfrm>
            <a:off x="3203829" y="5879719"/>
            <a:ext cx="8077200" cy="228600"/>
          </a:xfrm>
          <a:prstGeom prst="rect">
            <a:avLst/>
          </a:prstGeom>
          <a:solidFill>
            <a:srgbClr val="FFFF00"/>
          </a:solidFill>
        </p:spPr>
        <p:txBody>
          <a:bodyPr vert="horz" wrap="square" lIns="0" tIns="0" rIns="0" bIns="0" rtlCol="0">
            <a:spAutoFit/>
          </a:bodyPr>
          <a:lstStyle/>
          <a:p>
            <a:pPr marL="1905">
              <a:lnSpc>
                <a:spcPts val="1800"/>
              </a:lnSpc>
              <a:tabLst>
                <a:tab pos="1346200" algn="l"/>
                <a:tab pos="3929379" algn="l"/>
                <a:tab pos="6102985" algn="l"/>
                <a:tab pos="6932295" algn="l"/>
              </a:tabLst>
            </a:pPr>
            <a:r>
              <a:rPr sz="1550" spc="10" dirty="0">
                <a:latin typeface="Arial MT"/>
                <a:cs typeface="Arial MT"/>
              </a:rPr>
              <a:t>dipenuhi </a:t>
            </a:r>
            <a:r>
              <a:rPr sz="1550" spc="140" dirty="0">
                <a:latin typeface="Arial MT"/>
                <a:cs typeface="Arial MT"/>
              </a:rPr>
              <a:t> </a:t>
            </a:r>
            <a:r>
              <a:rPr sz="1550" dirty="0">
                <a:latin typeface="Arial MT"/>
                <a:cs typeface="Arial MT"/>
              </a:rPr>
              <a:t>dari	</a:t>
            </a:r>
            <a:r>
              <a:rPr sz="1550" spc="20" dirty="0">
                <a:latin typeface="Arial MT"/>
                <a:cs typeface="Arial MT"/>
              </a:rPr>
              <a:t>pergeseran </a:t>
            </a:r>
            <a:r>
              <a:rPr sz="1550" spc="60" dirty="0">
                <a:latin typeface="Arial MT"/>
                <a:cs typeface="Arial MT"/>
              </a:rPr>
              <a:t> </a:t>
            </a:r>
            <a:r>
              <a:rPr sz="1550" spc="20" dirty="0">
                <a:latin typeface="Arial MT"/>
                <a:cs typeface="Arial MT"/>
              </a:rPr>
              <a:t>anggaran </a:t>
            </a:r>
            <a:r>
              <a:rPr sz="1550" spc="120" dirty="0">
                <a:latin typeface="Arial MT"/>
                <a:cs typeface="Arial MT"/>
              </a:rPr>
              <a:t> </a:t>
            </a:r>
            <a:r>
              <a:rPr sz="1550" dirty="0">
                <a:latin typeface="Arial MT"/>
                <a:cs typeface="Arial MT"/>
              </a:rPr>
              <a:t>dari	</a:t>
            </a:r>
            <a:r>
              <a:rPr sz="1550" spc="5" dirty="0">
                <a:latin typeface="Arial MT"/>
                <a:cs typeface="Arial MT"/>
              </a:rPr>
              <a:t>sub </a:t>
            </a:r>
            <a:r>
              <a:rPr sz="1550" spc="65" dirty="0">
                <a:latin typeface="Arial MT"/>
                <a:cs typeface="Arial MT"/>
              </a:rPr>
              <a:t> </a:t>
            </a:r>
            <a:r>
              <a:rPr sz="1550" spc="50" dirty="0">
                <a:latin typeface="Arial MT"/>
                <a:cs typeface="Arial MT"/>
              </a:rPr>
              <a:t>BA</a:t>
            </a:r>
            <a:r>
              <a:rPr sz="1550" spc="475" dirty="0">
                <a:latin typeface="Arial MT"/>
                <a:cs typeface="Arial MT"/>
              </a:rPr>
              <a:t> </a:t>
            </a:r>
            <a:r>
              <a:rPr sz="1550" spc="35" dirty="0">
                <a:latin typeface="Arial MT"/>
                <a:cs typeface="Arial MT"/>
              </a:rPr>
              <a:t>BUN</a:t>
            </a:r>
            <a:r>
              <a:rPr sz="1550" spc="459" dirty="0">
                <a:latin typeface="Arial MT"/>
                <a:cs typeface="Arial MT"/>
              </a:rPr>
              <a:t> </a:t>
            </a:r>
            <a:r>
              <a:rPr sz="1550" spc="15" dirty="0">
                <a:latin typeface="Arial MT"/>
                <a:cs typeface="Arial MT"/>
              </a:rPr>
              <a:t>Belanja	</a:t>
            </a:r>
            <a:r>
              <a:rPr sz="1550" spc="10" dirty="0">
                <a:latin typeface="Arial MT"/>
                <a:cs typeface="Arial MT"/>
              </a:rPr>
              <a:t>Lainnya	</a:t>
            </a:r>
            <a:r>
              <a:rPr sz="1550" spc="-10" dirty="0">
                <a:latin typeface="Arial MT"/>
                <a:cs typeface="Arial MT"/>
              </a:rPr>
              <a:t>ke</a:t>
            </a:r>
            <a:r>
              <a:rPr sz="1550" spc="110" dirty="0">
                <a:latin typeface="Arial MT"/>
                <a:cs typeface="Arial MT"/>
              </a:rPr>
              <a:t> </a:t>
            </a:r>
            <a:r>
              <a:rPr sz="1550" spc="15" dirty="0">
                <a:latin typeface="Arial MT"/>
                <a:cs typeface="Arial MT"/>
              </a:rPr>
              <a:t>BA</a:t>
            </a:r>
            <a:r>
              <a:rPr sz="1550" spc="434" dirty="0">
                <a:latin typeface="Arial MT"/>
                <a:cs typeface="Arial MT"/>
              </a:rPr>
              <a:t> </a:t>
            </a:r>
            <a:r>
              <a:rPr sz="1550" spc="15" dirty="0">
                <a:latin typeface="Arial MT"/>
                <a:cs typeface="Arial MT"/>
              </a:rPr>
              <a:t>K/L</a:t>
            </a:r>
            <a:endParaRPr sz="1550">
              <a:latin typeface="Arial MT"/>
              <a:cs typeface="Arial MT"/>
            </a:endParaRPr>
          </a:p>
        </p:txBody>
      </p:sp>
      <p:sp>
        <p:nvSpPr>
          <p:cNvPr id="24" name="object 24"/>
          <p:cNvSpPr txBox="1"/>
          <p:nvPr/>
        </p:nvSpPr>
        <p:spPr>
          <a:xfrm>
            <a:off x="1489328" y="5855970"/>
            <a:ext cx="10210165" cy="266065"/>
          </a:xfrm>
          <a:prstGeom prst="rect">
            <a:avLst/>
          </a:prstGeom>
        </p:spPr>
        <p:txBody>
          <a:bodyPr vert="horz" wrap="square" lIns="0" tIns="15875" rIns="0" bIns="0" rtlCol="0">
            <a:spAutoFit/>
          </a:bodyPr>
          <a:lstStyle/>
          <a:p>
            <a:pPr marL="635">
              <a:lnSpc>
                <a:spcPct val="100000"/>
              </a:lnSpc>
              <a:spcBef>
                <a:spcPts val="125"/>
              </a:spcBef>
              <a:tabLst>
                <a:tab pos="620395" algn="l"/>
                <a:tab pos="9799955" algn="l"/>
              </a:tabLst>
            </a:pPr>
            <a:r>
              <a:rPr sz="1550" spc="35" dirty="0">
                <a:latin typeface="Arial MT"/>
                <a:cs typeface="Arial MT"/>
              </a:rPr>
              <a:t>a</a:t>
            </a:r>
            <a:r>
              <a:rPr sz="1550" spc="-50" dirty="0">
                <a:latin typeface="Arial MT"/>
                <a:cs typeface="Arial MT"/>
              </a:rPr>
              <a:t>l</a:t>
            </a:r>
            <a:r>
              <a:rPr sz="1550" spc="110" dirty="0">
                <a:latin typeface="Arial MT"/>
                <a:cs typeface="Arial MT"/>
              </a:rPr>
              <a:t>a</a:t>
            </a:r>
            <a:r>
              <a:rPr sz="1550" spc="-95" dirty="0">
                <a:latin typeface="Arial MT"/>
                <a:cs typeface="Arial MT"/>
              </a:rPr>
              <a:t>m</a:t>
            </a:r>
            <a:r>
              <a:rPr sz="1550" spc="5" dirty="0">
                <a:latin typeface="Arial MT"/>
                <a:cs typeface="Arial MT"/>
              </a:rPr>
              <a:t>.</a:t>
            </a:r>
            <a:r>
              <a:rPr sz="1550" dirty="0">
                <a:latin typeface="Arial MT"/>
                <a:cs typeface="Arial MT"/>
              </a:rPr>
              <a:t>	</a:t>
            </a:r>
            <a:r>
              <a:rPr sz="1550" spc="15" dirty="0">
                <a:latin typeface="Arial MT"/>
                <a:cs typeface="Arial MT"/>
              </a:rPr>
              <a:t>A</a:t>
            </a:r>
            <a:r>
              <a:rPr sz="1550" spc="-50" dirty="0">
                <a:latin typeface="Arial MT"/>
                <a:cs typeface="Arial MT"/>
              </a:rPr>
              <a:t>l</a:t>
            </a:r>
            <a:r>
              <a:rPr sz="1550" spc="35" dirty="0">
                <a:latin typeface="Arial MT"/>
                <a:cs typeface="Arial MT"/>
              </a:rPr>
              <a:t>o</a:t>
            </a:r>
            <a:r>
              <a:rPr sz="1550" spc="-30" dirty="0">
                <a:latin typeface="Arial MT"/>
                <a:cs typeface="Arial MT"/>
              </a:rPr>
              <a:t>k</a:t>
            </a:r>
            <a:r>
              <a:rPr sz="1550" spc="35" dirty="0">
                <a:latin typeface="Arial MT"/>
                <a:cs typeface="Arial MT"/>
              </a:rPr>
              <a:t>a</a:t>
            </a:r>
            <a:r>
              <a:rPr sz="1550" spc="40" dirty="0">
                <a:latin typeface="Arial MT"/>
                <a:cs typeface="Arial MT"/>
              </a:rPr>
              <a:t>s</a:t>
            </a:r>
            <a:r>
              <a:rPr sz="1550" spc="25" dirty="0">
                <a:latin typeface="Arial MT"/>
                <a:cs typeface="Arial MT"/>
              </a:rPr>
              <a:t>i</a:t>
            </a:r>
            <a:r>
              <a:rPr sz="1550" spc="-40" dirty="0">
                <a:latin typeface="Arial MT"/>
                <a:cs typeface="Arial MT"/>
              </a:rPr>
              <a:t>n</a:t>
            </a:r>
            <a:r>
              <a:rPr sz="1550" spc="40" dirty="0">
                <a:latin typeface="Arial MT"/>
                <a:cs typeface="Arial MT"/>
              </a:rPr>
              <a:t>y</a:t>
            </a:r>
            <a:r>
              <a:rPr sz="1550" spc="15" dirty="0">
                <a:latin typeface="Arial MT"/>
                <a:cs typeface="Arial MT"/>
              </a:rPr>
              <a:t>a</a:t>
            </a:r>
            <a:r>
              <a:rPr sz="1550" dirty="0">
                <a:latin typeface="Arial MT"/>
                <a:cs typeface="Arial MT"/>
              </a:rPr>
              <a:t>	</a:t>
            </a:r>
            <a:r>
              <a:rPr sz="1550" spc="35" dirty="0">
                <a:latin typeface="Arial MT"/>
                <a:cs typeface="Arial MT"/>
              </a:rPr>
              <a:t>a</a:t>
            </a:r>
            <a:r>
              <a:rPr sz="1550" spc="10" dirty="0">
                <a:latin typeface="Arial MT"/>
                <a:cs typeface="Arial MT"/>
              </a:rPr>
              <a:t>t</a:t>
            </a:r>
            <a:r>
              <a:rPr sz="1550" spc="35" dirty="0">
                <a:latin typeface="Arial MT"/>
                <a:cs typeface="Arial MT"/>
              </a:rPr>
              <a:t>a</a:t>
            </a:r>
            <a:r>
              <a:rPr sz="1550" spc="15" dirty="0">
                <a:latin typeface="Arial MT"/>
                <a:cs typeface="Arial MT"/>
              </a:rPr>
              <a:t>u</a:t>
            </a:r>
            <a:endParaRPr sz="1550">
              <a:latin typeface="Arial MT"/>
              <a:cs typeface="Arial MT"/>
            </a:endParaRPr>
          </a:p>
        </p:txBody>
      </p:sp>
      <p:sp>
        <p:nvSpPr>
          <p:cNvPr id="25" name="object 25"/>
          <p:cNvSpPr txBox="1"/>
          <p:nvPr/>
        </p:nvSpPr>
        <p:spPr>
          <a:xfrm>
            <a:off x="1489328" y="6127369"/>
            <a:ext cx="4032250" cy="228600"/>
          </a:xfrm>
          <a:prstGeom prst="rect">
            <a:avLst/>
          </a:prstGeom>
          <a:solidFill>
            <a:srgbClr val="FFFF00"/>
          </a:solidFill>
        </p:spPr>
        <p:txBody>
          <a:bodyPr vert="horz" wrap="square" lIns="0" tIns="0" rIns="0" bIns="0" rtlCol="0">
            <a:spAutoFit/>
          </a:bodyPr>
          <a:lstStyle/>
          <a:p>
            <a:pPr marL="635">
              <a:lnSpc>
                <a:spcPts val="1800"/>
              </a:lnSpc>
              <a:tabLst>
                <a:tab pos="1154430" algn="l"/>
                <a:tab pos="2145665" algn="l"/>
                <a:tab pos="3070225" algn="l"/>
                <a:tab pos="3718560" algn="l"/>
              </a:tabLst>
            </a:pPr>
            <a:r>
              <a:rPr sz="1550" spc="-40" dirty="0">
                <a:latin typeface="Arial MT"/>
                <a:cs typeface="Arial MT"/>
              </a:rPr>
              <a:t>p</a:t>
            </a:r>
            <a:r>
              <a:rPr sz="1550" spc="35" dirty="0">
                <a:latin typeface="Arial MT"/>
                <a:cs typeface="Arial MT"/>
              </a:rPr>
              <a:t>e</a:t>
            </a:r>
            <a:r>
              <a:rPr sz="1550" spc="75" dirty="0">
                <a:latin typeface="Arial MT"/>
                <a:cs typeface="Arial MT"/>
              </a:rPr>
              <a:t>r</a:t>
            </a:r>
            <a:r>
              <a:rPr sz="1550" spc="-40" dirty="0">
                <a:latin typeface="Arial MT"/>
                <a:cs typeface="Arial MT"/>
              </a:rPr>
              <a:t>g</a:t>
            </a:r>
            <a:r>
              <a:rPr sz="1550" spc="35" dirty="0">
                <a:latin typeface="Arial MT"/>
                <a:cs typeface="Arial MT"/>
              </a:rPr>
              <a:t>e</a:t>
            </a:r>
            <a:r>
              <a:rPr sz="1550" spc="40" dirty="0">
                <a:latin typeface="Arial MT"/>
                <a:cs typeface="Arial MT"/>
              </a:rPr>
              <a:t>s</a:t>
            </a:r>
            <a:r>
              <a:rPr sz="1550" spc="35" dirty="0">
                <a:latin typeface="Arial MT"/>
                <a:cs typeface="Arial MT"/>
              </a:rPr>
              <a:t>e</a:t>
            </a:r>
            <a:r>
              <a:rPr sz="1550" spc="5" dirty="0">
                <a:latin typeface="Arial MT"/>
                <a:cs typeface="Arial MT"/>
              </a:rPr>
              <a:t>r</a:t>
            </a:r>
            <a:r>
              <a:rPr sz="1550" spc="35" dirty="0">
                <a:latin typeface="Arial MT"/>
                <a:cs typeface="Arial MT"/>
              </a:rPr>
              <a:t>a</a:t>
            </a:r>
            <a:r>
              <a:rPr sz="1550" spc="15" dirty="0">
                <a:latin typeface="Arial MT"/>
                <a:cs typeface="Arial MT"/>
              </a:rPr>
              <a:t>n</a:t>
            </a:r>
            <a:r>
              <a:rPr sz="1550" dirty="0">
                <a:latin typeface="Arial MT"/>
                <a:cs typeface="Arial MT"/>
              </a:rPr>
              <a:t>	</a:t>
            </a:r>
            <a:r>
              <a:rPr sz="1550" spc="35" dirty="0">
                <a:latin typeface="Arial MT"/>
                <a:cs typeface="Arial MT"/>
              </a:rPr>
              <a:t>ang</a:t>
            </a:r>
            <a:r>
              <a:rPr sz="1550" spc="-40" dirty="0">
                <a:latin typeface="Arial MT"/>
                <a:cs typeface="Arial MT"/>
              </a:rPr>
              <a:t>g</a:t>
            </a:r>
            <a:r>
              <a:rPr sz="1550" spc="35" dirty="0">
                <a:latin typeface="Arial MT"/>
                <a:cs typeface="Arial MT"/>
              </a:rPr>
              <a:t>a</a:t>
            </a:r>
            <a:r>
              <a:rPr sz="1550" spc="5" dirty="0">
                <a:latin typeface="Arial MT"/>
                <a:cs typeface="Arial MT"/>
              </a:rPr>
              <a:t>r</a:t>
            </a:r>
            <a:r>
              <a:rPr sz="1550" spc="110" dirty="0">
                <a:latin typeface="Arial MT"/>
                <a:cs typeface="Arial MT"/>
              </a:rPr>
              <a:t>a</a:t>
            </a:r>
            <a:r>
              <a:rPr sz="1550" spc="15" dirty="0">
                <a:latin typeface="Arial MT"/>
                <a:cs typeface="Arial MT"/>
              </a:rPr>
              <a:t>n</a:t>
            </a:r>
            <a:r>
              <a:rPr sz="1550" dirty="0">
                <a:latin typeface="Arial MT"/>
                <a:cs typeface="Arial MT"/>
              </a:rPr>
              <a:t>	</a:t>
            </a:r>
            <a:r>
              <a:rPr sz="1550" spc="-35" dirty="0">
                <a:latin typeface="Arial MT"/>
                <a:cs typeface="Arial MT"/>
              </a:rPr>
              <a:t>d</a:t>
            </a:r>
            <a:r>
              <a:rPr sz="1550" spc="110" dirty="0">
                <a:latin typeface="Arial MT"/>
                <a:cs typeface="Arial MT"/>
              </a:rPr>
              <a:t>a</a:t>
            </a:r>
            <a:r>
              <a:rPr sz="1550" spc="-50" dirty="0">
                <a:latin typeface="Arial MT"/>
                <a:cs typeface="Arial MT"/>
              </a:rPr>
              <a:t>l</a:t>
            </a:r>
            <a:r>
              <a:rPr sz="1550" spc="110" dirty="0">
                <a:latin typeface="Arial MT"/>
                <a:cs typeface="Arial MT"/>
              </a:rPr>
              <a:t>a</a:t>
            </a:r>
            <a:r>
              <a:rPr sz="1550" spc="20" dirty="0">
                <a:latin typeface="Arial MT"/>
                <a:cs typeface="Arial MT"/>
              </a:rPr>
              <a:t>m</a:t>
            </a:r>
            <a:r>
              <a:rPr sz="1550" dirty="0">
                <a:latin typeface="Arial MT"/>
                <a:cs typeface="Arial MT"/>
              </a:rPr>
              <a:t> </a:t>
            </a:r>
            <a:r>
              <a:rPr sz="1550" spc="70" dirty="0">
                <a:latin typeface="Arial MT"/>
                <a:cs typeface="Arial MT"/>
              </a:rPr>
              <a:t> </a:t>
            </a:r>
            <a:r>
              <a:rPr sz="1550" spc="15" dirty="0">
                <a:latin typeface="Arial MT"/>
                <a:cs typeface="Arial MT"/>
              </a:rPr>
              <a:t>1</a:t>
            </a:r>
            <a:r>
              <a:rPr sz="1550" dirty="0">
                <a:latin typeface="Arial MT"/>
                <a:cs typeface="Arial MT"/>
              </a:rPr>
              <a:t>	</a:t>
            </a:r>
            <a:r>
              <a:rPr sz="1550" spc="5" dirty="0">
                <a:latin typeface="Arial MT"/>
                <a:cs typeface="Arial MT"/>
              </a:rPr>
              <a:t>(</a:t>
            </a:r>
            <a:r>
              <a:rPr sz="1550" spc="40" dirty="0">
                <a:latin typeface="Arial MT"/>
                <a:cs typeface="Arial MT"/>
              </a:rPr>
              <a:t>s</a:t>
            </a:r>
            <a:r>
              <a:rPr sz="1550" spc="35" dirty="0">
                <a:latin typeface="Arial MT"/>
                <a:cs typeface="Arial MT"/>
              </a:rPr>
              <a:t>a</a:t>
            </a:r>
            <a:r>
              <a:rPr sz="1550" spc="10" dirty="0">
                <a:latin typeface="Arial MT"/>
                <a:cs typeface="Arial MT"/>
              </a:rPr>
              <a:t>t</a:t>
            </a:r>
            <a:r>
              <a:rPr sz="1550" spc="-40" dirty="0">
                <a:latin typeface="Arial MT"/>
                <a:cs typeface="Arial MT"/>
              </a:rPr>
              <a:t>u</a:t>
            </a:r>
            <a:r>
              <a:rPr sz="1550" spc="5" dirty="0">
                <a:latin typeface="Arial MT"/>
                <a:cs typeface="Arial MT"/>
              </a:rPr>
              <a:t>)</a:t>
            </a:r>
            <a:r>
              <a:rPr sz="1550" dirty="0">
                <a:latin typeface="Arial MT"/>
                <a:cs typeface="Arial MT"/>
              </a:rPr>
              <a:t>	</a:t>
            </a:r>
            <a:r>
              <a:rPr sz="1550" spc="15" dirty="0">
                <a:latin typeface="Arial MT"/>
                <a:cs typeface="Arial MT"/>
              </a:rPr>
              <a:t>K</a:t>
            </a:r>
            <a:r>
              <a:rPr sz="1550" spc="10" dirty="0">
                <a:latin typeface="Arial MT"/>
                <a:cs typeface="Arial MT"/>
              </a:rPr>
              <a:t>/</a:t>
            </a:r>
            <a:r>
              <a:rPr sz="1550" spc="15" dirty="0">
                <a:latin typeface="Arial MT"/>
                <a:cs typeface="Arial MT"/>
              </a:rPr>
              <a:t>L</a:t>
            </a:r>
            <a:endParaRPr sz="1550">
              <a:latin typeface="Arial MT"/>
              <a:cs typeface="Arial MT"/>
            </a:endParaRPr>
          </a:p>
        </p:txBody>
      </p:sp>
      <p:sp>
        <p:nvSpPr>
          <p:cNvPr id="26" name="object 26"/>
          <p:cNvSpPr txBox="1"/>
          <p:nvPr/>
        </p:nvSpPr>
        <p:spPr>
          <a:xfrm>
            <a:off x="5508878" y="6103937"/>
            <a:ext cx="5798820" cy="266065"/>
          </a:xfrm>
          <a:prstGeom prst="rect">
            <a:avLst/>
          </a:prstGeom>
        </p:spPr>
        <p:txBody>
          <a:bodyPr vert="horz" wrap="square" lIns="0" tIns="15875" rIns="0" bIns="0" rtlCol="0">
            <a:spAutoFit/>
          </a:bodyPr>
          <a:lstStyle/>
          <a:p>
            <a:pPr marL="3810">
              <a:lnSpc>
                <a:spcPct val="100000"/>
              </a:lnSpc>
              <a:spcBef>
                <a:spcPts val="125"/>
              </a:spcBef>
              <a:tabLst>
                <a:tab pos="203835" algn="l"/>
                <a:tab pos="985519" algn="l"/>
                <a:tab pos="2596515" algn="l"/>
                <a:tab pos="3855085" algn="l"/>
                <a:tab pos="4760595" algn="l"/>
                <a:tab pos="5742305" algn="l"/>
              </a:tabLst>
            </a:pPr>
            <a:r>
              <a:rPr sz="1550" spc="5" dirty="0">
                <a:latin typeface="Arial MT"/>
                <a:cs typeface="Arial MT"/>
              </a:rPr>
              <a:t>.	</a:t>
            </a:r>
            <a:r>
              <a:rPr sz="1550" spc="-60" dirty="0">
                <a:latin typeface="Arial MT"/>
                <a:cs typeface="Arial MT"/>
              </a:rPr>
              <a:t>A</a:t>
            </a:r>
            <a:r>
              <a:rPr sz="1550" spc="-45" dirty="0">
                <a:latin typeface="Arial MT"/>
                <a:cs typeface="Arial MT"/>
              </a:rPr>
              <a:t>l</a:t>
            </a:r>
            <a:r>
              <a:rPr sz="1550" spc="110" dirty="0">
                <a:latin typeface="Arial MT"/>
                <a:cs typeface="Arial MT"/>
              </a:rPr>
              <a:t>o</a:t>
            </a:r>
            <a:r>
              <a:rPr sz="1550" spc="-30" dirty="0">
                <a:latin typeface="Arial MT"/>
                <a:cs typeface="Arial MT"/>
              </a:rPr>
              <a:t>k</a:t>
            </a:r>
            <a:r>
              <a:rPr sz="1550" spc="35" dirty="0">
                <a:latin typeface="Arial MT"/>
                <a:cs typeface="Arial MT"/>
              </a:rPr>
              <a:t>a</a:t>
            </a:r>
            <a:r>
              <a:rPr sz="1550" spc="45" dirty="0">
                <a:latin typeface="Arial MT"/>
                <a:cs typeface="Arial MT"/>
              </a:rPr>
              <a:t>s</a:t>
            </a:r>
            <a:r>
              <a:rPr sz="1550" spc="5" dirty="0">
                <a:latin typeface="Arial MT"/>
                <a:cs typeface="Arial MT"/>
              </a:rPr>
              <a:t>i</a:t>
            </a:r>
            <a:r>
              <a:rPr sz="1550" dirty="0">
                <a:latin typeface="Arial MT"/>
                <a:cs typeface="Arial MT"/>
              </a:rPr>
              <a:t>	</a:t>
            </a:r>
            <a:r>
              <a:rPr sz="1550" spc="35" dirty="0">
                <a:latin typeface="Arial MT"/>
                <a:cs typeface="Arial MT"/>
              </a:rPr>
              <a:t>a</a:t>
            </a:r>
            <a:r>
              <a:rPr sz="1550" spc="-35" dirty="0">
                <a:latin typeface="Arial MT"/>
                <a:cs typeface="Arial MT"/>
              </a:rPr>
              <a:t>n</a:t>
            </a:r>
            <a:r>
              <a:rPr sz="1550" spc="35" dirty="0">
                <a:latin typeface="Arial MT"/>
                <a:cs typeface="Arial MT"/>
              </a:rPr>
              <a:t>g</a:t>
            </a:r>
            <a:r>
              <a:rPr sz="1550" spc="-35" dirty="0">
                <a:latin typeface="Arial MT"/>
                <a:cs typeface="Arial MT"/>
              </a:rPr>
              <a:t>g</a:t>
            </a:r>
            <a:r>
              <a:rPr sz="1550" spc="35" dirty="0">
                <a:latin typeface="Arial MT"/>
                <a:cs typeface="Arial MT"/>
              </a:rPr>
              <a:t>a</a:t>
            </a:r>
            <a:r>
              <a:rPr sz="1550" spc="5" dirty="0">
                <a:latin typeface="Arial MT"/>
                <a:cs typeface="Arial MT"/>
              </a:rPr>
              <a:t>r</a:t>
            </a:r>
            <a:r>
              <a:rPr sz="1550" spc="114" dirty="0">
                <a:latin typeface="Arial MT"/>
                <a:cs typeface="Arial MT"/>
              </a:rPr>
              <a:t>a</a:t>
            </a:r>
            <a:r>
              <a:rPr sz="1550" spc="15" dirty="0">
                <a:latin typeface="Arial MT"/>
                <a:cs typeface="Arial MT"/>
              </a:rPr>
              <a:t>n</a:t>
            </a:r>
            <a:r>
              <a:rPr sz="1550" dirty="0">
                <a:latin typeface="Arial MT"/>
                <a:cs typeface="Arial MT"/>
              </a:rPr>
              <a:t> </a:t>
            </a:r>
            <a:r>
              <a:rPr sz="1550" spc="130" dirty="0">
                <a:latin typeface="Arial MT"/>
                <a:cs typeface="Arial MT"/>
              </a:rPr>
              <a:t> </a:t>
            </a:r>
            <a:r>
              <a:rPr sz="1550" spc="35" dirty="0">
                <a:latin typeface="Arial MT"/>
                <a:cs typeface="Arial MT"/>
              </a:rPr>
              <a:t>u</a:t>
            </a:r>
            <a:r>
              <a:rPr sz="1550" spc="-40" dirty="0">
                <a:latin typeface="Arial MT"/>
                <a:cs typeface="Arial MT"/>
              </a:rPr>
              <a:t>n</a:t>
            </a:r>
            <a:r>
              <a:rPr sz="1550" spc="90" dirty="0">
                <a:latin typeface="Arial MT"/>
                <a:cs typeface="Arial MT"/>
              </a:rPr>
              <a:t>t</a:t>
            </a:r>
            <a:r>
              <a:rPr sz="1550" spc="-40" dirty="0">
                <a:latin typeface="Arial MT"/>
                <a:cs typeface="Arial MT"/>
              </a:rPr>
              <a:t>u</a:t>
            </a:r>
            <a:r>
              <a:rPr sz="1550" spc="10" dirty="0">
                <a:latin typeface="Arial MT"/>
                <a:cs typeface="Arial MT"/>
              </a:rPr>
              <a:t>k</a:t>
            </a:r>
            <a:r>
              <a:rPr sz="1550" dirty="0">
                <a:latin typeface="Arial MT"/>
                <a:cs typeface="Arial MT"/>
              </a:rPr>
              <a:t>	</a:t>
            </a:r>
            <a:r>
              <a:rPr sz="1550" spc="-40" dirty="0">
                <a:latin typeface="Arial MT"/>
                <a:cs typeface="Arial MT"/>
              </a:rPr>
              <a:t>p</a:t>
            </a:r>
            <a:r>
              <a:rPr sz="1550" spc="110" dirty="0">
                <a:latin typeface="Arial MT"/>
                <a:cs typeface="Arial MT"/>
              </a:rPr>
              <a:t>e</a:t>
            </a:r>
            <a:r>
              <a:rPr sz="1550" spc="-40" dirty="0">
                <a:latin typeface="Arial MT"/>
                <a:cs typeface="Arial MT"/>
              </a:rPr>
              <a:t>n</a:t>
            </a:r>
            <a:r>
              <a:rPr sz="1550" spc="35" dirty="0">
                <a:latin typeface="Arial MT"/>
                <a:cs typeface="Arial MT"/>
              </a:rPr>
              <a:t>an</a:t>
            </a:r>
            <a:r>
              <a:rPr sz="1550" spc="-40" dirty="0">
                <a:latin typeface="Arial MT"/>
                <a:cs typeface="Arial MT"/>
              </a:rPr>
              <a:t>g</a:t>
            </a:r>
            <a:r>
              <a:rPr sz="1550" spc="110" dirty="0">
                <a:latin typeface="Arial MT"/>
                <a:cs typeface="Arial MT"/>
              </a:rPr>
              <a:t>a</a:t>
            </a:r>
            <a:r>
              <a:rPr sz="1550" spc="-40" dirty="0">
                <a:latin typeface="Arial MT"/>
                <a:cs typeface="Arial MT"/>
              </a:rPr>
              <a:t>n</a:t>
            </a:r>
            <a:r>
              <a:rPr sz="1550" spc="35" dirty="0">
                <a:latin typeface="Arial MT"/>
                <a:cs typeface="Arial MT"/>
              </a:rPr>
              <a:t>a</a:t>
            </a:r>
            <a:r>
              <a:rPr sz="1550" spc="15" dirty="0">
                <a:latin typeface="Arial MT"/>
                <a:cs typeface="Arial MT"/>
              </a:rPr>
              <a:t>n</a:t>
            </a:r>
            <a:r>
              <a:rPr sz="1550" dirty="0">
                <a:latin typeface="Arial MT"/>
                <a:cs typeface="Arial MT"/>
              </a:rPr>
              <a:t>	</a:t>
            </a:r>
            <a:r>
              <a:rPr sz="1550" spc="-35" dirty="0">
                <a:latin typeface="Arial MT"/>
                <a:cs typeface="Arial MT"/>
              </a:rPr>
              <a:t>b</a:t>
            </a:r>
            <a:r>
              <a:rPr sz="1550" spc="110" dirty="0">
                <a:latin typeface="Arial MT"/>
                <a:cs typeface="Arial MT"/>
              </a:rPr>
              <a:t>e</a:t>
            </a:r>
            <a:r>
              <a:rPr sz="1550" spc="-35" dirty="0">
                <a:latin typeface="Arial MT"/>
                <a:cs typeface="Arial MT"/>
              </a:rPr>
              <a:t>n</a:t>
            </a:r>
            <a:r>
              <a:rPr sz="1550" spc="45" dirty="0">
                <a:latin typeface="Arial MT"/>
                <a:cs typeface="Arial MT"/>
              </a:rPr>
              <a:t>c</a:t>
            </a:r>
            <a:r>
              <a:rPr sz="1550" spc="35" dirty="0">
                <a:latin typeface="Arial MT"/>
                <a:cs typeface="Arial MT"/>
              </a:rPr>
              <a:t>a</a:t>
            </a:r>
            <a:r>
              <a:rPr sz="1550" spc="-35" dirty="0">
                <a:latin typeface="Arial MT"/>
                <a:cs typeface="Arial MT"/>
              </a:rPr>
              <a:t>n</a:t>
            </a:r>
            <a:r>
              <a:rPr sz="1550" spc="15" dirty="0">
                <a:latin typeface="Arial MT"/>
                <a:cs typeface="Arial MT"/>
              </a:rPr>
              <a:t>a</a:t>
            </a:r>
            <a:r>
              <a:rPr sz="1550" dirty="0">
                <a:latin typeface="Arial MT"/>
                <a:cs typeface="Arial MT"/>
              </a:rPr>
              <a:t>	</a:t>
            </a:r>
            <a:r>
              <a:rPr sz="1550" spc="-35" dirty="0">
                <a:latin typeface="Arial MT"/>
                <a:cs typeface="Arial MT"/>
              </a:rPr>
              <a:t>n</a:t>
            </a:r>
            <a:r>
              <a:rPr sz="1550" spc="110" dirty="0">
                <a:latin typeface="Arial MT"/>
                <a:cs typeface="Arial MT"/>
              </a:rPr>
              <a:t>o</a:t>
            </a:r>
            <a:r>
              <a:rPr sz="1550" spc="-40" dirty="0">
                <a:latin typeface="Arial MT"/>
                <a:cs typeface="Arial MT"/>
              </a:rPr>
              <a:t>n</a:t>
            </a:r>
            <a:r>
              <a:rPr sz="1550" dirty="0">
                <a:latin typeface="Arial MT"/>
                <a:cs typeface="Arial MT"/>
              </a:rPr>
              <a:t>-</a:t>
            </a:r>
            <a:r>
              <a:rPr sz="1550" spc="110" dirty="0">
                <a:latin typeface="Arial MT"/>
                <a:cs typeface="Arial MT"/>
              </a:rPr>
              <a:t>a</a:t>
            </a:r>
            <a:r>
              <a:rPr sz="1550" spc="-50" dirty="0">
                <a:latin typeface="Arial MT"/>
                <a:cs typeface="Arial MT"/>
              </a:rPr>
              <a:t>l</a:t>
            </a:r>
            <a:r>
              <a:rPr sz="1550" spc="110" dirty="0">
                <a:latin typeface="Arial MT"/>
                <a:cs typeface="Arial MT"/>
              </a:rPr>
              <a:t>a</a:t>
            </a:r>
            <a:r>
              <a:rPr sz="1550" spc="20" dirty="0">
                <a:latin typeface="Arial MT"/>
                <a:cs typeface="Arial MT"/>
              </a:rPr>
              <a:t>m</a:t>
            </a:r>
            <a:r>
              <a:rPr sz="1550" dirty="0">
                <a:latin typeface="Arial MT"/>
                <a:cs typeface="Arial MT"/>
              </a:rPr>
              <a:t>	</a:t>
            </a:r>
            <a:r>
              <a:rPr sz="1550" spc="5" dirty="0">
                <a:latin typeface="Arial MT"/>
                <a:cs typeface="Arial MT"/>
              </a:rPr>
              <a:t>t</a:t>
            </a:r>
            <a:endParaRPr sz="1550">
              <a:latin typeface="Arial MT"/>
              <a:cs typeface="Arial MT"/>
            </a:endParaRPr>
          </a:p>
        </p:txBody>
      </p:sp>
      <p:sp>
        <p:nvSpPr>
          <p:cNvPr id="27" name="object 27"/>
          <p:cNvSpPr txBox="1"/>
          <p:nvPr/>
        </p:nvSpPr>
        <p:spPr>
          <a:xfrm>
            <a:off x="11281029" y="6127369"/>
            <a:ext cx="457200" cy="228600"/>
          </a:xfrm>
          <a:prstGeom prst="rect">
            <a:avLst/>
          </a:prstGeom>
          <a:solidFill>
            <a:srgbClr val="FFFF00"/>
          </a:solidFill>
        </p:spPr>
        <p:txBody>
          <a:bodyPr vert="horz" wrap="square" lIns="0" tIns="0" rIns="0" bIns="0" rtlCol="0">
            <a:spAutoFit/>
          </a:bodyPr>
          <a:lstStyle/>
          <a:p>
            <a:pPr marL="27305">
              <a:lnSpc>
                <a:spcPts val="1800"/>
              </a:lnSpc>
            </a:pPr>
            <a:r>
              <a:rPr sz="1550" spc="5" dirty="0">
                <a:latin typeface="Arial MT"/>
                <a:cs typeface="Arial MT"/>
              </a:rPr>
              <a:t>idak</a:t>
            </a:r>
            <a:endParaRPr sz="1550">
              <a:latin typeface="Arial MT"/>
              <a:cs typeface="Arial MT"/>
            </a:endParaRPr>
          </a:p>
        </p:txBody>
      </p:sp>
      <p:sp>
        <p:nvSpPr>
          <p:cNvPr id="28" name="object 28"/>
          <p:cNvSpPr txBox="1"/>
          <p:nvPr/>
        </p:nvSpPr>
        <p:spPr>
          <a:xfrm>
            <a:off x="1489328" y="6365494"/>
            <a:ext cx="5803900" cy="228600"/>
          </a:xfrm>
          <a:prstGeom prst="rect">
            <a:avLst/>
          </a:prstGeom>
          <a:solidFill>
            <a:srgbClr val="FFFF00"/>
          </a:solidFill>
        </p:spPr>
        <p:txBody>
          <a:bodyPr vert="horz" wrap="square" lIns="0" tIns="0" rIns="0" bIns="0" rtlCol="0">
            <a:spAutoFit/>
          </a:bodyPr>
          <a:lstStyle/>
          <a:p>
            <a:pPr marL="635">
              <a:lnSpc>
                <a:spcPts val="1800"/>
              </a:lnSpc>
            </a:pPr>
            <a:r>
              <a:rPr sz="1550" spc="-5" dirty="0">
                <a:latin typeface="Arial MT"/>
                <a:cs typeface="Arial MT"/>
              </a:rPr>
              <a:t>diperkenankan</a:t>
            </a:r>
            <a:r>
              <a:rPr sz="1550" spc="370" dirty="0">
                <a:latin typeface="Arial MT"/>
                <a:cs typeface="Arial MT"/>
              </a:rPr>
              <a:t> </a:t>
            </a:r>
            <a:r>
              <a:rPr sz="1550" spc="5" dirty="0">
                <a:latin typeface="Arial MT"/>
                <a:cs typeface="Arial MT"/>
              </a:rPr>
              <a:t>digeser</a:t>
            </a:r>
            <a:r>
              <a:rPr sz="1550" spc="35" dirty="0">
                <a:latin typeface="Arial MT"/>
                <a:cs typeface="Arial MT"/>
              </a:rPr>
              <a:t> </a:t>
            </a:r>
            <a:r>
              <a:rPr sz="1550" spc="-10" dirty="0">
                <a:latin typeface="Arial MT"/>
                <a:cs typeface="Arial MT"/>
              </a:rPr>
              <a:t>ke</a:t>
            </a:r>
            <a:r>
              <a:rPr sz="1550" spc="125" dirty="0">
                <a:latin typeface="Arial MT"/>
                <a:cs typeface="Arial MT"/>
              </a:rPr>
              <a:t> </a:t>
            </a:r>
            <a:r>
              <a:rPr sz="1550" spc="15" dirty="0">
                <a:latin typeface="Arial MT"/>
                <a:cs typeface="Arial MT"/>
              </a:rPr>
              <a:t>selain</a:t>
            </a:r>
            <a:r>
              <a:rPr sz="1550" spc="-20" dirty="0">
                <a:latin typeface="Arial MT"/>
                <a:cs typeface="Arial MT"/>
              </a:rPr>
              <a:t> </a:t>
            </a:r>
            <a:r>
              <a:rPr sz="1550" spc="-5" dirty="0">
                <a:latin typeface="Arial MT"/>
                <a:cs typeface="Arial MT"/>
              </a:rPr>
              <a:t>penanganan</a:t>
            </a:r>
            <a:r>
              <a:rPr sz="1550" spc="350" dirty="0">
                <a:latin typeface="Arial MT"/>
                <a:cs typeface="Arial MT"/>
              </a:rPr>
              <a:t> </a:t>
            </a:r>
            <a:r>
              <a:rPr sz="1550" dirty="0">
                <a:latin typeface="Arial MT"/>
                <a:cs typeface="Arial MT"/>
              </a:rPr>
              <a:t>bencana</a:t>
            </a:r>
            <a:r>
              <a:rPr sz="1550" spc="114" dirty="0">
                <a:latin typeface="Arial MT"/>
                <a:cs typeface="Arial MT"/>
              </a:rPr>
              <a:t> </a:t>
            </a:r>
            <a:r>
              <a:rPr sz="1550" spc="-15" dirty="0">
                <a:latin typeface="Arial MT"/>
                <a:cs typeface="Arial MT"/>
              </a:rPr>
              <a:t>non-alam</a:t>
            </a:r>
            <a:endParaRPr sz="1550">
              <a:latin typeface="Arial MT"/>
              <a:cs typeface="Arial MT"/>
            </a:endParaRPr>
          </a:p>
        </p:txBody>
      </p:sp>
      <p:sp>
        <p:nvSpPr>
          <p:cNvPr id="29" name="object 29"/>
          <p:cNvSpPr txBox="1"/>
          <p:nvPr/>
        </p:nvSpPr>
        <p:spPr>
          <a:xfrm>
            <a:off x="7273290" y="6342379"/>
            <a:ext cx="81280" cy="266065"/>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a:t>
            </a:r>
            <a:endParaRPr sz="1550">
              <a:latin typeface="Arial MT"/>
              <a:cs typeface="Arial MT"/>
            </a:endParaRPr>
          </a:p>
        </p:txBody>
      </p:sp>
      <p:pic>
        <p:nvPicPr>
          <p:cNvPr id="30" name="object 30"/>
          <p:cNvPicPr/>
          <p:nvPr/>
        </p:nvPicPr>
        <p:blipFill>
          <a:blip r:embed="rId6" cstate="print"/>
          <a:stretch>
            <a:fillRect/>
          </a:stretch>
        </p:blipFill>
        <p:spPr>
          <a:xfrm>
            <a:off x="438150" y="5448300"/>
            <a:ext cx="876300" cy="8001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200" b="1" i="0" kern="1200">
                <a:solidFill>
                  <a:schemeClr val="tx1"/>
                </a:solidFill>
                <a:latin typeface="Roboto"/>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0"/>
              </a:spcBef>
            </a:pPr>
            <a:fld id="{81D60167-4931-47E6-BA6A-407CBD079E47}" type="slidenum">
              <a:rPr lang="en-ID" smtClean="0"/>
              <a:pPr marL="38100">
                <a:lnSpc>
                  <a:spcPct val="100000"/>
                </a:lnSpc>
                <a:spcBef>
                  <a:spcPts val="10"/>
                </a:spcBef>
              </a:pPr>
              <a:t>36</a:t>
            </a:fld>
            <a:endParaRPr dirty="0"/>
          </a:p>
        </p:txBody>
      </p:sp>
      <p:sp>
        <p:nvSpPr>
          <p:cNvPr id="2" name="object 2"/>
          <p:cNvSpPr txBox="1">
            <a:spLocks noGrp="1"/>
          </p:cNvSpPr>
          <p:nvPr>
            <p:ph type="title" idx="4294967295"/>
          </p:nvPr>
        </p:nvSpPr>
        <p:spPr>
          <a:xfrm>
            <a:off x="0" y="230188"/>
            <a:ext cx="5854148" cy="290464"/>
          </a:xfrm>
          <a:prstGeom prst="rect">
            <a:avLst/>
          </a:prstGeom>
        </p:spPr>
        <p:txBody>
          <a:bodyPr vert="horz" wrap="square" lIns="0" tIns="13335" rIns="0" bIns="0" rtlCol="0">
            <a:spAutoFit/>
          </a:bodyPr>
          <a:lstStyle/>
          <a:p>
            <a:pPr marL="12700">
              <a:lnSpc>
                <a:spcPct val="100000"/>
              </a:lnSpc>
              <a:spcBef>
                <a:spcPts val="105"/>
              </a:spcBef>
            </a:pPr>
            <a:r>
              <a:rPr sz="1800" spc="40" dirty="0">
                <a:latin typeface="Roboto Cn"/>
                <a:cs typeface="Roboto Cn"/>
              </a:rPr>
              <a:t>II. </a:t>
            </a:r>
            <a:r>
              <a:rPr lang="en-US" sz="1800" spc="340" dirty="0">
                <a:latin typeface="Roboto Cn"/>
                <a:cs typeface="Roboto Cn"/>
              </a:rPr>
              <a:t>T</a:t>
            </a:r>
            <a:r>
              <a:rPr sz="1800" spc="340" dirty="0">
                <a:latin typeface="Roboto Cn"/>
                <a:cs typeface="Roboto Cn"/>
              </a:rPr>
              <a:t>ema</a:t>
            </a:r>
            <a:r>
              <a:rPr sz="1800" spc="5" dirty="0">
                <a:latin typeface="Roboto Cn"/>
                <a:cs typeface="Roboto Cn"/>
              </a:rPr>
              <a:t> </a:t>
            </a:r>
            <a:r>
              <a:rPr sz="1800" spc="110" dirty="0" err="1">
                <a:latin typeface="Roboto Cn"/>
                <a:cs typeface="Roboto Cn"/>
              </a:rPr>
              <a:t>Revisi</a:t>
            </a:r>
            <a:r>
              <a:rPr sz="1800" spc="30" dirty="0">
                <a:latin typeface="Roboto Cn"/>
                <a:cs typeface="Roboto Cn"/>
              </a:rPr>
              <a:t> </a:t>
            </a:r>
            <a:r>
              <a:rPr sz="1800" spc="110" dirty="0" err="1">
                <a:latin typeface="Roboto Cn"/>
                <a:cs typeface="Roboto Cn"/>
              </a:rPr>
              <a:t>Angga</a:t>
            </a:r>
            <a:r>
              <a:rPr lang="en-US" sz="1800" spc="110" dirty="0" err="1">
                <a:latin typeface="Roboto Cn"/>
                <a:cs typeface="Roboto Cn"/>
              </a:rPr>
              <a:t>r</a:t>
            </a:r>
            <a:r>
              <a:rPr sz="1800" spc="110" dirty="0" err="1">
                <a:latin typeface="Roboto Cn"/>
                <a:cs typeface="Roboto Cn"/>
              </a:rPr>
              <a:t>an</a:t>
            </a:r>
            <a:r>
              <a:rPr sz="1800" spc="110" dirty="0">
                <a:latin typeface="Roboto Cn"/>
                <a:cs typeface="Roboto Cn"/>
              </a:rPr>
              <a:t>...(3)</a:t>
            </a:r>
            <a:endParaRPr sz="1800" dirty="0">
              <a:latin typeface="Roboto Cn"/>
              <a:cs typeface="Roboto Cn"/>
            </a:endParaRPr>
          </a:p>
        </p:txBody>
      </p:sp>
      <p:sp>
        <p:nvSpPr>
          <p:cNvPr id="3" name="object 3"/>
          <p:cNvSpPr/>
          <p:nvPr/>
        </p:nvSpPr>
        <p:spPr>
          <a:xfrm>
            <a:off x="1489328" y="1376552"/>
            <a:ext cx="228600" cy="228600"/>
          </a:xfrm>
          <a:custGeom>
            <a:avLst/>
            <a:gdLst/>
            <a:ahLst/>
            <a:cxnLst/>
            <a:rect l="l" t="t" r="r" b="b"/>
            <a:pathLst>
              <a:path w="228600" h="228600">
                <a:moveTo>
                  <a:pt x="228599" y="0"/>
                </a:moveTo>
                <a:lnTo>
                  <a:pt x="0" y="0"/>
                </a:lnTo>
                <a:lnTo>
                  <a:pt x="0" y="228600"/>
                </a:lnTo>
                <a:lnTo>
                  <a:pt x="228599" y="228600"/>
                </a:lnTo>
                <a:lnTo>
                  <a:pt x="228599" y="0"/>
                </a:lnTo>
                <a:close/>
              </a:path>
            </a:pathLst>
          </a:custGeom>
          <a:solidFill>
            <a:srgbClr val="FF00FF"/>
          </a:solidFill>
        </p:spPr>
        <p:txBody>
          <a:bodyPr wrap="square" lIns="0" tIns="0" rIns="0" bIns="0" rtlCol="0"/>
          <a:lstStyle/>
          <a:p>
            <a:endParaRPr/>
          </a:p>
        </p:txBody>
      </p:sp>
      <p:pic>
        <p:nvPicPr>
          <p:cNvPr id="4" name="object 4"/>
          <p:cNvPicPr/>
          <p:nvPr/>
        </p:nvPicPr>
        <p:blipFill>
          <a:blip r:embed="rId2" cstate="print"/>
          <a:stretch>
            <a:fillRect/>
          </a:stretch>
        </p:blipFill>
        <p:spPr>
          <a:xfrm>
            <a:off x="485775" y="1323975"/>
            <a:ext cx="723900" cy="723900"/>
          </a:xfrm>
          <a:prstGeom prst="rect">
            <a:avLst/>
          </a:prstGeom>
        </p:spPr>
      </p:pic>
      <p:sp>
        <p:nvSpPr>
          <p:cNvPr id="5" name="object 5"/>
          <p:cNvSpPr/>
          <p:nvPr/>
        </p:nvSpPr>
        <p:spPr>
          <a:xfrm>
            <a:off x="1489328" y="2492120"/>
            <a:ext cx="228600" cy="228600"/>
          </a:xfrm>
          <a:custGeom>
            <a:avLst/>
            <a:gdLst/>
            <a:ahLst/>
            <a:cxnLst/>
            <a:rect l="l" t="t" r="r" b="b"/>
            <a:pathLst>
              <a:path w="228600" h="228600">
                <a:moveTo>
                  <a:pt x="228599" y="0"/>
                </a:moveTo>
                <a:lnTo>
                  <a:pt x="0" y="0"/>
                </a:lnTo>
                <a:lnTo>
                  <a:pt x="0" y="228600"/>
                </a:lnTo>
                <a:lnTo>
                  <a:pt x="228599" y="228600"/>
                </a:lnTo>
                <a:lnTo>
                  <a:pt x="228599" y="0"/>
                </a:lnTo>
                <a:close/>
              </a:path>
            </a:pathLst>
          </a:custGeom>
          <a:solidFill>
            <a:srgbClr val="FF00FF"/>
          </a:solidFill>
        </p:spPr>
        <p:txBody>
          <a:bodyPr wrap="square" lIns="0" tIns="0" rIns="0" bIns="0" rtlCol="0"/>
          <a:lstStyle/>
          <a:p>
            <a:endParaRPr/>
          </a:p>
        </p:txBody>
      </p:sp>
      <p:pic>
        <p:nvPicPr>
          <p:cNvPr id="6" name="object 6"/>
          <p:cNvPicPr/>
          <p:nvPr/>
        </p:nvPicPr>
        <p:blipFill>
          <a:blip r:embed="rId3" cstate="print"/>
          <a:stretch>
            <a:fillRect/>
          </a:stretch>
        </p:blipFill>
        <p:spPr>
          <a:xfrm>
            <a:off x="476250" y="2371725"/>
            <a:ext cx="781050" cy="781050"/>
          </a:xfrm>
          <a:prstGeom prst="rect">
            <a:avLst/>
          </a:prstGeom>
        </p:spPr>
      </p:pic>
      <p:sp>
        <p:nvSpPr>
          <p:cNvPr id="7" name="object 7"/>
          <p:cNvSpPr/>
          <p:nvPr/>
        </p:nvSpPr>
        <p:spPr>
          <a:xfrm>
            <a:off x="1489328" y="3483102"/>
            <a:ext cx="228600" cy="228600"/>
          </a:xfrm>
          <a:custGeom>
            <a:avLst/>
            <a:gdLst/>
            <a:ahLst/>
            <a:cxnLst/>
            <a:rect l="l" t="t" r="r" b="b"/>
            <a:pathLst>
              <a:path w="228600" h="228600">
                <a:moveTo>
                  <a:pt x="228599" y="0"/>
                </a:moveTo>
                <a:lnTo>
                  <a:pt x="0" y="0"/>
                </a:lnTo>
                <a:lnTo>
                  <a:pt x="0" y="228600"/>
                </a:lnTo>
                <a:lnTo>
                  <a:pt x="228599" y="228600"/>
                </a:lnTo>
                <a:lnTo>
                  <a:pt x="228599" y="0"/>
                </a:lnTo>
                <a:close/>
              </a:path>
            </a:pathLst>
          </a:custGeom>
          <a:solidFill>
            <a:srgbClr val="FF00FF"/>
          </a:solidFill>
        </p:spPr>
        <p:txBody>
          <a:bodyPr wrap="square" lIns="0" tIns="0" rIns="0" bIns="0" rtlCol="0"/>
          <a:lstStyle/>
          <a:p>
            <a:endParaRPr/>
          </a:p>
        </p:txBody>
      </p:sp>
      <p:sp>
        <p:nvSpPr>
          <p:cNvPr id="8" name="object 8"/>
          <p:cNvSpPr/>
          <p:nvPr/>
        </p:nvSpPr>
        <p:spPr>
          <a:xfrm>
            <a:off x="1917954" y="3968876"/>
            <a:ext cx="1981200" cy="228600"/>
          </a:xfrm>
          <a:custGeom>
            <a:avLst/>
            <a:gdLst/>
            <a:ahLst/>
            <a:cxnLst/>
            <a:rect l="l" t="t" r="r" b="b"/>
            <a:pathLst>
              <a:path w="1981200" h="228600">
                <a:moveTo>
                  <a:pt x="1981200" y="0"/>
                </a:moveTo>
                <a:lnTo>
                  <a:pt x="1123950" y="0"/>
                </a:lnTo>
                <a:lnTo>
                  <a:pt x="1028700" y="0"/>
                </a:lnTo>
                <a:lnTo>
                  <a:pt x="0" y="0"/>
                </a:lnTo>
                <a:lnTo>
                  <a:pt x="0" y="228600"/>
                </a:lnTo>
                <a:lnTo>
                  <a:pt x="1028700" y="228600"/>
                </a:lnTo>
                <a:lnTo>
                  <a:pt x="1123950" y="228600"/>
                </a:lnTo>
                <a:lnTo>
                  <a:pt x="1981200" y="228600"/>
                </a:lnTo>
                <a:lnTo>
                  <a:pt x="1981200" y="0"/>
                </a:lnTo>
                <a:close/>
              </a:path>
            </a:pathLst>
          </a:custGeom>
          <a:solidFill>
            <a:srgbClr val="FFFF00"/>
          </a:solidFill>
        </p:spPr>
        <p:txBody>
          <a:bodyPr wrap="square" lIns="0" tIns="0" rIns="0" bIns="0" rtlCol="0"/>
          <a:lstStyle/>
          <a:p>
            <a:endParaRPr/>
          </a:p>
        </p:txBody>
      </p:sp>
      <p:sp>
        <p:nvSpPr>
          <p:cNvPr id="9" name="object 9"/>
          <p:cNvSpPr txBox="1"/>
          <p:nvPr/>
        </p:nvSpPr>
        <p:spPr>
          <a:xfrm>
            <a:off x="1477644" y="1346517"/>
            <a:ext cx="10208260" cy="2375535"/>
          </a:xfrm>
          <a:prstGeom prst="rect">
            <a:avLst/>
          </a:prstGeom>
        </p:spPr>
        <p:txBody>
          <a:bodyPr vert="horz" wrap="square" lIns="0" tIns="15875" rIns="0" bIns="0" rtlCol="0">
            <a:spAutoFit/>
          </a:bodyPr>
          <a:lstStyle/>
          <a:p>
            <a:pPr marL="298450" indent="-286385">
              <a:lnSpc>
                <a:spcPct val="100000"/>
              </a:lnSpc>
              <a:spcBef>
                <a:spcPts val="125"/>
              </a:spcBef>
              <a:buAutoNum type="arabicPlain" startAt="11"/>
              <a:tabLst>
                <a:tab pos="299085" algn="l"/>
              </a:tabLst>
            </a:pPr>
            <a:r>
              <a:rPr sz="1550" b="1" spc="-15" dirty="0">
                <a:latin typeface="Arial"/>
                <a:cs typeface="Arial"/>
              </a:rPr>
              <a:t>REVISI</a:t>
            </a:r>
            <a:r>
              <a:rPr sz="1550" b="1" spc="170" dirty="0">
                <a:latin typeface="Arial"/>
                <a:cs typeface="Arial"/>
              </a:rPr>
              <a:t> </a:t>
            </a:r>
            <a:r>
              <a:rPr sz="1550" b="1" dirty="0">
                <a:latin typeface="Arial"/>
                <a:cs typeface="Arial"/>
              </a:rPr>
              <a:t>ANGGARAN</a:t>
            </a:r>
            <a:r>
              <a:rPr sz="1550" b="1" spc="305" dirty="0">
                <a:latin typeface="Arial"/>
                <a:cs typeface="Arial"/>
              </a:rPr>
              <a:t> </a:t>
            </a:r>
            <a:r>
              <a:rPr sz="1550" b="1" dirty="0">
                <a:latin typeface="Arial"/>
                <a:cs typeface="Arial"/>
              </a:rPr>
              <a:t>TERKAIT</a:t>
            </a:r>
            <a:r>
              <a:rPr sz="1550" b="1" spc="180" dirty="0">
                <a:latin typeface="Arial"/>
                <a:cs typeface="Arial"/>
              </a:rPr>
              <a:t> </a:t>
            </a:r>
            <a:r>
              <a:rPr sz="1550" b="1" dirty="0">
                <a:latin typeface="Arial"/>
                <a:cs typeface="Arial"/>
              </a:rPr>
              <a:t>PERSETUJUAN</a:t>
            </a:r>
            <a:r>
              <a:rPr sz="1550" b="1" spc="310" dirty="0">
                <a:latin typeface="Arial"/>
                <a:cs typeface="Arial"/>
              </a:rPr>
              <a:t> </a:t>
            </a:r>
            <a:r>
              <a:rPr sz="1550" b="1" spc="10" dirty="0">
                <a:latin typeface="Arial"/>
                <a:cs typeface="Arial"/>
              </a:rPr>
              <a:t>DPR</a:t>
            </a:r>
            <a:endParaRPr sz="1550">
              <a:latin typeface="Arial"/>
              <a:cs typeface="Arial"/>
            </a:endParaRPr>
          </a:p>
          <a:p>
            <a:pPr marL="12700" marR="5080" algn="just">
              <a:lnSpc>
                <a:spcPts val="1950"/>
              </a:lnSpc>
              <a:spcBef>
                <a:spcPts val="10"/>
              </a:spcBef>
            </a:pPr>
            <a:r>
              <a:rPr sz="1550" spc="25" dirty="0">
                <a:latin typeface="Arial MT"/>
                <a:cs typeface="Arial MT"/>
              </a:rPr>
              <a:t>Revisi </a:t>
            </a:r>
            <a:r>
              <a:rPr sz="1550" spc="5" dirty="0">
                <a:latin typeface="Arial MT"/>
                <a:cs typeface="Arial MT"/>
              </a:rPr>
              <a:t>Anggaran </a:t>
            </a:r>
            <a:r>
              <a:rPr sz="1550" spc="30" dirty="0">
                <a:latin typeface="Arial MT"/>
                <a:cs typeface="Arial MT"/>
              </a:rPr>
              <a:t>yang </a:t>
            </a:r>
            <a:r>
              <a:rPr sz="1550" spc="20" dirty="0">
                <a:latin typeface="Arial MT"/>
                <a:cs typeface="Arial MT"/>
              </a:rPr>
              <a:t>memerlukan </a:t>
            </a:r>
            <a:r>
              <a:rPr sz="1550" spc="15" dirty="0">
                <a:latin typeface="Arial MT"/>
                <a:cs typeface="Arial MT"/>
              </a:rPr>
              <a:t>persetujuan </a:t>
            </a:r>
            <a:r>
              <a:rPr sz="1550" spc="10" dirty="0">
                <a:latin typeface="Arial MT"/>
                <a:cs typeface="Arial MT"/>
              </a:rPr>
              <a:t>DPR </a:t>
            </a:r>
            <a:r>
              <a:rPr sz="1550" spc="15" dirty="0">
                <a:latin typeface="Arial MT"/>
                <a:cs typeface="Arial MT"/>
              </a:rPr>
              <a:t>dilaksanakan </a:t>
            </a:r>
            <a:r>
              <a:rPr sz="1550" spc="20" dirty="0">
                <a:latin typeface="Arial MT"/>
                <a:cs typeface="Arial MT"/>
              </a:rPr>
              <a:t>berdasarkan kewenangan </a:t>
            </a:r>
            <a:r>
              <a:rPr sz="1550" dirty="0">
                <a:latin typeface="Arial MT"/>
                <a:cs typeface="Arial MT"/>
              </a:rPr>
              <a:t>hak </a:t>
            </a:r>
            <a:r>
              <a:rPr sz="1550" spc="25" dirty="0">
                <a:latin typeface="Arial MT"/>
                <a:cs typeface="Arial MT"/>
              </a:rPr>
              <a:t>anggaran </a:t>
            </a:r>
            <a:r>
              <a:rPr sz="1550" spc="10" dirty="0">
                <a:latin typeface="Arial MT"/>
                <a:cs typeface="Arial MT"/>
              </a:rPr>
              <a:t>DPR </a:t>
            </a:r>
            <a:r>
              <a:rPr sz="1550" spc="15" dirty="0">
                <a:latin typeface="Arial MT"/>
                <a:cs typeface="Arial MT"/>
              </a:rPr>
              <a:t> </a:t>
            </a:r>
            <a:r>
              <a:rPr sz="1550" spc="10" dirty="0">
                <a:latin typeface="Arial MT"/>
                <a:cs typeface="Arial MT"/>
              </a:rPr>
              <a:t>yang</a:t>
            </a:r>
            <a:r>
              <a:rPr sz="1550" spc="15" dirty="0">
                <a:latin typeface="Arial MT"/>
                <a:cs typeface="Arial MT"/>
              </a:rPr>
              <a:t> </a:t>
            </a:r>
            <a:r>
              <a:rPr sz="1550" spc="20" dirty="0">
                <a:latin typeface="Arial MT"/>
                <a:cs typeface="Arial MT"/>
              </a:rPr>
              <a:t>ditetapkan</a:t>
            </a:r>
            <a:r>
              <a:rPr sz="1550" spc="25" dirty="0">
                <a:latin typeface="Arial MT"/>
                <a:cs typeface="Arial MT"/>
              </a:rPr>
              <a:t> </a:t>
            </a:r>
            <a:r>
              <a:rPr sz="1550" spc="40" dirty="0">
                <a:latin typeface="Arial MT"/>
                <a:cs typeface="Arial MT"/>
              </a:rPr>
              <a:t>atau</a:t>
            </a:r>
            <a:r>
              <a:rPr sz="1550" spc="45" dirty="0">
                <a:latin typeface="Arial MT"/>
                <a:cs typeface="Arial MT"/>
              </a:rPr>
              <a:t> </a:t>
            </a:r>
            <a:r>
              <a:rPr sz="1550" spc="15" dirty="0">
                <a:latin typeface="Arial MT"/>
                <a:cs typeface="Arial MT"/>
              </a:rPr>
              <a:t>memerlukan</a:t>
            </a:r>
            <a:r>
              <a:rPr sz="1550" spc="20" dirty="0">
                <a:latin typeface="Arial MT"/>
                <a:cs typeface="Arial MT"/>
              </a:rPr>
              <a:t> persetujuan</a:t>
            </a:r>
            <a:r>
              <a:rPr sz="1550" spc="25" dirty="0">
                <a:latin typeface="Arial MT"/>
                <a:cs typeface="Arial MT"/>
              </a:rPr>
              <a:t> DPR,</a:t>
            </a:r>
            <a:r>
              <a:rPr sz="1550" spc="30" dirty="0">
                <a:latin typeface="Arial MT"/>
                <a:cs typeface="Arial MT"/>
              </a:rPr>
              <a:t> </a:t>
            </a:r>
            <a:r>
              <a:rPr sz="1550" spc="10" dirty="0">
                <a:latin typeface="Arial MT"/>
                <a:cs typeface="Arial MT"/>
              </a:rPr>
              <a:t>kecuali</a:t>
            </a:r>
            <a:r>
              <a:rPr sz="1550" spc="15" dirty="0">
                <a:latin typeface="Arial MT"/>
                <a:cs typeface="Arial MT"/>
              </a:rPr>
              <a:t> </a:t>
            </a:r>
            <a:r>
              <a:rPr sz="1550" spc="20" dirty="0">
                <a:latin typeface="Arial MT"/>
                <a:cs typeface="Arial MT"/>
              </a:rPr>
              <a:t>telah</a:t>
            </a:r>
            <a:r>
              <a:rPr sz="1550" spc="25" dirty="0">
                <a:latin typeface="Arial MT"/>
                <a:cs typeface="Arial MT"/>
              </a:rPr>
              <a:t> </a:t>
            </a:r>
            <a:r>
              <a:rPr sz="1550" spc="20" dirty="0">
                <a:latin typeface="Arial MT"/>
                <a:cs typeface="Arial MT"/>
              </a:rPr>
              <a:t>dilimpahkan</a:t>
            </a:r>
            <a:r>
              <a:rPr sz="1550" spc="25" dirty="0">
                <a:latin typeface="Arial MT"/>
                <a:cs typeface="Arial MT"/>
              </a:rPr>
              <a:t> </a:t>
            </a:r>
            <a:r>
              <a:rPr sz="1550" spc="15" dirty="0">
                <a:latin typeface="Arial MT"/>
                <a:cs typeface="Arial MT"/>
              </a:rPr>
              <a:t>kewenangannya</a:t>
            </a:r>
            <a:r>
              <a:rPr sz="1550" spc="20" dirty="0">
                <a:latin typeface="Arial MT"/>
                <a:cs typeface="Arial MT"/>
              </a:rPr>
              <a:t> </a:t>
            </a:r>
            <a:r>
              <a:rPr sz="1550" spc="10" dirty="0">
                <a:latin typeface="Arial MT"/>
                <a:cs typeface="Arial MT"/>
              </a:rPr>
              <a:t>kepada </a:t>
            </a:r>
            <a:r>
              <a:rPr sz="1550" spc="15" dirty="0">
                <a:latin typeface="Arial MT"/>
                <a:cs typeface="Arial MT"/>
              </a:rPr>
              <a:t> </a:t>
            </a:r>
            <a:r>
              <a:rPr sz="1550" spc="5" dirty="0">
                <a:latin typeface="Arial MT"/>
                <a:cs typeface="Arial MT"/>
              </a:rPr>
              <a:t>Pemerintah</a:t>
            </a:r>
            <a:r>
              <a:rPr sz="1550" spc="200" dirty="0">
                <a:latin typeface="Arial MT"/>
                <a:cs typeface="Arial MT"/>
              </a:rPr>
              <a:t> </a:t>
            </a:r>
            <a:r>
              <a:rPr sz="1550" spc="-5" dirty="0">
                <a:latin typeface="Arial MT"/>
                <a:cs typeface="Arial MT"/>
              </a:rPr>
              <a:t>dalam</a:t>
            </a:r>
            <a:r>
              <a:rPr sz="1550" spc="135" dirty="0">
                <a:latin typeface="Arial MT"/>
                <a:cs typeface="Arial MT"/>
              </a:rPr>
              <a:t> </a:t>
            </a:r>
            <a:r>
              <a:rPr sz="1550" spc="-25" dirty="0">
                <a:latin typeface="Arial MT"/>
                <a:cs typeface="Arial MT"/>
              </a:rPr>
              <a:t>UU</a:t>
            </a:r>
            <a:r>
              <a:rPr sz="1550" spc="155" dirty="0">
                <a:latin typeface="Arial MT"/>
                <a:cs typeface="Arial MT"/>
              </a:rPr>
              <a:t> </a:t>
            </a:r>
            <a:r>
              <a:rPr sz="1550" spc="-15" dirty="0">
                <a:latin typeface="Arial MT"/>
                <a:cs typeface="Arial MT"/>
              </a:rPr>
              <a:t>mengenai</a:t>
            </a:r>
            <a:r>
              <a:rPr sz="1550" spc="280" dirty="0">
                <a:latin typeface="Arial MT"/>
                <a:cs typeface="Arial MT"/>
              </a:rPr>
              <a:t> </a:t>
            </a:r>
            <a:r>
              <a:rPr sz="1550" spc="-5" dirty="0">
                <a:latin typeface="Arial MT"/>
                <a:cs typeface="Arial MT"/>
              </a:rPr>
              <a:t>APBN</a:t>
            </a:r>
            <a:r>
              <a:rPr sz="1550" spc="155" dirty="0">
                <a:latin typeface="Arial MT"/>
                <a:cs typeface="Arial MT"/>
              </a:rPr>
              <a:t> </a:t>
            </a:r>
            <a:r>
              <a:rPr sz="1550" spc="-5" dirty="0">
                <a:latin typeface="Arial MT"/>
                <a:cs typeface="Arial MT"/>
              </a:rPr>
              <a:t>tahun</a:t>
            </a:r>
            <a:r>
              <a:rPr sz="1550" spc="120" dirty="0">
                <a:latin typeface="Arial MT"/>
                <a:cs typeface="Arial MT"/>
              </a:rPr>
              <a:t> </a:t>
            </a:r>
            <a:r>
              <a:rPr sz="1550" dirty="0">
                <a:latin typeface="Arial MT"/>
                <a:cs typeface="Arial MT"/>
              </a:rPr>
              <a:t>anggaran</a:t>
            </a:r>
            <a:r>
              <a:rPr sz="1550" spc="185" dirty="0">
                <a:latin typeface="Arial MT"/>
                <a:cs typeface="Arial MT"/>
              </a:rPr>
              <a:t> </a:t>
            </a:r>
            <a:r>
              <a:rPr sz="1550" dirty="0">
                <a:latin typeface="Arial MT"/>
                <a:cs typeface="Arial MT"/>
              </a:rPr>
              <a:t>berkenaan.</a:t>
            </a:r>
            <a:endParaRPr sz="1550">
              <a:latin typeface="Arial MT"/>
              <a:cs typeface="Arial MT"/>
            </a:endParaRPr>
          </a:p>
          <a:p>
            <a:pPr marL="298450" indent="-286385">
              <a:lnSpc>
                <a:spcPct val="100000"/>
              </a:lnSpc>
              <a:spcBef>
                <a:spcPts val="1080"/>
              </a:spcBef>
              <a:buAutoNum type="arabicPlain" startAt="12"/>
              <a:tabLst>
                <a:tab pos="299085" algn="l"/>
              </a:tabLst>
            </a:pPr>
            <a:r>
              <a:rPr sz="1550" b="1" spc="-15" dirty="0">
                <a:latin typeface="Arial"/>
                <a:cs typeface="Arial"/>
              </a:rPr>
              <a:t>REVISI</a:t>
            </a:r>
            <a:r>
              <a:rPr sz="1550" b="1" spc="175" dirty="0">
                <a:latin typeface="Arial"/>
                <a:cs typeface="Arial"/>
              </a:rPr>
              <a:t> </a:t>
            </a:r>
            <a:r>
              <a:rPr sz="1550" b="1" spc="-10" dirty="0">
                <a:latin typeface="Arial"/>
                <a:cs typeface="Arial"/>
              </a:rPr>
              <a:t>RUMUSAN</a:t>
            </a:r>
            <a:r>
              <a:rPr sz="1550" b="1" spc="315" dirty="0">
                <a:latin typeface="Arial"/>
                <a:cs typeface="Arial"/>
              </a:rPr>
              <a:t> </a:t>
            </a:r>
            <a:r>
              <a:rPr sz="1550" b="1" spc="-5" dirty="0">
                <a:latin typeface="Arial"/>
                <a:cs typeface="Arial"/>
              </a:rPr>
              <a:t>INFORMASI</a:t>
            </a:r>
            <a:r>
              <a:rPr sz="1550" b="1" spc="320" dirty="0">
                <a:latin typeface="Arial"/>
                <a:cs typeface="Arial"/>
              </a:rPr>
              <a:t> </a:t>
            </a:r>
            <a:r>
              <a:rPr sz="1550" b="1" spc="-10" dirty="0">
                <a:latin typeface="Arial"/>
                <a:cs typeface="Arial"/>
              </a:rPr>
              <a:t>KINERJA</a:t>
            </a:r>
            <a:endParaRPr sz="1550">
              <a:latin typeface="Arial"/>
              <a:cs typeface="Arial"/>
            </a:endParaRPr>
          </a:p>
          <a:p>
            <a:pPr marL="12700" marR="17780" algn="just">
              <a:lnSpc>
                <a:spcPts val="1950"/>
              </a:lnSpc>
              <a:spcBef>
                <a:spcPts val="5"/>
              </a:spcBef>
            </a:pPr>
            <a:r>
              <a:rPr sz="1550" spc="25" dirty="0">
                <a:latin typeface="Arial MT"/>
                <a:cs typeface="Arial MT"/>
              </a:rPr>
              <a:t>Revisi </a:t>
            </a:r>
            <a:r>
              <a:rPr sz="1550" spc="10" dirty="0">
                <a:latin typeface="Arial MT"/>
                <a:cs typeface="Arial MT"/>
              </a:rPr>
              <a:t>rumusan </a:t>
            </a:r>
            <a:r>
              <a:rPr sz="1550" spc="20" dirty="0">
                <a:latin typeface="Arial MT"/>
                <a:cs typeface="Arial MT"/>
              </a:rPr>
              <a:t>informasi </a:t>
            </a:r>
            <a:r>
              <a:rPr sz="1550" spc="5" dirty="0">
                <a:latin typeface="Arial MT"/>
                <a:cs typeface="Arial MT"/>
              </a:rPr>
              <a:t>kinerja </a:t>
            </a:r>
            <a:r>
              <a:rPr sz="1550" spc="15" dirty="0">
                <a:latin typeface="Arial MT"/>
                <a:cs typeface="Arial MT"/>
              </a:rPr>
              <a:t>dilakukan dalam </a:t>
            </a:r>
            <a:r>
              <a:rPr sz="1550" dirty="0">
                <a:latin typeface="Arial MT"/>
                <a:cs typeface="Arial MT"/>
              </a:rPr>
              <a:t>hal </a:t>
            </a:r>
            <a:r>
              <a:rPr sz="1550" spc="15" dirty="0">
                <a:latin typeface="Arial MT"/>
                <a:cs typeface="Arial MT"/>
              </a:rPr>
              <a:t>terdapat: </a:t>
            </a:r>
            <a:r>
              <a:rPr sz="1550" spc="20" dirty="0">
                <a:latin typeface="Arial MT"/>
                <a:cs typeface="Arial MT"/>
              </a:rPr>
              <a:t>perubahan </a:t>
            </a:r>
            <a:r>
              <a:rPr sz="1550" spc="15" dirty="0">
                <a:latin typeface="Arial MT"/>
                <a:cs typeface="Arial MT"/>
              </a:rPr>
              <a:t>struktur </a:t>
            </a:r>
            <a:r>
              <a:rPr sz="1550" spc="25" dirty="0">
                <a:latin typeface="Arial MT"/>
                <a:cs typeface="Arial MT"/>
              </a:rPr>
              <a:t>organisasi </a:t>
            </a:r>
            <a:r>
              <a:rPr sz="1550" spc="15" dirty="0">
                <a:latin typeface="Arial MT"/>
                <a:cs typeface="Arial MT"/>
              </a:rPr>
              <a:t>beserta </a:t>
            </a:r>
            <a:r>
              <a:rPr sz="1550" spc="5" dirty="0">
                <a:latin typeface="Arial MT"/>
                <a:cs typeface="Arial MT"/>
              </a:rPr>
              <a:t>tusi </a:t>
            </a:r>
            <a:r>
              <a:rPr sz="1550" spc="15" dirty="0">
                <a:latin typeface="Arial MT"/>
                <a:cs typeface="Arial MT"/>
              </a:rPr>
              <a:t>K/L, </a:t>
            </a:r>
            <a:r>
              <a:rPr sz="1550" spc="20" dirty="0">
                <a:latin typeface="Arial MT"/>
                <a:cs typeface="Arial MT"/>
              </a:rPr>
              <a:t> perubahan</a:t>
            </a:r>
            <a:r>
              <a:rPr sz="1550" spc="25" dirty="0">
                <a:latin typeface="Arial MT"/>
                <a:cs typeface="Arial MT"/>
              </a:rPr>
              <a:t> </a:t>
            </a:r>
            <a:r>
              <a:rPr sz="1550" spc="15" dirty="0">
                <a:latin typeface="Arial MT"/>
                <a:cs typeface="Arial MT"/>
              </a:rPr>
              <a:t>kebijakan</a:t>
            </a:r>
            <a:r>
              <a:rPr sz="1550" spc="20" dirty="0">
                <a:latin typeface="Arial MT"/>
                <a:cs typeface="Arial MT"/>
              </a:rPr>
              <a:t> </a:t>
            </a:r>
            <a:r>
              <a:rPr sz="1550" spc="25" dirty="0">
                <a:latin typeface="Arial MT"/>
                <a:cs typeface="Arial MT"/>
              </a:rPr>
              <a:t>penganggaran</a:t>
            </a:r>
            <a:r>
              <a:rPr sz="1550" spc="30" dirty="0">
                <a:latin typeface="Arial MT"/>
                <a:cs typeface="Arial MT"/>
              </a:rPr>
              <a:t> yang</a:t>
            </a:r>
            <a:r>
              <a:rPr sz="1550" spc="35" dirty="0">
                <a:latin typeface="Arial MT"/>
                <a:cs typeface="Arial MT"/>
              </a:rPr>
              <a:t> </a:t>
            </a:r>
            <a:r>
              <a:rPr sz="1550" spc="20" dirty="0">
                <a:latin typeface="Arial MT"/>
                <a:cs typeface="Arial MT"/>
              </a:rPr>
              <a:t>ditetapkan</a:t>
            </a:r>
            <a:r>
              <a:rPr sz="1550" spc="25" dirty="0">
                <a:latin typeface="Arial MT"/>
                <a:cs typeface="Arial MT"/>
              </a:rPr>
              <a:t> </a:t>
            </a:r>
            <a:r>
              <a:rPr sz="1550" spc="15" dirty="0">
                <a:latin typeface="Arial MT"/>
                <a:cs typeface="Arial MT"/>
              </a:rPr>
              <a:t>pemerintah,</a:t>
            </a:r>
            <a:r>
              <a:rPr sz="1550" spc="20" dirty="0">
                <a:latin typeface="Arial MT"/>
                <a:cs typeface="Arial MT"/>
              </a:rPr>
              <a:t> </a:t>
            </a:r>
            <a:r>
              <a:rPr sz="1550" spc="30" dirty="0">
                <a:latin typeface="Arial MT"/>
                <a:cs typeface="Arial MT"/>
              </a:rPr>
              <a:t>dam</a:t>
            </a:r>
            <a:r>
              <a:rPr sz="1550" spc="35" dirty="0">
                <a:latin typeface="Arial MT"/>
                <a:cs typeface="Arial MT"/>
              </a:rPr>
              <a:t> </a:t>
            </a:r>
            <a:r>
              <a:rPr sz="1550" spc="20" dirty="0">
                <a:latin typeface="Arial MT"/>
                <a:cs typeface="Arial MT"/>
              </a:rPr>
              <a:t>penyempurnaan</a:t>
            </a:r>
            <a:r>
              <a:rPr sz="1550" spc="25" dirty="0">
                <a:latin typeface="Arial MT"/>
                <a:cs typeface="Arial MT"/>
              </a:rPr>
              <a:t> </a:t>
            </a:r>
            <a:r>
              <a:rPr sz="1550" spc="30" dirty="0">
                <a:latin typeface="Arial MT"/>
                <a:cs typeface="Arial MT"/>
              </a:rPr>
              <a:t>rumusan</a:t>
            </a:r>
            <a:r>
              <a:rPr sz="1550" spc="35" dirty="0">
                <a:latin typeface="Arial MT"/>
                <a:cs typeface="Arial MT"/>
              </a:rPr>
              <a:t> </a:t>
            </a:r>
            <a:r>
              <a:rPr sz="1550" spc="25" dirty="0">
                <a:latin typeface="Arial MT"/>
                <a:cs typeface="Arial MT"/>
              </a:rPr>
              <a:t>informasi </a:t>
            </a:r>
            <a:r>
              <a:rPr sz="1550" spc="30" dirty="0">
                <a:latin typeface="Arial MT"/>
                <a:cs typeface="Arial MT"/>
              </a:rPr>
              <a:t> </a:t>
            </a:r>
            <a:r>
              <a:rPr sz="1550" dirty="0">
                <a:latin typeface="Arial MT"/>
                <a:cs typeface="Arial MT"/>
              </a:rPr>
              <a:t>kinerja.</a:t>
            </a:r>
            <a:endParaRPr sz="1550">
              <a:latin typeface="Arial MT"/>
              <a:cs typeface="Arial MT"/>
            </a:endParaRPr>
          </a:p>
          <a:p>
            <a:pPr marL="298450" indent="-286385">
              <a:lnSpc>
                <a:spcPct val="100000"/>
              </a:lnSpc>
              <a:spcBef>
                <a:spcPts val="95"/>
              </a:spcBef>
              <a:buAutoNum type="arabicPlain" startAt="13"/>
              <a:tabLst>
                <a:tab pos="299085" algn="l"/>
              </a:tabLst>
            </a:pPr>
            <a:r>
              <a:rPr sz="1550" b="1" dirty="0">
                <a:latin typeface="Arial"/>
                <a:cs typeface="Arial"/>
              </a:rPr>
              <a:t>PEMBERIAN</a:t>
            </a:r>
            <a:r>
              <a:rPr sz="1550" b="1" spc="229" dirty="0">
                <a:latin typeface="Arial"/>
                <a:cs typeface="Arial"/>
              </a:rPr>
              <a:t> </a:t>
            </a:r>
            <a:r>
              <a:rPr sz="1550" b="1" spc="-20" dirty="0">
                <a:latin typeface="Arial"/>
                <a:cs typeface="Arial"/>
              </a:rPr>
              <a:t>HIBAH</a:t>
            </a:r>
            <a:r>
              <a:rPr sz="1550" b="1" spc="300" dirty="0">
                <a:latin typeface="Arial"/>
                <a:cs typeface="Arial"/>
              </a:rPr>
              <a:t> </a:t>
            </a:r>
            <a:r>
              <a:rPr sz="1550" b="1" spc="10" dirty="0">
                <a:latin typeface="Arial"/>
                <a:cs typeface="Arial"/>
              </a:rPr>
              <a:t>KEPADA</a:t>
            </a:r>
            <a:r>
              <a:rPr sz="1550" b="1" spc="80" dirty="0">
                <a:latin typeface="Arial"/>
                <a:cs typeface="Arial"/>
              </a:rPr>
              <a:t> </a:t>
            </a:r>
            <a:r>
              <a:rPr sz="1550" b="1" dirty="0">
                <a:latin typeface="Arial"/>
                <a:cs typeface="Arial"/>
              </a:rPr>
              <a:t>PEMERINTAH</a:t>
            </a:r>
            <a:r>
              <a:rPr sz="1550" b="1" spc="305" dirty="0">
                <a:latin typeface="Arial"/>
                <a:cs typeface="Arial"/>
              </a:rPr>
              <a:t> </a:t>
            </a:r>
            <a:r>
              <a:rPr sz="1550" b="1" dirty="0">
                <a:latin typeface="Arial"/>
                <a:cs typeface="Arial"/>
              </a:rPr>
              <a:t>ASING/LEMBAGA</a:t>
            </a:r>
            <a:r>
              <a:rPr sz="1550" b="1" spc="360" dirty="0">
                <a:latin typeface="Arial"/>
                <a:cs typeface="Arial"/>
              </a:rPr>
              <a:t> </a:t>
            </a:r>
            <a:r>
              <a:rPr sz="1550" b="1" spc="-20" dirty="0">
                <a:latin typeface="Arial"/>
                <a:cs typeface="Arial"/>
              </a:rPr>
              <a:t>ASING</a:t>
            </a:r>
            <a:endParaRPr sz="1550">
              <a:latin typeface="Arial"/>
              <a:cs typeface="Arial"/>
            </a:endParaRPr>
          </a:p>
        </p:txBody>
      </p:sp>
      <p:sp>
        <p:nvSpPr>
          <p:cNvPr id="10" name="object 10"/>
          <p:cNvSpPr txBox="1"/>
          <p:nvPr/>
        </p:nvSpPr>
        <p:spPr>
          <a:xfrm>
            <a:off x="1477644" y="3694366"/>
            <a:ext cx="8230234" cy="266065"/>
          </a:xfrm>
          <a:prstGeom prst="rect">
            <a:avLst/>
          </a:prstGeom>
        </p:spPr>
        <p:txBody>
          <a:bodyPr vert="horz" wrap="square" lIns="0" tIns="15875" rIns="0" bIns="0" rtlCol="0">
            <a:spAutoFit/>
          </a:bodyPr>
          <a:lstStyle/>
          <a:p>
            <a:pPr marL="12700">
              <a:lnSpc>
                <a:spcPct val="100000"/>
              </a:lnSpc>
              <a:spcBef>
                <a:spcPts val="125"/>
              </a:spcBef>
            </a:pPr>
            <a:r>
              <a:rPr sz="1550" spc="25" dirty="0">
                <a:latin typeface="Arial MT"/>
                <a:cs typeface="Arial MT"/>
              </a:rPr>
              <a:t>Revisi</a:t>
            </a:r>
            <a:r>
              <a:rPr sz="1550" spc="55" dirty="0">
                <a:latin typeface="Arial MT"/>
                <a:cs typeface="Arial MT"/>
              </a:rPr>
              <a:t> </a:t>
            </a:r>
            <a:r>
              <a:rPr sz="1550" spc="15" dirty="0">
                <a:latin typeface="Arial MT"/>
                <a:cs typeface="Arial MT"/>
              </a:rPr>
              <a:t>Anggaran</a:t>
            </a:r>
            <a:r>
              <a:rPr sz="1550" spc="55" dirty="0">
                <a:latin typeface="Arial MT"/>
                <a:cs typeface="Arial MT"/>
              </a:rPr>
              <a:t> </a:t>
            </a:r>
            <a:r>
              <a:rPr sz="1550" spc="30" dirty="0">
                <a:latin typeface="Arial MT"/>
                <a:cs typeface="Arial MT"/>
              </a:rPr>
              <a:t>sub</a:t>
            </a:r>
            <a:r>
              <a:rPr sz="1550" spc="50" dirty="0">
                <a:latin typeface="Arial MT"/>
                <a:cs typeface="Arial MT"/>
              </a:rPr>
              <a:t> BA</a:t>
            </a:r>
            <a:r>
              <a:rPr sz="1550" spc="20" dirty="0">
                <a:latin typeface="Arial MT"/>
                <a:cs typeface="Arial MT"/>
              </a:rPr>
              <a:t> </a:t>
            </a:r>
            <a:r>
              <a:rPr sz="1550" spc="35" dirty="0">
                <a:latin typeface="Arial MT"/>
                <a:cs typeface="Arial MT"/>
              </a:rPr>
              <a:t>BUN</a:t>
            </a:r>
            <a:r>
              <a:rPr sz="1550" spc="90" dirty="0">
                <a:latin typeface="Arial MT"/>
                <a:cs typeface="Arial MT"/>
              </a:rPr>
              <a:t> </a:t>
            </a:r>
            <a:r>
              <a:rPr sz="1550" spc="5" dirty="0">
                <a:latin typeface="Arial MT"/>
                <a:cs typeface="Arial MT"/>
              </a:rPr>
              <a:t>Hibah</a:t>
            </a:r>
            <a:r>
              <a:rPr sz="1550" spc="55" dirty="0">
                <a:latin typeface="Arial MT"/>
                <a:cs typeface="Arial MT"/>
              </a:rPr>
              <a:t> </a:t>
            </a:r>
            <a:r>
              <a:rPr sz="1550" spc="30" dirty="0">
                <a:latin typeface="Arial MT"/>
                <a:cs typeface="Arial MT"/>
              </a:rPr>
              <a:t>yang</a:t>
            </a:r>
            <a:r>
              <a:rPr sz="1550" spc="120" dirty="0">
                <a:latin typeface="Arial MT"/>
                <a:cs typeface="Arial MT"/>
              </a:rPr>
              <a:t> </a:t>
            </a:r>
            <a:r>
              <a:rPr sz="1550" spc="15" dirty="0">
                <a:latin typeface="Arial MT"/>
                <a:cs typeface="Arial MT"/>
              </a:rPr>
              <a:t>bersumber</a:t>
            </a:r>
            <a:r>
              <a:rPr sz="1550" spc="105" dirty="0">
                <a:latin typeface="Arial MT"/>
                <a:cs typeface="Arial MT"/>
              </a:rPr>
              <a:t> </a:t>
            </a:r>
            <a:r>
              <a:rPr sz="1550" dirty="0">
                <a:latin typeface="Arial MT"/>
                <a:cs typeface="Arial MT"/>
              </a:rPr>
              <a:t>dari</a:t>
            </a:r>
            <a:r>
              <a:rPr sz="1550" spc="130" dirty="0">
                <a:latin typeface="Arial MT"/>
                <a:cs typeface="Arial MT"/>
              </a:rPr>
              <a:t> </a:t>
            </a:r>
            <a:r>
              <a:rPr sz="1550" spc="10" dirty="0">
                <a:latin typeface="Arial MT"/>
                <a:cs typeface="Arial MT"/>
              </a:rPr>
              <a:t>PNBP</a:t>
            </a:r>
            <a:r>
              <a:rPr sz="1550" spc="175" dirty="0">
                <a:latin typeface="Arial MT"/>
                <a:cs typeface="Arial MT"/>
              </a:rPr>
              <a:t> </a:t>
            </a:r>
            <a:r>
              <a:rPr sz="1550" spc="20" dirty="0">
                <a:latin typeface="Arial MT"/>
                <a:cs typeface="Arial MT"/>
              </a:rPr>
              <a:t>pendapatan</a:t>
            </a:r>
            <a:r>
              <a:rPr sz="1550" spc="60" dirty="0">
                <a:latin typeface="Arial MT"/>
                <a:cs typeface="Arial MT"/>
              </a:rPr>
              <a:t> </a:t>
            </a:r>
            <a:r>
              <a:rPr sz="1550" spc="45" dirty="0">
                <a:latin typeface="Arial MT"/>
                <a:cs typeface="Arial MT"/>
              </a:rPr>
              <a:t>BLU</a:t>
            </a:r>
            <a:r>
              <a:rPr sz="1550" spc="85" dirty="0">
                <a:latin typeface="Arial MT"/>
                <a:cs typeface="Arial MT"/>
              </a:rPr>
              <a:t> </a:t>
            </a:r>
            <a:r>
              <a:rPr sz="1550" dirty="0">
                <a:latin typeface="Arial MT"/>
                <a:cs typeface="Arial MT"/>
              </a:rPr>
              <a:t>meliputi</a:t>
            </a:r>
            <a:endParaRPr sz="1550">
              <a:latin typeface="Arial MT"/>
              <a:cs typeface="Arial MT"/>
            </a:endParaRPr>
          </a:p>
        </p:txBody>
      </p:sp>
      <p:sp>
        <p:nvSpPr>
          <p:cNvPr id="11" name="object 11"/>
          <p:cNvSpPr txBox="1"/>
          <p:nvPr/>
        </p:nvSpPr>
        <p:spPr>
          <a:xfrm>
            <a:off x="9757029" y="3721227"/>
            <a:ext cx="1962150" cy="228600"/>
          </a:xfrm>
          <a:prstGeom prst="rect">
            <a:avLst/>
          </a:prstGeom>
          <a:solidFill>
            <a:srgbClr val="FFFF00"/>
          </a:solidFill>
        </p:spPr>
        <p:txBody>
          <a:bodyPr vert="horz" wrap="square" lIns="0" tIns="0" rIns="0" bIns="0" rtlCol="0">
            <a:spAutoFit/>
          </a:bodyPr>
          <a:lstStyle/>
          <a:p>
            <a:pPr marL="6985">
              <a:lnSpc>
                <a:spcPts val="1775"/>
              </a:lnSpc>
            </a:pPr>
            <a:r>
              <a:rPr sz="1550" spc="20" dirty="0">
                <a:latin typeface="Arial MT"/>
                <a:cs typeface="Arial MT"/>
              </a:rPr>
              <a:t>perubahan </a:t>
            </a:r>
            <a:r>
              <a:rPr sz="1550" spc="25" dirty="0">
                <a:latin typeface="Arial MT"/>
                <a:cs typeface="Arial MT"/>
              </a:rPr>
              <a:t>anggaran</a:t>
            </a:r>
            <a:endParaRPr sz="1550">
              <a:latin typeface="Arial MT"/>
              <a:cs typeface="Arial MT"/>
            </a:endParaRPr>
          </a:p>
        </p:txBody>
      </p:sp>
      <p:sp>
        <p:nvSpPr>
          <p:cNvPr id="12" name="object 12"/>
          <p:cNvSpPr txBox="1"/>
          <p:nvPr/>
        </p:nvSpPr>
        <p:spPr>
          <a:xfrm>
            <a:off x="1477644" y="3942397"/>
            <a:ext cx="10182860" cy="266065"/>
          </a:xfrm>
          <a:prstGeom prst="rect">
            <a:avLst/>
          </a:prstGeom>
        </p:spPr>
        <p:txBody>
          <a:bodyPr vert="horz" wrap="square" lIns="0" tIns="15875" rIns="0" bIns="0" rtlCol="0">
            <a:spAutoFit/>
          </a:bodyPr>
          <a:lstStyle/>
          <a:p>
            <a:pPr marL="12700">
              <a:lnSpc>
                <a:spcPct val="100000"/>
              </a:lnSpc>
              <a:spcBef>
                <a:spcPts val="125"/>
              </a:spcBef>
            </a:pPr>
            <a:r>
              <a:rPr sz="1550" dirty="0">
                <a:latin typeface="Arial MT"/>
                <a:cs typeface="Arial MT"/>
              </a:rPr>
              <a:t>dan</a:t>
            </a:r>
            <a:r>
              <a:rPr sz="1550" spc="355" dirty="0">
                <a:latin typeface="Arial MT"/>
                <a:cs typeface="Arial MT"/>
              </a:rPr>
              <a:t> </a:t>
            </a:r>
            <a:r>
              <a:rPr sz="1550" spc="20" dirty="0">
                <a:latin typeface="Arial MT"/>
                <a:cs typeface="Arial MT"/>
              </a:rPr>
              <a:t>pergeseran</a:t>
            </a:r>
            <a:r>
              <a:rPr sz="1550" spc="350" dirty="0">
                <a:latin typeface="Arial MT"/>
                <a:cs typeface="Arial MT"/>
              </a:rPr>
              <a:t> </a:t>
            </a:r>
            <a:r>
              <a:rPr sz="1550" spc="20" dirty="0">
                <a:latin typeface="Arial MT"/>
                <a:cs typeface="Arial MT"/>
              </a:rPr>
              <a:t>anggaran.</a:t>
            </a:r>
            <a:r>
              <a:rPr sz="1550" spc="345" dirty="0">
                <a:latin typeface="Arial MT"/>
                <a:cs typeface="Arial MT"/>
              </a:rPr>
              <a:t> </a:t>
            </a:r>
            <a:r>
              <a:rPr sz="1550" spc="25" dirty="0">
                <a:latin typeface="Arial MT"/>
                <a:cs typeface="Arial MT"/>
              </a:rPr>
              <a:t>Perubahan</a:t>
            </a:r>
            <a:r>
              <a:rPr sz="1550" spc="270" dirty="0">
                <a:latin typeface="Arial MT"/>
                <a:cs typeface="Arial MT"/>
              </a:rPr>
              <a:t> </a:t>
            </a:r>
            <a:r>
              <a:rPr sz="1550" spc="25" dirty="0">
                <a:latin typeface="Arial MT"/>
                <a:cs typeface="Arial MT"/>
              </a:rPr>
              <a:t>anggaran</a:t>
            </a:r>
            <a:r>
              <a:rPr sz="1550" spc="365" dirty="0">
                <a:latin typeface="Arial MT"/>
                <a:cs typeface="Arial MT"/>
              </a:rPr>
              <a:t> </a:t>
            </a:r>
            <a:r>
              <a:rPr sz="1550" spc="15" dirty="0">
                <a:latin typeface="Arial MT"/>
                <a:cs typeface="Arial MT"/>
              </a:rPr>
              <a:t>dapat</a:t>
            </a:r>
            <a:r>
              <a:rPr sz="1550" spc="415" dirty="0">
                <a:latin typeface="Arial MT"/>
                <a:cs typeface="Arial MT"/>
              </a:rPr>
              <a:t> </a:t>
            </a:r>
            <a:r>
              <a:rPr sz="1550" spc="15" dirty="0">
                <a:latin typeface="Arial MT"/>
                <a:cs typeface="Arial MT"/>
              </a:rPr>
              <a:t>bersifat</a:t>
            </a:r>
            <a:r>
              <a:rPr sz="1550" spc="430" dirty="0">
                <a:latin typeface="Arial MT"/>
                <a:cs typeface="Arial MT"/>
              </a:rPr>
              <a:t> </a:t>
            </a:r>
            <a:r>
              <a:rPr sz="1550" u="heavy" spc="15" dirty="0">
                <a:uFill>
                  <a:solidFill>
                    <a:srgbClr val="000000"/>
                  </a:solidFill>
                </a:uFill>
                <a:latin typeface="Arial MT"/>
                <a:cs typeface="Arial MT"/>
              </a:rPr>
              <a:t>menambah</a:t>
            </a:r>
            <a:r>
              <a:rPr sz="1550" u="heavy" spc="365" dirty="0">
                <a:uFill>
                  <a:solidFill>
                    <a:srgbClr val="000000"/>
                  </a:solidFill>
                </a:uFill>
                <a:latin typeface="Arial MT"/>
                <a:cs typeface="Arial MT"/>
              </a:rPr>
              <a:t> </a:t>
            </a:r>
            <a:r>
              <a:rPr sz="1550" u="heavy" spc="10" dirty="0">
                <a:uFill>
                  <a:solidFill>
                    <a:srgbClr val="000000"/>
                  </a:solidFill>
                </a:uFill>
                <a:latin typeface="Arial MT"/>
                <a:cs typeface="Arial MT"/>
              </a:rPr>
              <a:t>pagu</a:t>
            </a:r>
            <a:r>
              <a:rPr sz="1550" u="heavy" spc="280" dirty="0">
                <a:uFill>
                  <a:solidFill>
                    <a:srgbClr val="000000"/>
                  </a:solidFill>
                </a:uFill>
                <a:latin typeface="Arial MT"/>
                <a:cs typeface="Arial MT"/>
              </a:rPr>
              <a:t> </a:t>
            </a:r>
            <a:r>
              <a:rPr sz="1550" u="heavy" spc="25" dirty="0">
                <a:uFill>
                  <a:solidFill>
                    <a:srgbClr val="000000"/>
                  </a:solidFill>
                </a:uFill>
                <a:latin typeface="Arial MT"/>
                <a:cs typeface="Arial MT"/>
              </a:rPr>
              <a:t>anggaran</a:t>
            </a:r>
            <a:r>
              <a:rPr sz="1550" u="heavy" spc="225" dirty="0">
                <a:uFill>
                  <a:solidFill>
                    <a:srgbClr val="000000"/>
                  </a:solidFill>
                </a:uFill>
                <a:latin typeface="Arial MT"/>
                <a:cs typeface="Arial MT"/>
              </a:rPr>
              <a:t> </a:t>
            </a:r>
            <a:r>
              <a:rPr sz="1550" spc="40" dirty="0">
                <a:latin typeface="Arial MT"/>
                <a:cs typeface="Arial MT"/>
              </a:rPr>
              <a:t>atau</a:t>
            </a:r>
            <a:r>
              <a:rPr sz="1550" spc="360" dirty="0">
                <a:latin typeface="Arial MT"/>
                <a:cs typeface="Arial MT"/>
              </a:rPr>
              <a:t> </a:t>
            </a:r>
            <a:r>
              <a:rPr sz="1550" u="heavy" spc="15" dirty="0">
                <a:uFill>
                  <a:solidFill>
                    <a:srgbClr val="000000"/>
                  </a:solidFill>
                </a:uFill>
                <a:latin typeface="Arial MT"/>
                <a:cs typeface="Arial MT"/>
              </a:rPr>
              <a:t>mengurangi</a:t>
            </a:r>
            <a:endParaRPr sz="1550">
              <a:latin typeface="Arial MT"/>
              <a:cs typeface="Arial MT"/>
            </a:endParaRPr>
          </a:p>
        </p:txBody>
      </p:sp>
      <p:sp>
        <p:nvSpPr>
          <p:cNvPr id="13" name="object 13"/>
          <p:cNvSpPr/>
          <p:nvPr/>
        </p:nvSpPr>
        <p:spPr>
          <a:xfrm>
            <a:off x="1489329" y="4416551"/>
            <a:ext cx="1333500" cy="19050"/>
          </a:xfrm>
          <a:custGeom>
            <a:avLst/>
            <a:gdLst/>
            <a:ahLst/>
            <a:cxnLst/>
            <a:rect l="l" t="t" r="r" b="b"/>
            <a:pathLst>
              <a:path w="1333500" h="19050">
                <a:moveTo>
                  <a:pt x="1333487" y="0"/>
                </a:moveTo>
                <a:lnTo>
                  <a:pt x="0" y="0"/>
                </a:lnTo>
                <a:lnTo>
                  <a:pt x="0" y="1016"/>
                </a:lnTo>
                <a:lnTo>
                  <a:pt x="0" y="19050"/>
                </a:lnTo>
                <a:lnTo>
                  <a:pt x="1333487" y="19050"/>
                </a:lnTo>
                <a:lnTo>
                  <a:pt x="1333487" y="1016"/>
                </a:lnTo>
                <a:lnTo>
                  <a:pt x="1333487" y="0"/>
                </a:lnTo>
                <a:close/>
              </a:path>
            </a:pathLst>
          </a:custGeom>
          <a:solidFill>
            <a:srgbClr val="000000"/>
          </a:solidFill>
        </p:spPr>
        <p:txBody>
          <a:bodyPr wrap="square" lIns="0" tIns="0" rIns="0" bIns="0" rtlCol="0"/>
          <a:lstStyle/>
          <a:p>
            <a:endParaRPr/>
          </a:p>
        </p:txBody>
      </p:sp>
      <p:pic>
        <p:nvPicPr>
          <p:cNvPr id="14" name="object 14"/>
          <p:cNvPicPr/>
          <p:nvPr/>
        </p:nvPicPr>
        <p:blipFill>
          <a:blip r:embed="rId4" cstate="print"/>
          <a:stretch>
            <a:fillRect/>
          </a:stretch>
        </p:blipFill>
        <p:spPr>
          <a:xfrm>
            <a:off x="457200" y="3314700"/>
            <a:ext cx="762000" cy="847725"/>
          </a:xfrm>
          <a:prstGeom prst="rect">
            <a:avLst/>
          </a:prstGeom>
        </p:spPr>
      </p:pic>
      <p:sp>
        <p:nvSpPr>
          <p:cNvPr id="15" name="object 15"/>
          <p:cNvSpPr/>
          <p:nvPr/>
        </p:nvSpPr>
        <p:spPr>
          <a:xfrm>
            <a:off x="4794504" y="6122555"/>
            <a:ext cx="2076450" cy="228600"/>
          </a:xfrm>
          <a:custGeom>
            <a:avLst/>
            <a:gdLst/>
            <a:ahLst/>
            <a:cxnLst/>
            <a:rect l="l" t="t" r="r" b="b"/>
            <a:pathLst>
              <a:path w="2076450" h="228600">
                <a:moveTo>
                  <a:pt x="2076450" y="0"/>
                </a:moveTo>
                <a:lnTo>
                  <a:pt x="923925" y="0"/>
                </a:lnTo>
                <a:lnTo>
                  <a:pt x="847725" y="0"/>
                </a:lnTo>
                <a:lnTo>
                  <a:pt x="0" y="0"/>
                </a:lnTo>
                <a:lnTo>
                  <a:pt x="0" y="228600"/>
                </a:lnTo>
                <a:lnTo>
                  <a:pt x="847725" y="228600"/>
                </a:lnTo>
                <a:lnTo>
                  <a:pt x="923925" y="228600"/>
                </a:lnTo>
                <a:lnTo>
                  <a:pt x="2076450" y="228600"/>
                </a:lnTo>
                <a:lnTo>
                  <a:pt x="2076450" y="0"/>
                </a:lnTo>
                <a:close/>
              </a:path>
            </a:pathLst>
          </a:custGeom>
          <a:solidFill>
            <a:srgbClr val="FFFF00"/>
          </a:solidFill>
        </p:spPr>
        <p:txBody>
          <a:bodyPr wrap="square" lIns="0" tIns="0" rIns="0" bIns="0" rtlCol="0"/>
          <a:lstStyle/>
          <a:p>
            <a:endParaRPr/>
          </a:p>
        </p:txBody>
      </p:sp>
      <p:sp>
        <p:nvSpPr>
          <p:cNvPr id="16" name="object 16"/>
          <p:cNvSpPr/>
          <p:nvPr/>
        </p:nvSpPr>
        <p:spPr>
          <a:xfrm>
            <a:off x="7823454" y="6122555"/>
            <a:ext cx="1419225" cy="228600"/>
          </a:xfrm>
          <a:custGeom>
            <a:avLst/>
            <a:gdLst/>
            <a:ahLst/>
            <a:cxnLst/>
            <a:rect l="l" t="t" r="r" b="b"/>
            <a:pathLst>
              <a:path w="1419225" h="228600">
                <a:moveTo>
                  <a:pt x="1419225" y="0"/>
                </a:moveTo>
                <a:lnTo>
                  <a:pt x="657225" y="0"/>
                </a:lnTo>
                <a:lnTo>
                  <a:pt x="590550" y="0"/>
                </a:lnTo>
                <a:lnTo>
                  <a:pt x="0" y="0"/>
                </a:lnTo>
                <a:lnTo>
                  <a:pt x="0" y="228600"/>
                </a:lnTo>
                <a:lnTo>
                  <a:pt x="590550" y="228600"/>
                </a:lnTo>
                <a:lnTo>
                  <a:pt x="657225" y="228600"/>
                </a:lnTo>
                <a:lnTo>
                  <a:pt x="1419225" y="228600"/>
                </a:lnTo>
                <a:lnTo>
                  <a:pt x="1419225" y="0"/>
                </a:lnTo>
                <a:close/>
              </a:path>
            </a:pathLst>
          </a:custGeom>
          <a:solidFill>
            <a:srgbClr val="FFFF00"/>
          </a:solidFill>
        </p:spPr>
        <p:txBody>
          <a:bodyPr wrap="square" lIns="0" tIns="0" rIns="0" bIns="0" rtlCol="0"/>
          <a:lstStyle/>
          <a:p>
            <a:endParaRPr/>
          </a:p>
        </p:txBody>
      </p:sp>
      <p:sp>
        <p:nvSpPr>
          <p:cNvPr id="17" name="object 17"/>
          <p:cNvSpPr txBox="1"/>
          <p:nvPr/>
        </p:nvSpPr>
        <p:spPr>
          <a:xfrm>
            <a:off x="1489328" y="4435602"/>
            <a:ext cx="241300" cy="210820"/>
          </a:xfrm>
          <a:prstGeom prst="rect">
            <a:avLst/>
          </a:prstGeom>
          <a:solidFill>
            <a:srgbClr val="FF00FF"/>
          </a:solidFill>
        </p:spPr>
        <p:txBody>
          <a:bodyPr vert="horz" wrap="square" lIns="0" tIns="0" rIns="0" bIns="0" rtlCol="0">
            <a:spAutoFit/>
          </a:bodyPr>
          <a:lstStyle/>
          <a:p>
            <a:pPr marL="635">
              <a:lnSpc>
                <a:spcPts val="1645"/>
              </a:lnSpc>
            </a:pPr>
            <a:r>
              <a:rPr sz="1550" b="1" spc="35" dirty="0">
                <a:latin typeface="Arial"/>
                <a:cs typeface="Arial"/>
              </a:rPr>
              <a:t>14</a:t>
            </a:r>
            <a:endParaRPr sz="1550">
              <a:latin typeface="Arial"/>
              <a:cs typeface="Arial"/>
            </a:endParaRPr>
          </a:p>
        </p:txBody>
      </p:sp>
      <p:sp>
        <p:nvSpPr>
          <p:cNvPr id="18" name="object 18"/>
          <p:cNvSpPr txBox="1"/>
          <p:nvPr/>
        </p:nvSpPr>
        <p:spPr>
          <a:xfrm>
            <a:off x="1477644" y="4190428"/>
            <a:ext cx="4926330" cy="467359"/>
          </a:xfrm>
          <a:prstGeom prst="rect">
            <a:avLst/>
          </a:prstGeom>
        </p:spPr>
        <p:txBody>
          <a:bodyPr vert="horz" wrap="square" lIns="0" tIns="15875" rIns="0" bIns="0" rtlCol="0">
            <a:spAutoFit/>
          </a:bodyPr>
          <a:lstStyle/>
          <a:p>
            <a:pPr marL="12700">
              <a:lnSpc>
                <a:spcPts val="1725"/>
              </a:lnSpc>
              <a:spcBef>
                <a:spcPts val="125"/>
              </a:spcBef>
            </a:pPr>
            <a:r>
              <a:rPr sz="1550" spc="-10" dirty="0">
                <a:latin typeface="Arial MT"/>
                <a:cs typeface="Arial MT"/>
              </a:rPr>
              <a:t>pagu</a:t>
            </a:r>
            <a:r>
              <a:rPr sz="1550" spc="80" dirty="0">
                <a:latin typeface="Arial MT"/>
                <a:cs typeface="Arial MT"/>
              </a:rPr>
              <a:t> </a:t>
            </a:r>
            <a:r>
              <a:rPr sz="1550" spc="-5" dirty="0">
                <a:latin typeface="Arial MT"/>
                <a:cs typeface="Arial MT"/>
              </a:rPr>
              <a:t>anggaran.</a:t>
            </a:r>
            <a:endParaRPr sz="1550">
              <a:latin typeface="Arial MT"/>
              <a:cs typeface="Arial MT"/>
            </a:endParaRPr>
          </a:p>
          <a:p>
            <a:pPr marL="298450">
              <a:lnSpc>
                <a:spcPts val="1725"/>
              </a:lnSpc>
            </a:pPr>
            <a:r>
              <a:rPr sz="1550" b="1" dirty="0">
                <a:latin typeface="Arial"/>
                <a:cs typeface="Arial"/>
              </a:rPr>
              <a:t>KEBIJAKAN</a:t>
            </a:r>
            <a:r>
              <a:rPr sz="1550" b="1" spc="240" dirty="0">
                <a:latin typeface="Arial"/>
                <a:cs typeface="Arial"/>
              </a:rPr>
              <a:t> </a:t>
            </a:r>
            <a:r>
              <a:rPr sz="1550" b="1" spc="-5" dirty="0">
                <a:latin typeface="Arial"/>
                <a:cs typeface="Arial"/>
              </a:rPr>
              <a:t>PENYESUAIAN</a:t>
            </a:r>
            <a:r>
              <a:rPr sz="1550" b="1" spc="325" dirty="0">
                <a:latin typeface="Arial"/>
                <a:cs typeface="Arial"/>
              </a:rPr>
              <a:t> </a:t>
            </a:r>
            <a:r>
              <a:rPr sz="1550" b="1" dirty="0">
                <a:latin typeface="Arial"/>
                <a:cs typeface="Arial"/>
              </a:rPr>
              <a:t>BELANJA</a:t>
            </a:r>
            <a:r>
              <a:rPr sz="1550" b="1" spc="165" dirty="0">
                <a:latin typeface="Arial"/>
                <a:cs typeface="Arial"/>
              </a:rPr>
              <a:t> </a:t>
            </a:r>
            <a:r>
              <a:rPr sz="1550" b="1" spc="-10" dirty="0">
                <a:latin typeface="Arial"/>
                <a:cs typeface="Arial"/>
              </a:rPr>
              <a:t>NEGARA</a:t>
            </a:r>
            <a:endParaRPr sz="1550">
              <a:latin typeface="Arial"/>
              <a:cs typeface="Arial"/>
            </a:endParaRPr>
          </a:p>
        </p:txBody>
      </p:sp>
      <p:sp>
        <p:nvSpPr>
          <p:cNvPr id="19" name="object 19"/>
          <p:cNvSpPr txBox="1"/>
          <p:nvPr/>
        </p:nvSpPr>
        <p:spPr>
          <a:xfrm>
            <a:off x="3299078" y="4655692"/>
            <a:ext cx="4394200" cy="228600"/>
          </a:xfrm>
          <a:prstGeom prst="rect">
            <a:avLst/>
          </a:prstGeom>
          <a:solidFill>
            <a:srgbClr val="FFFF00"/>
          </a:solidFill>
        </p:spPr>
        <p:txBody>
          <a:bodyPr vert="horz" wrap="square" lIns="0" tIns="0" rIns="0" bIns="0" rtlCol="0">
            <a:spAutoFit/>
          </a:bodyPr>
          <a:lstStyle/>
          <a:p>
            <a:pPr marL="2540">
              <a:lnSpc>
                <a:spcPts val="1789"/>
              </a:lnSpc>
            </a:pPr>
            <a:r>
              <a:rPr sz="1550" b="1" spc="25" dirty="0">
                <a:latin typeface="Arial"/>
                <a:cs typeface="Arial"/>
              </a:rPr>
              <a:t>berwenang</a:t>
            </a:r>
            <a:r>
              <a:rPr sz="1550" b="1" spc="415" dirty="0">
                <a:latin typeface="Arial"/>
                <a:cs typeface="Arial"/>
              </a:rPr>
              <a:t> </a:t>
            </a:r>
            <a:r>
              <a:rPr sz="1550" b="1" spc="30" dirty="0">
                <a:latin typeface="Arial"/>
                <a:cs typeface="Arial"/>
              </a:rPr>
              <a:t>melakukan</a:t>
            </a:r>
            <a:r>
              <a:rPr sz="1550" b="1" spc="400" dirty="0">
                <a:latin typeface="Arial"/>
                <a:cs typeface="Arial"/>
              </a:rPr>
              <a:t> </a:t>
            </a:r>
            <a:r>
              <a:rPr sz="1550" b="1" spc="20" dirty="0">
                <a:latin typeface="Arial"/>
                <a:cs typeface="Arial"/>
              </a:rPr>
              <a:t>penyesuaian</a:t>
            </a:r>
            <a:r>
              <a:rPr sz="1550" b="1" spc="400" dirty="0">
                <a:latin typeface="Arial"/>
                <a:cs typeface="Arial"/>
              </a:rPr>
              <a:t> </a:t>
            </a:r>
            <a:r>
              <a:rPr sz="1550" b="1" spc="20" dirty="0">
                <a:latin typeface="Arial"/>
                <a:cs typeface="Arial"/>
              </a:rPr>
              <a:t>belanja</a:t>
            </a:r>
            <a:endParaRPr sz="1550">
              <a:latin typeface="Arial"/>
              <a:cs typeface="Arial"/>
            </a:endParaRPr>
          </a:p>
        </p:txBody>
      </p:sp>
      <p:sp>
        <p:nvSpPr>
          <p:cNvPr id="20" name="object 20"/>
          <p:cNvSpPr txBox="1"/>
          <p:nvPr/>
        </p:nvSpPr>
        <p:spPr>
          <a:xfrm>
            <a:off x="1477644" y="4630356"/>
            <a:ext cx="10210800" cy="266065"/>
          </a:xfrm>
          <a:prstGeom prst="rect">
            <a:avLst/>
          </a:prstGeom>
        </p:spPr>
        <p:txBody>
          <a:bodyPr vert="horz" wrap="square" lIns="0" tIns="15875" rIns="0" bIns="0" rtlCol="0">
            <a:spAutoFit/>
          </a:bodyPr>
          <a:lstStyle/>
          <a:p>
            <a:pPr marL="12700">
              <a:lnSpc>
                <a:spcPct val="100000"/>
              </a:lnSpc>
              <a:spcBef>
                <a:spcPts val="125"/>
              </a:spcBef>
              <a:tabLst>
                <a:tab pos="6313170" algn="l"/>
              </a:tabLst>
            </a:pPr>
            <a:r>
              <a:rPr sz="1550" spc="5" dirty="0">
                <a:latin typeface="Arial MT"/>
                <a:cs typeface="Arial MT"/>
              </a:rPr>
              <a:t>Menteri </a:t>
            </a:r>
            <a:r>
              <a:rPr sz="1550" spc="80" dirty="0">
                <a:latin typeface="Arial MT"/>
                <a:cs typeface="Arial MT"/>
              </a:rPr>
              <a:t> </a:t>
            </a:r>
            <a:r>
              <a:rPr sz="1550" spc="25" dirty="0">
                <a:latin typeface="Arial MT"/>
                <a:cs typeface="Arial MT"/>
              </a:rPr>
              <a:t>Keuangan	tahun</a:t>
            </a:r>
            <a:r>
              <a:rPr sz="1550" spc="405" dirty="0">
                <a:latin typeface="Arial MT"/>
                <a:cs typeface="Arial MT"/>
              </a:rPr>
              <a:t> </a:t>
            </a:r>
            <a:r>
              <a:rPr sz="1550" spc="25" dirty="0">
                <a:latin typeface="Arial MT"/>
                <a:cs typeface="Arial MT"/>
              </a:rPr>
              <a:t>anggaran</a:t>
            </a:r>
            <a:r>
              <a:rPr sz="1550" spc="415" dirty="0">
                <a:latin typeface="Arial MT"/>
                <a:cs typeface="Arial MT"/>
              </a:rPr>
              <a:t> </a:t>
            </a:r>
            <a:r>
              <a:rPr sz="1550" spc="15" dirty="0">
                <a:latin typeface="Arial MT"/>
                <a:cs typeface="Arial MT"/>
              </a:rPr>
              <a:t>berkenaan.</a:t>
            </a:r>
            <a:r>
              <a:rPr sz="1550" spc="395" dirty="0">
                <a:latin typeface="Arial MT"/>
                <a:cs typeface="Arial MT"/>
              </a:rPr>
              <a:t> </a:t>
            </a:r>
            <a:r>
              <a:rPr sz="1550" spc="25" dirty="0">
                <a:latin typeface="Arial MT"/>
                <a:cs typeface="Arial MT"/>
              </a:rPr>
              <a:t>Penyesuaian</a:t>
            </a:r>
            <a:endParaRPr sz="1550">
              <a:latin typeface="Arial MT"/>
              <a:cs typeface="Arial MT"/>
            </a:endParaRPr>
          </a:p>
        </p:txBody>
      </p:sp>
      <p:sp>
        <p:nvSpPr>
          <p:cNvPr id="21" name="object 21"/>
          <p:cNvSpPr txBox="1"/>
          <p:nvPr/>
        </p:nvSpPr>
        <p:spPr>
          <a:xfrm>
            <a:off x="1477644" y="4878387"/>
            <a:ext cx="10214610" cy="514350"/>
          </a:xfrm>
          <a:prstGeom prst="rect">
            <a:avLst/>
          </a:prstGeom>
        </p:spPr>
        <p:txBody>
          <a:bodyPr vert="horz" wrap="square" lIns="0" tIns="4445" rIns="0" bIns="0" rtlCol="0">
            <a:spAutoFit/>
          </a:bodyPr>
          <a:lstStyle/>
          <a:p>
            <a:pPr marL="12700" marR="5080">
              <a:lnSpc>
                <a:spcPct val="105000"/>
              </a:lnSpc>
              <a:spcBef>
                <a:spcPts val="35"/>
              </a:spcBef>
              <a:tabLst>
                <a:tab pos="793750" algn="l"/>
                <a:tab pos="1565910" algn="l"/>
                <a:tab pos="2385695" algn="l"/>
                <a:tab pos="3081655" algn="l"/>
                <a:tab pos="3405504" algn="l"/>
                <a:tab pos="3863340" algn="l"/>
                <a:tab pos="5521960" algn="l"/>
                <a:tab pos="6322695" algn="l"/>
                <a:tab pos="8257540" algn="l"/>
                <a:tab pos="9430385" algn="l"/>
              </a:tabLst>
            </a:pPr>
            <a:r>
              <a:rPr sz="1550" spc="-40" dirty="0">
                <a:latin typeface="Arial MT"/>
                <a:cs typeface="Arial MT"/>
              </a:rPr>
              <a:t>b</a:t>
            </a:r>
            <a:r>
              <a:rPr sz="1550" spc="35" dirty="0">
                <a:latin typeface="Arial MT"/>
                <a:cs typeface="Arial MT"/>
              </a:rPr>
              <a:t>e</a:t>
            </a:r>
            <a:r>
              <a:rPr sz="1550" spc="-50" dirty="0">
                <a:latin typeface="Arial MT"/>
                <a:cs typeface="Arial MT"/>
              </a:rPr>
              <a:t>l</a:t>
            </a:r>
            <a:r>
              <a:rPr sz="1550" spc="110" dirty="0">
                <a:latin typeface="Arial MT"/>
                <a:cs typeface="Arial MT"/>
              </a:rPr>
              <a:t>a</a:t>
            </a:r>
            <a:r>
              <a:rPr sz="1550" spc="35" dirty="0">
                <a:latin typeface="Arial MT"/>
                <a:cs typeface="Arial MT"/>
              </a:rPr>
              <a:t>n</a:t>
            </a:r>
            <a:r>
              <a:rPr sz="1550" spc="-50" dirty="0">
                <a:latin typeface="Arial MT"/>
                <a:cs typeface="Arial MT"/>
              </a:rPr>
              <a:t>j</a:t>
            </a:r>
            <a:r>
              <a:rPr sz="1550" spc="15" dirty="0">
                <a:latin typeface="Arial MT"/>
                <a:cs typeface="Arial MT"/>
              </a:rPr>
              <a:t>a</a:t>
            </a:r>
            <a:r>
              <a:rPr sz="1550" dirty="0">
                <a:latin typeface="Arial MT"/>
                <a:cs typeface="Arial MT"/>
              </a:rPr>
              <a:t>	</a:t>
            </a:r>
            <a:r>
              <a:rPr sz="1550" spc="-40" dirty="0">
                <a:latin typeface="Arial MT"/>
                <a:cs typeface="Arial MT"/>
              </a:rPr>
              <a:t>n</a:t>
            </a:r>
            <a:r>
              <a:rPr sz="1550" spc="110" dirty="0">
                <a:latin typeface="Arial MT"/>
                <a:cs typeface="Arial MT"/>
              </a:rPr>
              <a:t>e</a:t>
            </a:r>
            <a:r>
              <a:rPr sz="1550" spc="-40" dirty="0">
                <a:latin typeface="Arial MT"/>
                <a:cs typeface="Arial MT"/>
              </a:rPr>
              <a:t>g</a:t>
            </a:r>
            <a:r>
              <a:rPr sz="1550" spc="35" dirty="0">
                <a:latin typeface="Arial MT"/>
                <a:cs typeface="Arial MT"/>
              </a:rPr>
              <a:t>a</a:t>
            </a:r>
            <a:r>
              <a:rPr sz="1550" spc="10" dirty="0">
                <a:latin typeface="Arial MT"/>
                <a:cs typeface="Arial MT"/>
              </a:rPr>
              <a:t>ra</a:t>
            </a:r>
            <a:r>
              <a:rPr sz="1550" dirty="0">
                <a:latin typeface="Arial MT"/>
                <a:cs typeface="Arial MT"/>
              </a:rPr>
              <a:t>	</a:t>
            </a:r>
            <a:r>
              <a:rPr sz="1550" spc="-95" dirty="0">
                <a:latin typeface="Arial MT"/>
                <a:cs typeface="Arial MT"/>
              </a:rPr>
              <a:t>m</a:t>
            </a:r>
            <a:r>
              <a:rPr sz="1550" spc="110" dirty="0">
                <a:latin typeface="Arial MT"/>
                <a:cs typeface="Arial MT"/>
              </a:rPr>
              <a:t>e</a:t>
            </a:r>
            <a:r>
              <a:rPr sz="1550" spc="-50" dirty="0">
                <a:latin typeface="Arial MT"/>
                <a:cs typeface="Arial MT"/>
              </a:rPr>
              <a:t>l</a:t>
            </a:r>
            <a:r>
              <a:rPr sz="1550" spc="25" dirty="0">
                <a:latin typeface="Arial MT"/>
                <a:cs typeface="Arial MT"/>
              </a:rPr>
              <a:t>i</a:t>
            </a:r>
            <a:r>
              <a:rPr sz="1550" spc="35" dirty="0">
                <a:latin typeface="Arial MT"/>
                <a:cs typeface="Arial MT"/>
              </a:rPr>
              <a:t>p</a:t>
            </a:r>
            <a:r>
              <a:rPr sz="1550" spc="-40" dirty="0">
                <a:latin typeface="Arial MT"/>
                <a:cs typeface="Arial MT"/>
              </a:rPr>
              <a:t>u</a:t>
            </a:r>
            <a:r>
              <a:rPr sz="1550" spc="10" dirty="0">
                <a:latin typeface="Arial MT"/>
                <a:cs typeface="Arial MT"/>
              </a:rPr>
              <a:t>t</a:t>
            </a:r>
            <a:r>
              <a:rPr sz="1550" spc="5" dirty="0">
                <a:latin typeface="Arial MT"/>
                <a:cs typeface="Arial MT"/>
              </a:rPr>
              <a:t>i</a:t>
            </a:r>
            <a:r>
              <a:rPr sz="1550" dirty="0">
                <a:latin typeface="Arial MT"/>
                <a:cs typeface="Arial MT"/>
              </a:rPr>
              <a:t>	</a:t>
            </a:r>
            <a:r>
              <a:rPr sz="1550" spc="15" dirty="0">
                <a:latin typeface="Arial MT"/>
                <a:cs typeface="Arial MT"/>
              </a:rPr>
              <a:t>K</a:t>
            </a:r>
            <a:r>
              <a:rPr sz="1550" spc="30" dirty="0">
                <a:latin typeface="Arial MT"/>
                <a:cs typeface="Arial MT"/>
              </a:rPr>
              <a:t>e</a:t>
            </a:r>
            <a:r>
              <a:rPr sz="1550" spc="-40" dirty="0">
                <a:latin typeface="Arial MT"/>
                <a:cs typeface="Arial MT"/>
              </a:rPr>
              <a:t>b</a:t>
            </a:r>
            <a:r>
              <a:rPr sz="1550" spc="100" dirty="0">
                <a:latin typeface="Arial MT"/>
                <a:cs typeface="Arial MT"/>
              </a:rPr>
              <a:t>i</a:t>
            </a:r>
            <a:r>
              <a:rPr sz="1550" spc="-50" dirty="0">
                <a:latin typeface="Arial MT"/>
                <a:cs typeface="Arial MT"/>
              </a:rPr>
              <a:t>j</a:t>
            </a:r>
            <a:r>
              <a:rPr sz="1550" spc="35" dirty="0">
                <a:latin typeface="Arial MT"/>
                <a:cs typeface="Arial MT"/>
              </a:rPr>
              <a:t>a</a:t>
            </a:r>
            <a:r>
              <a:rPr sz="1550" spc="-30" dirty="0">
                <a:latin typeface="Arial MT"/>
                <a:cs typeface="Arial MT"/>
              </a:rPr>
              <a:t>k</a:t>
            </a:r>
            <a:r>
              <a:rPr sz="1550" spc="110" dirty="0">
                <a:latin typeface="Arial MT"/>
                <a:cs typeface="Arial MT"/>
              </a:rPr>
              <a:t>a</a:t>
            </a:r>
            <a:r>
              <a:rPr sz="1550" spc="15" dirty="0">
                <a:latin typeface="Arial MT"/>
                <a:cs typeface="Arial MT"/>
              </a:rPr>
              <a:t>n</a:t>
            </a:r>
            <a:r>
              <a:rPr sz="1550" dirty="0">
                <a:latin typeface="Arial MT"/>
                <a:cs typeface="Arial MT"/>
              </a:rPr>
              <a:t>	</a:t>
            </a:r>
            <a:r>
              <a:rPr sz="1550" spc="15" dirty="0">
                <a:latin typeface="Arial MT"/>
                <a:cs typeface="Arial MT"/>
              </a:rPr>
              <a:t>P</a:t>
            </a:r>
            <a:r>
              <a:rPr sz="1550" spc="110" dirty="0">
                <a:latin typeface="Arial MT"/>
                <a:cs typeface="Arial MT"/>
              </a:rPr>
              <a:t>e</a:t>
            </a:r>
            <a:r>
              <a:rPr sz="1550" spc="-35" dirty="0">
                <a:latin typeface="Arial MT"/>
                <a:cs typeface="Arial MT"/>
              </a:rPr>
              <a:t>n</a:t>
            </a:r>
            <a:r>
              <a:rPr sz="1550" spc="45" dirty="0">
                <a:latin typeface="Arial MT"/>
                <a:cs typeface="Arial MT"/>
              </a:rPr>
              <a:t>y</a:t>
            </a:r>
            <a:r>
              <a:rPr sz="1550" spc="35" dirty="0">
                <a:latin typeface="Arial MT"/>
                <a:cs typeface="Arial MT"/>
              </a:rPr>
              <a:t>e</a:t>
            </a:r>
            <a:r>
              <a:rPr sz="1550" spc="45" dirty="0">
                <a:latin typeface="Arial MT"/>
                <a:cs typeface="Arial MT"/>
              </a:rPr>
              <a:t>s</a:t>
            </a:r>
            <a:r>
              <a:rPr sz="1550" spc="-35" dirty="0">
                <a:latin typeface="Arial MT"/>
                <a:cs typeface="Arial MT"/>
              </a:rPr>
              <a:t>u</a:t>
            </a:r>
            <a:r>
              <a:rPr sz="1550" spc="35" dirty="0">
                <a:latin typeface="Arial MT"/>
                <a:cs typeface="Arial MT"/>
              </a:rPr>
              <a:t>a</a:t>
            </a:r>
            <a:r>
              <a:rPr sz="1550" spc="30" dirty="0">
                <a:latin typeface="Arial MT"/>
                <a:cs typeface="Arial MT"/>
              </a:rPr>
              <a:t>i</a:t>
            </a:r>
            <a:r>
              <a:rPr sz="1550" spc="35" dirty="0">
                <a:latin typeface="Arial MT"/>
                <a:cs typeface="Arial MT"/>
              </a:rPr>
              <a:t>a</a:t>
            </a:r>
            <a:r>
              <a:rPr sz="1550" spc="15" dirty="0">
                <a:latin typeface="Arial MT"/>
                <a:cs typeface="Arial MT"/>
              </a:rPr>
              <a:t>n</a:t>
            </a:r>
            <a:r>
              <a:rPr sz="1550" dirty="0">
                <a:latin typeface="Arial MT"/>
                <a:cs typeface="Arial MT"/>
              </a:rPr>
              <a:t> </a:t>
            </a:r>
            <a:r>
              <a:rPr sz="1550" spc="130" dirty="0">
                <a:latin typeface="Arial MT"/>
                <a:cs typeface="Arial MT"/>
              </a:rPr>
              <a:t> </a:t>
            </a:r>
            <a:r>
              <a:rPr sz="1550" spc="15" dirty="0">
                <a:latin typeface="Arial MT"/>
                <a:cs typeface="Arial MT"/>
              </a:rPr>
              <a:t>B</a:t>
            </a:r>
            <a:r>
              <a:rPr sz="1550" spc="30" dirty="0">
                <a:latin typeface="Arial MT"/>
                <a:cs typeface="Arial MT"/>
              </a:rPr>
              <a:t>e</a:t>
            </a:r>
            <a:r>
              <a:rPr sz="1550" spc="-50" dirty="0">
                <a:latin typeface="Arial MT"/>
                <a:cs typeface="Arial MT"/>
              </a:rPr>
              <a:t>l</a:t>
            </a:r>
            <a:r>
              <a:rPr sz="1550" spc="110" dirty="0">
                <a:latin typeface="Arial MT"/>
                <a:cs typeface="Arial MT"/>
              </a:rPr>
              <a:t>a</a:t>
            </a:r>
            <a:r>
              <a:rPr sz="1550" spc="-40" dirty="0">
                <a:latin typeface="Arial MT"/>
                <a:cs typeface="Arial MT"/>
              </a:rPr>
              <a:t>n</a:t>
            </a:r>
            <a:r>
              <a:rPr sz="1550" spc="-50" dirty="0">
                <a:latin typeface="Arial MT"/>
                <a:cs typeface="Arial MT"/>
              </a:rPr>
              <a:t>j</a:t>
            </a:r>
            <a:r>
              <a:rPr sz="1550" spc="15" dirty="0">
                <a:latin typeface="Arial MT"/>
                <a:cs typeface="Arial MT"/>
              </a:rPr>
              <a:t>a</a:t>
            </a:r>
            <a:r>
              <a:rPr sz="1550" dirty="0">
                <a:latin typeface="Arial MT"/>
                <a:cs typeface="Arial MT"/>
              </a:rPr>
              <a:t>	</a:t>
            </a:r>
            <a:r>
              <a:rPr sz="1550" spc="-75" dirty="0">
                <a:latin typeface="Arial MT"/>
                <a:cs typeface="Arial MT"/>
              </a:rPr>
              <a:t>N</a:t>
            </a:r>
            <a:r>
              <a:rPr sz="1550" spc="110" dirty="0">
                <a:latin typeface="Arial MT"/>
                <a:cs typeface="Arial MT"/>
              </a:rPr>
              <a:t>e</a:t>
            </a:r>
            <a:r>
              <a:rPr sz="1550" spc="-40" dirty="0">
                <a:latin typeface="Arial MT"/>
                <a:cs typeface="Arial MT"/>
              </a:rPr>
              <a:t>g</a:t>
            </a:r>
            <a:r>
              <a:rPr sz="1550" spc="35" dirty="0">
                <a:latin typeface="Arial MT"/>
                <a:cs typeface="Arial MT"/>
              </a:rPr>
              <a:t>a</a:t>
            </a:r>
            <a:r>
              <a:rPr sz="1550" spc="10" dirty="0">
                <a:latin typeface="Arial MT"/>
                <a:cs typeface="Arial MT"/>
              </a:rPr>
              <a:t>ra</a:t>
            </a:r>
            <a:r>
              <a:rPr sz="1550" dirty="0">
                <a:latin typeface="Arial MT"/>
                <a:cs typeface="Arial MT"/>
              </a:rPr>
              <a:t>	</a:t>
            </a:r>
            <a:r>
              <a:rPr sz="1550" spc="-35" dirty="0">
                <a:latin typeface="Arial MT"/>
                <a:cs typeface="Arial MT"/>
              </a:rPr>
              <a:t>d</a:t>
            </a:r>
            <a:r>
              <a:rPr sz="1550" spc="35" dirty="0">
                <a:latin typeface="Arial MT"/>
                <a:cs typeface="Arial MT"/>
              </a:rPr>
              <a:t>a</a:t>
            </a:r>
            <a:r>
              <a:rPr sz="1550" spc="-35" dirty="0">
                <a:latin typeface="Arial MT"/>
                <a:cs typeface="Arial MT"/>
              </a:rPr>
              <a:t>n</a:t>
            </a:r>
            <a:r>
              <a:rPr sz="1550" spc="15" dirty="0">
                <a:latin typeface="Arial MT"/>
                <a:cs typeface="Arial MT"/>
              </a:rPr>
              <a:t>/</a:t>
            </a:r>
            <a:r>
              <a:rPr sz="1550" spc="35" dirty="0">
                <a:latin typeface="Arial MT"/>
                <a:cs typeface="Arial MT"/>
              </a:rPr>
              <a:t>a</a:t>
            </a:r>
            <a:r>
              <a:rPr sz="1550" spc="15" dirty="0">
                <a:latin typeface="Arial MT"/>
                <a:cs typeface="Arial MT"/>
              </a:rPr>
              <a:t>t</a:t>
            </a:r>
            <a:r>
              <a:rPr sz="1550" spc="110" dirty="0">
                <a:latin typeface="Arial MT"/>
                <a:cs typeface="Arial MT"/>
              </a:rPr>
              <a:t>a</a:t>
            </a:r>
            <a:r>
              <a:rPr sz="1550" spc="15" dirty="0">
                <a:latin typeface="Arial MT"/>
                <a:cs typeface="Arial MT"/>
              </a:rPr>
              <a:t>u</a:t>
            </a:r>
            <a:r>
              <a:rPr sz="1550" dirty="0">
                <a:latin typeface="Arial MT"/>
                <a:cs typeface="Arial MT"/>
              </a:rPr>
              <a:t> </a:t>
            </a:r>
            <a:r>
              <a:rPr sz="1550" spc="130" dirty="0">
                <a:latin typeface="Arial MT"/>
                <a:cs typeface="Arial MT"/>
              </a:rPr>
              <a:t> </a:t>
            </a:r>
            <a:r>
              <a:rPr sz="1550" spc="15" dirty="0">
                <a:latin typeface="Arial MT"/>
                <a:cs typeface="Arial MT"/>
              </a:rPr>
              <a:t>K</a:t>
            </a:r>
            <a:r>
              <a:rPr sz="1550" spc="30" dirty="0">
                <a:latin typeface="Arial MT"/>
                <a:cs typeface="Arial MT"/>
              </a:rPr>
              <a:t>e</a:t>
            </a:r>
            <a:r>
              <a:rPr sz="1550" spc="-40" dirty="0">
                <a:latin typeface="Arial MT"/>
                <a:cs typeface="Arial MT"/>
              </a:rPr>
              <a:t>b</a:t>
            </a:r>
            <a:r>
              <a:rPr sz="1550" spc="100" dirty="0">
                <a:latin typeface="Arial MT"/>
                <a:cs typeface="Arial MT"/>
              </a:rPr>
              <a:t>i</a:t>
            </a:r>
            <a:r>
              <a:rPr sz="1550" spc="-50" dirty="0">
                <a:latin typeface="Arial MT"/>
                <a:cs typeface="Arial MT"/>
              </a:rPr>
              <a:t>j</a:t>
            </a:r>
            <a:r>
              <a:rPr sz="1550" spc="35" dirty="0">
                <a:latin typeface="Arial MT"/>
                <a:cs typeface="Arial MT"/>
              </a:rPr>
              <a:t>a</a:t>
            </a:r>
            <a:r>
              <a:rPr sz="1550" spc="-30" dirty="0">
                <a:latin typeface="Arial MT"/>
                <a:cs typeface="Arial MT"/>
              </a:rPr>
              <a:t>k</a:t>
            </a:r>
            <a:r>
              <a:rPr sz="1550" spc="110" dirty="0">
                <a:latin typeface="Arial MT"/>
                <a:cs typeface="Arial MT"/>
              </a:rPr>
              <a:t>a</a:t>
            </a:r>
            <a:r>
              <a:rPr sz="1550" spc="15" dirty="0">
                <a:latin typeface="Arial MT"/>
                <a:cs typeface="Arial MT"/>
              </a:rPr>
              <a:t>n</a:t>
            </a:r>
            <a:r>
              <a:rPr sz="1550" dirty="0">
                <a:latin typeface="Arial MT"/>
                <a:cs typeface="Arial MT"/>
              </a:rPr>
              <a:t>	</a:t>
            </a:r>
            <a:r>
              <a:rPr sz="1550" spc="15" dirty="0">
                <a:latin typeface="Arial MT"/>
                <a:cs typeface="Arial MT"/>
              </a:rPr>
              <a:t>P</a:t>
            </a:r>
            <a:r>
              <a:rPr sz="1550" spc="105" dirty="0">
                <a:latin typeface="Arial MT"/>
                <a:cs typeface="Arial MT"/>
              </a:rPr>
              <a:t>e</a:t>
            </a:r>
            <a:r>
              <a:rPr sz="1550" spc="-95" dirty="0">
                <a:latin typeface="Arial MT"/>
                <a:cs typeface="Arial MT"/>
              </a:rPr>
              <a:t>m</a:t>
            </a:r>
            <a:r>
              <a:rPr sz="1550" spc="110" dirty="0">
                <a:latin typeface="Arial MT"/>
                <a:cs typeface="Arial MT"/>
              </a:rPr>
              <a:t>e</a:t>
            </a:r>
            <a:r>
              <a:rPr sz="1550" spc="5" dirty="0">
                <a:latin typeface="Arial MT"/>
                <a:cs typeface="Arial MT"/>
              </a:rPr>
              <a:t>r</a:t>
            </a:r>
            <a:r>
              <a:rPr sz="1550" spc="25" dirty="0">
                <a:latin typeface="Arial MT"/>
                <a:cs typeface="Arial MT"/>
              </a:rPr>
              <a:t>i</a:t>
            </a:r>
            <a:r>
              <a:rPr sz="1550" spc="-40" dirty="0">
                <a:latin typeface="Arial MT"/>
                <a:cs typeface="Arial MT"/>
              </a:rPr>
              <a:t>n</a:t>
            </a:r>
            <a:r>
              <a:rPr sz="1550" spc="10" dirty="0">
                <a:latin typeface="Arial MT"/>
                <a:cs typeface="Arial MT"/>
              </a:rPr>
              <a:t>t</a:t>
            </a:r>
            <a:r>
              <a:rPr sz="1550" spc="110" dirty="0">
                <a:latin typeface="Arial MT"/>
                <a:cs typeface="Arial MT"/>
              </a:rPr>
              <a:t>a</a:t>
            </a:r>
            <a:r>
              <a:rPr sz="1550" spc="15" dirty="0">
                <a:latin typeface="Arial MT"/>
                <a:cs typeface="Arial MT"/>
              </a:rPr>
              <a:t>h</a:t>
            </a:r>
            <a:r>
              <a:rPr sz="1550" dirty="0">
                <a:latin typeface="Arial MT"/>
                <a:cs typeface="Arial MT"/>
              </a:rPr>
              <a:t>	</a:t>
            </a:r>
            <a:r>
              <a:rPr sz="1550" spc="35" dirty="0">
                <a:latin typeface="Arial MT"/>
                <a:cs typeface="Arial MT"/>
              </a:rPr>
              <a:t>La</a:t>
            </a:r>
            <a:r>
              <a:rPr sz="1550" spc="25" dirty="0">
                <a:latin typeface="Arial MT"/>
                <a:cs typeface="Arial MT"/>
              </a:rPr>
              <a:t>i</a:t>
            </a:r>
            <a:r>
              <a:rPr sz="1550" spc="35" dirty="0">
                <a:latin typeface="Arial MT"/>
                <a:cs typeface="Arial MT"/>
              </a:rPr>
              <a:t>n</a:t>
            </a:r>
            <a:r>
              <a:rPr sz="1550" spc="-40" dirty="0">
                <a:latin typeface="Arial MT"/>
                <a:cs typeface="Arial MT"/>
              </a:rPr>
              <a:t>n</a:t>
            </a:r>
            <a:r>
              <a:rPr sz="1550" spc="40" dirty="0">
                <a:latin typeface="Arial MT"/>
                <a:cs typeface="Arial MT"/>
              </a:rPr>
              <a:t>y</a:t>
            </a:r>
            <a:r>
              <a:rPr sz="1550" spc="45" dirty="0">
                <a:latin typeface="Arial MT"/>
                <a:cs typeface="Arial MT"/>
              </a:rPr>
              <a:t>a</a:t>
            </a:r>
            <a:r>
              <a:rPr sz="1550" spc="5" dirty="0">
                <a:latin typeface="Arial MT"/>
                <a:cs typeface="Arial MT"/>
              </a:rPr>
              <a:t>.  </a:t>
            </a:r>
            <a:r>
              <a:rPr sz="1550" spc="10" dirty="0">
                <a:latin typeface="Arial MT"/>
                <a:cs typeface="Arial MT"/>
              </a:rPr>
              <a:t>Kebijakan</a:t>
            </a:r>
            <a:r>
              <a:rPr sz="1550" spc="430" dirty="0">
                <a:latin typeface="Arial MT"/>
                <a:cs typeface="Arial MT"/>
              </a:rPr>
              <a:t> </a:t>
            </a:r>
            <a:r>
              <a:rPr sz="1550" spc="25" dirty="0">
                <a:latin typeface="Arial MT"/>
                <a:cs typeface="Arial MT"/>
              </a:rPr>
              <a:t>Penyesuaian</a:t>
            </a:r>
            <a:r>
              <a:rPr sz="1550" spc="445" dirty="0">
                <a:latin typeface="Arial MT"/>
                <a:cs typeface="Arial MT"/>
              </a:rPr>
              <a:t> </a:t>
            </a:r>
            <a:r>
              <a:rPr sz="1550" spc="5" dirty="0">
                <a:latin typeface="Arial MT"/>
                <a:cs typeface="Arial MT"/>
              </a:rPr>
              <a:t>Belanja	Negara	</a:t>
            </a:r>
            <a:r>
              <a:rPr sz="1550" spc="15" dirty="0">
                <a:latin typeface="Arial MT"/>
                <a:cs typeface="Arial MT"/>
              </a:rPr>
              <a:t>merupakan</a:t>
            </a:r>
            <a:r>
              <a:rPr sz="1550" spc="420" dirty="0">
                <a:latin typeface="Arial MT"/>
                <a:cs typeface="Arial MT"/>
              </a:rPr>
              <a:t> </a:t>
            </a:r>
            <a:r>
              <a:rPr sz="1550" spc="15" dirty="0">
                <a:latin typeface="Arial MT"/>
                <a:cs typeface="Arial MT"/>
              </a:rPr>
              <a:t>kebijakan</a:t>
            </a:r>
            <a:r>
              <a:rPr sz="1550" spc="55" dirty="0">
                <a:latin typeface="Arial MT"/>
                <a:cs typeface="Arial MT"/>
              </a:rPr>
              <a:t> </a:t>
            </a:r>
            <a:r>
              <a:rPr sz="1550" spc="20" dirty="0">
                <a:latin typeface="Arial MT"/>
                <a:cs typeface="Arial MT"/>
              </a:rPr>
              <a:t>pemerintah</a:t>
            </a:r>
            <a:r>
              <a:rPr sz="1550" spc="430" dirty="0">
                <a:latin typeface="Arial MT"/>
                <a:cs typeface="Arial MT"/>
              </a:rPr>
              <a:t> </a:t>
            </a:r>
            <a:r>
              <a:rPr sz="1550" spc="15" dirty="0">
                <a:latin typeface="Arial MT"/>
                <a:cs typeface="Arial MT"/>
              </a:rPr>
              <a:t>yang</a:t>
            </a:r>
            <a:r>
              <a:rPr sz="1550" spc="45" dirty="0">
                <a:latin typeface="Arial MT"/>
                <a:cs typeface="Arial MT"/>
              </a:rPr>
              <a:t> </a:t>
            </a:r>
            <a:r>
              <a:rPr sz="1550" dirty="0">
                <a:latin typeface="Arial MT"/>
                <a:cs typeface="Arial MT"/>
              </a:rPr>
              <a:t>diatur</a:t>
            </a:r>
            <a:r>
              <a:rPr sz="1550" spc="114" dirty="0">
                <a:latin typeface="Arial MT"/>
                <a:cs typeface="Arial MT"/>
              </a:rPr>
              <a:t> </a:t>
            </a:r>
            <a:r>
              <a:rPr sz="1550" spc="15" dirty="0">
                <a:latin typeface="Arial MT"/>
                <a:cs typeface="Arial MT"/>
              </a:rPr>
              <a:t>dalam</a:t>
            </a:r>
            <a:r>
              <a:rPr sz="1550" spc="430" dirty="0">
                <a:latin typeface="Arial MT"/>
                <a:cs typeface="Arial MT"/>
              </a:rPr>
              <a:t> </a:t>
            </a:r>
            <a:r>
              <a:rPr sz="1550" spc="10" dirty="0">
                <a:latin typeface="Arial MT"/>
                <a:cs typeface="Arial MT"/>
              </a:rPr>
              <a:t>UU</a:t>
            </a:r>
            <a:r>
              <a:rPr sz="1550" spc="15" dirty="0">
                <a:latin typeface="Arial MT"/>
                <a:cs typeface="Arial MT"/>
              </a:rPr>
              <a:t> mengenai</a:t>
            </a:r>
            <a:endParaRPr sz="1550">
              <a:latin typeface="Arial MT"/>
              <a:cs typeface="Arial MT"/>
            </a:endParaRPr>
          </a:p>
        </p:txBody>
      </p:sp>
      <p:sp>
        <p:nvSpPr>
          <p:cNvPr id="22" name="object 22"/>
          <p:cNvSpPr txBox="1"/>
          <p:nvPr/>
        </p:nvSpPr>
        <p:spPr>
          <a:xfrm>
            <a:off x="1477644" y="5364797"/>
            <a:ext cx="7765415" cy="266065"/>
          </a:xfrm>
          <a:prstGeom prst="rect">
            <a:avLst/>
          </a:prstGeom>
        </p:spPr>
        <p:txBody>
          <a:bodyPr vert="horz" wrap="square" lIns="0" tIns="15875" rIns="0" bIns="0" rtlCol="0">
            <a:spAutoFit/>
          </a:bodyPr>
          <a:lstStyle/>
          <a:p>
            <a:pPr marL="12700">
              <a:lnSpc>
                <a:spcPct val="100000"/>
              </a:lnSpc>
              <a:spcBef>
                <a:spcPts val="125"/>
              </a:spcBef>
            </a:pPr>
            <a:r>
              <a:rPr sz="1550" spc="15" dirty="0">
                <a:latin typeface="Arial MT"/>
                <a:cs typeface="Arial MT"/>
              </a:rPr>
              <a:t>APBN</a:t>
            </a:r>
            <a:r>
              <a:rPr sz="1550" spc="5" dirty="0">
                <a:latin typeface="Arial MT"/>
                <a:cs typeface="Arial MT"/>
              </a:rPr>
              <a:t> </a:t>
            </a:r>
            <a:r>
              <a:rPr sz="1550" spc="25" dirty="0">
                <a:latin typeface="Arial MT"/>
                <a:cs typeface="Arial MT"/>
              </a:rPr>
              <a:t>tahun</a:t>
            </a:r>
            <a:r>
              <a:rPr sz="1550" spc="-25" dirty="0">
                <a:latin typeface="Arial MT"/>
                <a:cs typeface="Arial MT"/>
              </a:rPr>
              <a:t> </a:t>
            </a:r>
            <a:r>
              <a:rPr sz="1550" spc="25" dirty="0">
                <a:latin typeface="Arial MT"/>
                <a:cs typeface="Arial MT"/>
              </a:rPr>
              <a:t>anggaran</a:t>
            </a:r>
            <a:r>
              <a:rPr sz="1550" spc="55" dirty="0">
                <a:latin typeface="Arial MT"/>
                <a:cs typeface="Arial MT"/>
              </a:rPr>
              <a:t> </a:t>
            </a:r>
            <a:r>
              <a:rPr sz="1550" spc="15" dirty="0">
                <a:latin typeface="Arial MT"/>
                <a:cs typeface="Arial MT"/>
              </a:rPr>
              <a:t>berkenaan.</a:t>
            </a:r>
            <a:r>
              <a:rPr sz="1550" spc="110" dirty="0">
                <a:latin typeface="Arial MT"/>
                <a:cs typeface="Arial MT"/>
              </a:rPr>
              <a:t> </a:t>
            </a:r>
            <a:r>
              <a:rPr sz="1550" b="1" spc="20" dirty="0">
                <a:latin typeface="Arial"/>
                <a:cs typeface="Arial"/>
              </a:rPr>
              <a:t>Kebijakan</a:t>
            </a:r>
            <a:r>
              <a:rPr sz="1550" b="1" spc="50" dirty="0">
                <a:latin typeface="Arial"/>
                <a:cs typeface="Arial"/>
              </a:rPr>
              <a:t> </a:t>
            </a:r>
            <a:r>
              <a:rPr sz="1550" b="1" spc="15" dirty="0">
                <a:latin typeface="Arial"/>
                <a:cs typeface="Arial"/>
              </a:rPr>
              <a:t>Penyesuaian</a:t>
            </a:r>
            <a:r>
              <a:rPr sz="1550" b="1" spc="105" dirty="0">
                <a:latin typeface="Arial"/>
                <a:cs typeface="Arial"/>
              </a:rPr>
              <a:t> </a:t>
            </a:r>
            <a:r>
              <a:rPr sz="1550" b="1" spc="10" dirty="0">
                <a:latin typeface="Arial"/>
                <a:cs typeface="Arial"/>
              </a:rPr>
              <a:t>Belanja</a:t>
            </a:r>
            <a:r>
              <a:rPr sz="1550" b="1" spc="114" dirty="0">
                <a:latin typeface="Arial"/>
                <a:cs typeface="Arial"/>
              </a:rPr>
              <a:t> </a:t>
            </a:r>
            <a:r>
              <a:rPr sz="1550" b="1" spc="15" dirty="0">
                <a:latin typeface="Arial"/>
                <a:cs typeface="Arial"/>
              </a:rPr>
              <a:t>Negara</a:t>
            </a:r>
            <a:r>
              <a:rPr sz="1550" b="1" spc="120" dirty="0">
                <a:latin typeface="Arial"/>
                <a:cs typeface="Arial"/>
              </a:rPr>
              <a:t> </a:t>
            </a:r>
            <a:r>
              <a:rPr sz="1550" spc="5" dirty="0">
                <a:latin typeface="Arial MT"/>
                <a:cs typeface="Arial MT"/>
              </a:rPr>
              <a:t>berupa:</a:t>
            </a:r>
            <a:endParaRPr sz="1550">
              <a:latin typeface="Arial MT"/>
              <a:cs typeface="Arial MT"/>
            </a:endParaRPr>
          </a:p>
        </p:txBody>
      </p:sp>
      <p:sp>
        <p:nvSpPr>
          <p:cNvPr id="23" name="object 23"/>
          <p:cNvSpPr txBox="1"/>
          <p:nvPr/>
        </p:nvSpPr>
        <p:spPr>
          <a:xfrm>
            <a:off x="9242679" y="5389130"/>
            <a:ext cx="2495550" cy="228600"/>
          </a:xfrm>
          <a:prstGeom prst="rect">
            <a:avLst/>
          </a:prstGeom>
          <a:solidFill>
            <a:srgbClr val="FFFF00"/>
          </a:solidFill>
        </p:spPr>
        <p:txBody>
          <a:bodyPr vert="horz" wrap="square" lIns="0" tIns="0" rIns="0" bIns="0" rtlCol="0">
            <a:spAutoFit/>
          </a:bodyPr>
          <a:lstStyle/>
          <a:p>
            <a:pPr marL="6985">
              <a:lnSpc>
                <a:spcPts val="1795"/>
              </a:lnSpc>
            </a:pPr>
            <a:r>
              <a:rPr sz="1550" spc="25" dirty="0">
                <a:latin typeface="Arial MT"/>
                <a:cs typeface="Arial MT"/>
              </a:rPr>
              <a:t>pengutamaan</a:t>
            </a:r>
            <a:r>
              <a:rPr sz="1550" spc="-55" dirty="0">
                <a:latin typeface="Arial MT"/>
                <a:cs typeface="Arial MT"/>
              </a:rPr>
              <a:t> </a:t>
            </a:r>
            <a:r>
              <a:rPr sz="1550" spc="25" dirty="0">
                <a:latin typeface="Arial MT"/>
                <a:cs typeface="Arial MT"/>
              </a:rPr>
              <a:t>penggunaan</a:t>
            </a:r>
            <a:endParaRPr sz="1550">
              <a:latin typeface="Arial MT"/>
              <a:cs typeface="Arial MT"/>
            </a:endParaRPr>
          </a:p>
        </p:txBody>
      </p:sp>
      <p:sp>
        <p:nvSpPr>
          <p:cNvPr id="24" name="object 24"/>
          <p:cNvSpPr txBox="1"/>
          <p:nvPr/>
        </p:nvSpPr>
        <p:spPr>
          <a:xfrm>
            <a:off x="1489328" y="5636780"/>
            <a:ext cx="1346200" cy="228600"/>
          </a:xfrm>
          <a:prstGeom prst="rect">
            <a:avLst/>
          </a:prstGeom>
          <a:solidFill>
            <a:srgbClr val="FFFF00"/>
          </a:solidFill>
        </p:spPr>
        <p:txBody>
          <a:bodyPr vert="horz" wrap="square" lIns="0" tIns="0" rIns="0" bIns="0" rtlCol="0">
            <a:spAutoFit/>
          </a:bodyPr>
          <a:lstStyle/>
          <a:p>
            <a:pPr marL="635">
              <a:lnSpc>
                <a:spcPts val="1800"/>
              </a:lnSpc>
            </a:pPr>
            <a:r>
              <a:rPr sz="1550" spc="15" dirty="0">
                <a:latin typeface="Arial MT"/>
                <a:cs typeface="Arial MT"/>
              </a:rPr>
              <a:t>anggaran</a:t>
            </a:r>
            <a:r>
              <a:rPr sz="1550" spc="165" dirty="0">
                <a:latin typeface="Arial MT"/>
                <a:cs typeface="Arial MT"/>
              </a:rPr>
              <a:t> </a:t>
            </a:r>
            <a:r>
              <a:rPr sz="1550" spc="10" dirty="0">
                <a:latin typeface="Arial MT"/>
                <a:cs typeface="Arial MT"/>
              </a:rPr>
              <a:t>(AA)</a:t>
            </a:r>
            <a:endParaRPr sz="1550">
              <a:latin typeface="Arial MT"/>
              <a:cs typeface="Arial MT"/>
            </a:endParaRPr>
          </a:p>
        </p:txBody>
      </p:sp>
      <p:sp>
        <p:nvSpPr>
          <p:cNvPr id="25" name="object 25"/>
          <p:cNvSpPr txBox="1"/>
          <p:nvPr/>
        </p:nvSpPr>
        <p:spPr>
          <a:xfrm>
            <a:off x="2965704" y="5636780"/>
            <a:ext cx="5641975" cy="228600"/>
          </a:xfrm>
          <a:prstGeom prst="rect">
            <a:avLst/>
          </a:prstGeom>
          <a:solidFill>
            <a:srgbClr val="FFFF00"/>
          </a:solidFill>
        </p:spPr>
        <p:txBody>
          <a:bodyPr vert="horz" wrap="square" lIns="0" tIns="0" rIns="0" bIns="0" rtlCol="0">
            <a:spAutoFit/>
          </a:bodyPr>
          <a:lstStyle/>
          <a:p>
            <a:pPr marL="1905">
              <a:lnSpc>
                <a:spcPts val="1800"/>
              </a:lnSpc>
            </a:pPr>
            <a:r>
              <a:rPr sz="1550" spc="10" dirty="0">
                <a:latin typeface="Arial MT"/>
                <a:cs typeface="Arial MT"/>
              </a:rPr>
              <a:t>realokasi</a:t>
            </a:r>
            <a:r>
              <a:rPr sz="1550" spc="280" dirty="0">
                <a:latin typeface="Arial MT"/>
                <a:cs typeface="Arial MT"/>
              </a:rPr>
              <a:t> </a:t>
            </a:r>
            <a:r>
              <a:rPr sz="1550" dirty="0">
                <a:latin typeface="Arial MT"/>
                <a:cs typeface="Arial MT"/>
              </a:rPr>
              <a:t>blokir</a:t>
            </a:r>
            <a:r>
              <a:rPr sz="1550" spc="250" dirty="0">
                <a:latin typeface="Arial MT"/>
                <a:cs typeface="Arial MT"/>
              </a:rPr>
              <a:t> </a:t>
            </a:r>
            <a:r>
              <a:rPr sz="1550" dirty="0">
                <a:latin typeface="Arial MT"/>
                <a:cs typeface="Arial MT"/>
              </a:rPr>
              <a:t>dari</a:t>
            </a:r>
            <a:r>
              <a:rPr sz="1550" spc="195" dirty="0">
                <a:latin typeface="Arial MT"/>
                <a:cs typeface="Arial MT"/>
              </a:rPr>
              <a:t> </a:t>
            </a:r>
            <a:r>
              <a:rPr sz="1550" spc="55" dirty="0">
                <a:latin typeface="Arial MT"/>
                <a:cs typeface="Arial MT"/>
              </a:rPr>
              <a:t>BA</a:t>
            </a:r>
            <a:r>
              <a:rPr sz="1550" spc="165" dirty="0">
                <a:latin typeface="Arial MT"/>
                <a:cs typeface="Arial MT"/>
              </a:rPr>
              <a:t> </a:t>
            </a:r>
            <a:r>
              <a:rPr sz="1550" spc="15" dirty="0">
                <a:latin typeface="Arial MT"/>
                <a:cs typeface="Arial MT"/>
              </a:rPr>
              <a:t>K/L</a:t>
            </a:r>
            <a:r>
              <a:rPr sz="1550" spc="275" dirty="0">
                <a:latin typeface="Arial MT"/>
                <a:cs typeface="Arial MT"/>
              </a:rPr>
              <a:t> </a:t>
            </a:r>
            <a:r>
              <a:rPr sz="1550" spc="-10" dirty="0">
                <a:latin typeface="Arial MT"/>
                <a:cs typeface="Arial MT"/>
              </a:rPr>
              <a:t>ke</a:t>
            </a:r>
            <a:r>
              <a:rPr sz="1550" spc="195" dirty="0">
                <a:latin typeface="Arial MT"/>
                <a:cs typeface="Arial MT"/>
              </a:rPr>
              <a:t> </a:t>
            </a:r>
            <a:r>
              <a:rPr sz="1550" spc="30" dirty="0">
                <a:latin typeface="Arial MT"/>
                <a:cs typeface="Arial MT"/>
              </a:rPr>
              <a:t>sub</a:t>
            </a:r>
            <a:r>
              <a:rPr sz="1550" spc="200" dirty="0">
                <a:latin typeface="Arial MT"/>
                <a:cs typeface="Arial MT"/>
              </a:rPr>
              <a:t> </a:t>
            </a:r>
            <a:r>
              <a:rPr sz="1550" spc="50" dirty="0">
                <a:latin typeface="Arial MT"/>
                <a:cs typeface="Arial MT"/>
              </a:rPr>
              <a:t>BA</a:t>
            </a:r>
            <a:r>
              <a:rPr sz="1550" spc="165" dirty="0">
                <a:latin typeface="Arial MT"/>
                <a:cs typeface="Arial MT"/>
              </a:rPr>
              <a:t> </a:t>
            </a:r>
            <a:r>
              <a:rPr sz="1550" spc="35" dirty="0">
                <a:latin typeface="Arial MT"/>
                <a:cs typeface="Arial MT"/>
              </a:rPr>
              <a:t>BUN</a:t>
            </a:r>
            <a:r>
              <a:rPr sz="1550" spc="165" dirty="0">
                <a:latin typeface="Arial MT"/>
                <a:cs typeface="Arial MT"/>
              </a:rPr>
              <a:t> </a:t>
            </a:r>
            <a:r>
              <a:rPr sz="1550" spc="15" dirty="0">
                <a:latin typeface="Arial MT"/>
                <a:cs typeface="Arial MT"/>
              </a:rPr>
              <a:t>Belanja</a:t>
            </a:r>
            <a:r>
              <a:rPr sz="1550" spc="200" dirty="0">
                <a:latin typeface="Arial MT"/>
                <a:cs typeface="Arial MT"/>
              </a:rPr>
              <a:t> </a:t>
            </a:r>
            <a:r>
              <a:rPr sz="1550" spc="20" dirty="0">
                <a:latin typeface="Arial MT"/>
                <a:cs typeface="Arial MT"/>
              </a:rPr>
              <a:t>Lainnya</a:t>
            </a:r>
            <a:endParaRPr sz="1550">
              <a:latin typeface="Arial MT"/>
              <a:cs typeface="Arial MT"/>
            </a:endParaRPr>
          </a:p>
        </p:txBody>
      </p:sp>
      <p:sp>
        <p:nvSpPr>
          <p:cNvPr id="26" name="object 26"/>
          <p:cNvSpPr txBox="1"/>
          <p:nvPr/>
        </p:nvSpPr>
        <p:spPr>
          <a:xfrm>
            <a:off x="2822829" y="5612765"/>
            <a:ext cx="5847080" cy="266065"/>
          </a:xfrm>
          <a:prstGeom prst="rect">
            <a:avLst/>
          </a:prstGeom>
        </p:spPr>
        <p:txBody>
          <a:bodyPr vert="horz" wrap="square" lIns="0" tIns="15875" rIns="0" bIns="0" rtlCol="0">
            <a:spAutoFit/>
          </a:bodyPr>
          <a:lstStyle/>
          <a:p>
            <a:pPr marL="1270">
              <a:lnSpc>
                <a:spcPct val="100000"/>
              </a:lnSpc>
              <a:spcBef>
                <a:spcPts val="125"/>
              </a:spcBef>
              <a:tabLst>
                <a:tab pos="5778500" algn="l"/>
              </a:tabLst>
            </a:pPr>
            <a:r>
              <a:rPr sz="1550" spc="5" dirty="0">
                <a:latin typeface="Arial MT"/>
                <a:cs typeface="Arial MT"/>
              </a:rPr>
              <a:t>,	,</a:t>
            </a:r>
            <a:endParaRPr sz="1550">
              <a:latin typeface="Arial MT"/>
              <a:cs typeface="Arial MT"/>
            </a:endParaRPr>
          </a:p>
        </p:txBody>
      </p:sp>
      <p:sp>
        <p:nvSpPr>
          <p:cNvPr id="27" name="object 27"/>
          <p:cNvSpPr txBox="1"/>
          <p:nvPr/>
        </p:nvSpPr>
        <p:spPr>
          <a:xfrm>
            <a:off x="8737854" y="5636780"/>
            <a:ext cx="2082800" cy="228600"/>
          </a:xfrm>
          <a:prstGeom prst="rect">
            <a:avLst/>
          </a:prstGeom>
          <a:solidFill>
            <a:srgbClr val="FFFF00"/>
          </a:solidFill>
        </p:spPr>
        <p:txBody>
          <a:bodyPr vert="horz" wrap="square" lIns="0" tIns="0" rIns="0" bIns="0" rtlCol="0">
            <a:spAutoFit/>
          </a:bodyPr>
          <a:lstStyle/>
          <a:p>
            <a:pPr marL="6350">
              <a:lnSpc>
                <a:spcPts val="1800"/>
              </a:lnSpc>
            </a:pPr>
            <a:r>
              <a:rPr sz="1550" spc="15" dirty="0">
                <a:latin typeface="Arial MT"/>
                <a:cs typeface="Arial MT"/>
              </a:rPr>
              <a:t>pemotongan</a:t>
            </a:r>
            <a:r>
              <a:rPr sz="1550" spc="195" dirty="0">
                <a:latin typeface="Arial MT"/>
                <a:cs typeface="Arial MT"/>
              </a:rPr>
              <a:t> </a:t>
            </a:r>
            <a:r>
              <a:rPr sz="1550" spc="25" dirty="0">
                <a:latin typeface="Arial MT"/>
                <a:cs typeface="Arial MT"/>
              </a:rPr>
              <a:t>anggaran</a:t>
            </a:r>
            <a:endParaRPr sz="1550">
              <a:latin typeface="Arial MT"/>
              <a:cs typeface="Arial MT"/>
            </a:endParaRPr>
          </a:p>
        </p:txBody>
      </p:sp>
      <p:sp>
        <p:nvSpPr>
          <p:cNvPr id="28" name="object 28"/>
          <p:cNvSpPr txBox="1"/>
          <p:nvPr/>
        </p:nvSpPr>
        <p:spPr>
          <a:xfrm>
            <a:off x="10876660" y="5612765"/>
            <a:ext cx="812165" cy="266065"/>
          </a:xfrm>
          <a:prstGeom prst="rect">
            <a:avLst/>
          </a:prstGeom>
        </p:spPr>
        <p:txBody>
          <a:bodyPr vert="horz" wrap="square" lIns="0" tIns="15875" rIns="0" bIns="0" rtlCol="0">
            <a:spAutoFit/>
          </a:bodyPr>
          <a:lstStyle/>
          <a:p>
            <a:pPr marL="12700">
              <a:lnSpc>
                <a:spcPct val="100000"/>
              </a:lnSpc>
              <a:spcBef>
                <a:spcPts val="125"/>
              </a:spcBef>
            </a:pPr>
            <a:r>
              <a:rPr sz="1550" spc="15" dirty="0">
                <a:latin typeface="Arial MT"/>
                <a:cs typeface="Arial MT"/>
              </a:rPr>
              <a:t>dan/atau</a:t>
            </a:r>
            <a:endParaRPr sz="1550">
              <a:latin typeface="Arial MT"/>
              <a:cs typeface="Arial MT"/>
            </a:endParaRPr>
          </a:p>
        </p:txBody>
      </p:sp>
      <p:sp>
        <p:nvSpPr>
          <p:cNvPr id="29" name="object 29"/>
          <p:cNvSpPr txBox="1"/>
          <p:nvPr/>
        </p:nvSpPr>
        <p:spPr>
          <a:xfrm>
            <a:off x="1489328" y="5874905"/>
            <a:ext cx="1679575" cy="228600"/>
          </a:xfrm>
          <a:prstGeom prst="rect">
            <a:avLst/>
          </a:prstGeom>
          <a:solidFill>
            <a:srgbClr val="FFFF00"/>
          </a:solidFill>
        </p:spPr>
        <p:txBody>
          <a:bodyPr vert="horz" wrap="square" lIns="0" tIns="0" rIns="0" bIns="0" rtlCol="0">
            <a:spAutoFit/>
          </a:bodyPr>
          <a:lstStyle/>
          <a:p>
            <a:pPr marL="635">
              <a:lnSpc>
                <a:spcPts val="1800"/>
              </a:lnSpc>
            </a:pPr>
            <a:r>
              <a:rPr sz="1550" spc="20" dirty="0">
                <a:latin typeface="Arial MT"/>
                <a:cs typeface="Arial MT"/>
              </a:rPr>
              <a:t>penyesuaian</a:t>
            </a:r>
            <a:r>
              <a:rPr sz="1550" spc="160" dirty="0">
                <a:latin typeface="Arial MT"/>
                <a:cs typeface="Arial MT"/>
              </a:rPr>
              <a:t> </a:t>
            </a:r>
            <a:r>
              <a:rPr sz="1550" spc="10" dirty="0">
                <a:latin typeface="Arial MT"/>
                <a:cs typeface="Arial MT"/>
              </a:rPr>
              <a:t>pagu</a:t>
            </a:r>
            <a:endParaRPr sz="1550">
              <a:latin typeface="Arial MT"/>
              <a:cs typeface="Arial MT"/>
            </a:endParaRPr>
          </a:p>
        </p:txBody>
      </p:sp>
      <p:sp>
        <p:nvSpPr>
          <p:cNvPr id="30" name="object 30"/>
          <p:cNvSpPr txBox="1"/>
          <p:nvPr/>
        </p:nvSpPr>
        <p:spPr>
          <a:xfrm>
            <a:off x="3145789" y="5851207"/>
            <a:ext cx="7411720" cy="266065"/>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a:t>
            </a:r>
            <a:r>
              <a:rPr sz="1550" spc="260" dirty="0">
                <a:latin typeface="Arial MT"/>
                <a:cs typeface="Arial MT"/>
              </a:rPr>
              <a:t> </a:t>
            </a:r>
            <a:r>
              <a:rPr sz="1550" b="1" spc="15" dirty="0">
                <a:latin typeface="Arial"/>
                <a:cs typeface="Arial"/>
              </a:rPr>
              <a:t>Kebijakan</a:t>
            </a:r>
            <a:r>
              <a:rPr sz="1550" b="1" spc="195" dirty="0">
                <a:latin typeface="Arial"/>
                <a:cs typeface="Arial"/>
              </a:rPr>
              <a:t> </a:t>
            </a:r>
            <a:r>
              <a:rPr sz="1550" b="1" spc="20" dirty="0">
                <a:latin typeface="Arial"/>
                <a:cs typeface="Arial"/>
              </a:rPr>
              <a:t>Pemerintah</a:t>
            </a:r>
            <a:r>
              <a:rPr sz="1550" b="1" spc="200" dirty="0">
                <a:latin typeface="Arial"/>
                <a:cs typeface="Arial"/>
              </a:rPr>
              <a:t> </a:t>
            </a:r>
            <a:r>
              <a:rPr sz="1550" b="1" spc="20" dirty="0">
                <a:latin typeface="Arial"/>
                <a:cs typeface="Arial"/>
              </a:rPr>
              <a:t>Lainnya</a:t>
            </a:r>
            <a:r>
              <a:rPr sz="1550" b="1" spc="280" dirty="0">
                <a:latin typeface="Arial"/>
                <a:cs typeface="Arial"/>
              </a:rPr>
              <a:t> </a:t>
            </a:r>
            <a:r>
              <a:rPr sz="1550" spc="25" dirty="0">
                <a:latin typeface="Arial MT"/>
                <a:cs typeface="Arial MT"/>
              </a:rPr>
              <a:t>merupakan</a:t>
            </a:r>
            <a:r>
              <a:rPr sz="1550" spc="210" dirty="0">
                <a:latin typeface="Arial MT"/>
                <a:cs typeface="Arial MT"/>
              </a:rPr>
              <a:t> </a:t>
            </a:r>
            <a:r>
              <a:rPr sz="1550" spc="15" dirty="0">
                <a:latin typeface="Arial MT"/>
                <a:cs typeface="Arial MT"/>
              </a:rPr>
              <a:t>kebijakan</a:t>
            </a:r>
            <a:r>
              <a:rPr sz="1550" spc="210" dirty="0">
                <a:latin typeface="Arial MT"/>
                <a:cs typeface="Arial MT"/>
              </a:rPr>
              <a:t> </a:t>
            </a:r>
            <a:r>
              <a:rPr sz="1550" spc="15" dirty="0">
                <a:latin typeface="Arial MT"/>
                <a:cs typeface="Arial MT"/>
              </a:rPr>
              <a:t>penganggaran</a:t>
            </a:r>
            <a:r>
              <a:rPr sz="1550" spc="135" dirty="0">
                <a:latin typeface="Arial MT"/>
                <a:cs typeface="Arial MT"/>
              </a:rPr>
              <a:t> </a:t>
            </a:r>
            <a:r>
              <a:rPr sz="1550" spc="20" dirty="0">
                <a:latin typeface="Arial MT"/>
                <a:cs typeface="Arial MT"/>
              </a:rPr>
              <a:t>sebagai</a:t>
            </a:r>
            <a:endParaRPr sz="1550">
              <a:latin typeface="Arial MT"/>
              <a:cs typeface="Arial MT"/>
            </a:endParaRPr>
          </a:p>
        </p:txBody>
      </p:sp>
      <p:sp>
        <p:nvSpPr>
          <p:cNvPr id="31" name="object 31"/>
          <p:cNvSpPr txBox="1"/>
          <p:nvPr/>
        </p:nvSpPr>
        <p:spPr>
          <a:xfrm>
            <a:off x="10557129" y="5874905"/>
            <a:ext cx="1181100" cy="228600"/>
          </a:xfrm>
          <a:prstGeom prst="rect">
            <a:avLst/>
          </a:prstGeom>
          <a:solidFill>
            <a:srgbClr val="FFFF00"/>
          </a:solidFill>
        </p:spPr>
        <p:txBody>
          <a:bodyPr vert="horz" wrap="square" lIns="0" tIns="0" rIns="0" bIns="0" rtlCol="0">
            <a:spAutoFit/>
          </a:bodyPr>
          <a:lstStyle/>
          <a:p>
            <a:pPr marL="7620">
              <a:lnSpc>
                <a:spcPts val="1800"/>
              </a:lnSpc>
            </a:pPr>
            <a:r>
              <a:rPr sz="1550" spc="25" dirty="0">
                <a:latin typeface="Arial MT"/>
                <a:cs typeface="Arial MT"/>
              </a:rPr>
              <a:t>tindak</a:t>
            </a:r>
            <a:r>
              <a:rPr sz="1550" spc="170" dirty="0">
                <a:latin typeface="Arial MT"/>
                <a:cs typeface="Arial MT"/>
              </a:rPr>
              <a:t> </a:t>
            </a:r>
            <a:r>
              <a:rPr sz="1550" dirty="0">
                <a:latin typeface="Arial MT"/>
                <a:cs typeface="Arial MT"/>
              </a:rPr>
              <a:t>lanjut</a:t>
            </a:r>
            <a:endParaRPr sz="1550">
              <a:latin typeface="Arial MT"/>
              <a:cs typeface="Arial MT"/>
            </a:endParaRPr>
          </a:p>
        </p:txBody>
      </p:sp>
      <p:sp>
        <p:nvSpPr>
          <p:cNvPr id="32" name="object 32"/>
          <p:cNvSpPr txBox="1"/>
          <p:nvPr/>
        </p:nvSpPr>
        <p:spPr>
          <a:xfrm>
            <a:off x="1489328" y="6122555"/>
            <a:ext cx="3165475" cy="228600"/>
          </a:xfrm>
          <a:prstGeom prst="rect">
            <a:avLst/>
          </a:prstGeom>
          <a:solidFill>
            <a:srgbClr val="FFFF00"/>
          </a:solidFill>
        </p:spPr>
        <p:txBody>
          <a:bodyPr vert="horz" wrap="square" lIns="0" tIns="0" rIns="0" bIns="0" rtlCol="0">
            <a:spAutoFit/>
          </a:bodyPr>
          <a:lstStyle/>
          <a:p>
            <a:pPr marL="635">
              <a:lnSpc>
                <a:spcPts val="1800"/>
              </a:lnSpc>
            </a:pPr>
            <a:r>
              <a:rPr sz="1550" dirty="0">
                <a:latin typeface="Arial MT"/>
                <a:cs typeface="Arial MT"/>
              </a:rPr>
              <a:t>dari</a:t>
            </a:r>
            <a:r>
              <a:rPr sz="1550" spc="40" dirty="0">
                <a:latin typeface="Arial MT"/>
                <a:cs typeface="Arial MT"/>
              </a:rPr>
              <a:t> </a:t>
            </a:r>
            <a:r>
              <a:rPr sz="1550" spc="-10" dirty="0">
                <a:latin typeface="Arial MT"/>
                <a:cs typeface="Arial MT"/>
              </a:rPr>
              <a:t>pengendalian</a:t>
            </a:r>
            <a:r>
              <a:rPr sz="1550" spc="345" dirty="0">
                <a:latin typeface="Arial MT"/>
                <a:cs typeface="Arial MT"/>
              </a:rPr>
              <a:t> </a:t>
            </a:r>
            <a:r>
              <a:rPr sz="1550" spc="5" dirty="0">
                <a:latin typeface="Arial MT"/>
                <a:cs typeface="Arial MT"/>
              </a:rPr>
              <a:t>dan</a:t>
            </a:r>
            <a:r>
              <a:rPr sz="1550" spc="110" dirty="0">
                <a:latin typeface="Arial MT"/>
                <a:cs typeface="Arial MT"/>
              </a:rPr>
              <a:t> </a:t>
            </a:r>
            <a:r>
              <a:rPr sz="1550" spc="-5" dirty="0">
                <a:latin typeface="Arial MT"/>
                <a:cs typeface="Arial MT"/>
              </a:rPr>
              <a:t>pemantauan</a:t>
            </a:r>
            <a:endParaRPr sz="1550">
              <a:latin typeface="Arial MT"/>
              <a:cs typeface="Arial MT"/>
            </a:endParaRPr>
          </a:p>
        </p:txBody>
      </p:sp>
      <p:sp>
        <p:nvSpPr>
          <p:cNvPr id="33" name="object 33"/>
          <p:cNvSpPr txBox="1"/>
          <p:nvPr/>
        </p:nvSpPr>
        <p:spPr>
          <a:xfrm>
            <a:off x="4632959" y="6099175"/>
            <a:ext cx="4685665" cy="266065"/>
          </a:xfrm>
          <a:prstGeom prst="rect">
            <a:avLst/>
          </a:prstGeom>
        </p:spPr>
        <p:txBody>
          <a:bodyPr vert="horz" wrap="square" lIns="0" tIns="15875" rIns="0" bIns="0" rtlCol="0">
            <a:spAutoFit/>
          </a:bodyPr>
          <a:lstStyle/>
          <a:p>
            <a:pPr marL="12700">
              <a:lnSpc>
                <a:spcPct val="100000"/>
              </a:lnSpc>
              <a:spcBef>
                <a:spcPts val="125"/>
              </a:spcBef>
            </a:pPr>
            <a:r>
              <a:rPr sz="1550" spc="5" dirty="0">
                <a:latin typeface="Arial MT"/>
                <a:cs typeface="Arial MT"/>
              </a:rPr>
              <a:t>,</a:t>
            </a:r>
            <a:r>
              <a:rPr sz="1550" spc="330" dirty="0">
                <a:latin typeface="Arial MT"/>
                <a:cs typeface="Arial MT"/>
              </a:rPr>
              <a:t> </a:t>
            </a:r>
            <a:r>
              <a:rPr sz="1550" spc="5" dirty="0">
                <a:latin typeface="Arial MT"/>
                <a:cs typeface="Arial MT"/>
              </a:rPr>
              <a:t>peraturan</a:t>
            </a:r>
            <a:r>
              <a:rPr sz="1550" spc="130" dirty="0">
                <a:latin typeface="Arial MT"/>
                <a:cs typeface="Arial MT"/>
              </a:rPr>
              <a:t> </a:t>
            </a:r>
            <a:r>
              <a:rPr sz="1550" spc="-5" dirty="0">
                <a:latin typeface="Arial MT"/>
                <a:cs typeface="Arial MT"/>
              </a:rPr>
              <a:t>perundangan</a:t>
            </a:r>
            <a:r>
              <a:rPr sz="1550" spc="330" dirty="0">
                <a:latin typeface="Arial MT"/>
                <a:cs typeface="Arial MT"/>
              </a:rPr>
              <a:t> </a:t>
            </a:r>
            <a:r>
              <a:rPr sz="1550" spc="5" dirty="0">
                <a:latin typeface="Arial MT"/>
                <a:cs typeface="Arial MT"/>
              </a:rPr>
              <a:t>dan/atau</a:t>
            </a:r>
            <a:r>
              <a:rPr sz="1550" spc="125" dirty="0">
                <a:latin typeface="Arial MT"/>
                <a:cs typeface="Arial MT"/>
              </a:rPr>
              <a:t> </a:t>
            </a:r>
            <a:r>
              <a:rPr sz="1550" spc="5" dirty="0">
                <a:latin typeface="Arial MT"/>
                <a:cs typeface="Arial MT"/>
              </a:rPr>
              <a:t>direktif</a:t>
            </a:r>
            <a:r>
              <a:rPr sz="1550" spc="120" dirty="0">
                <a:latin typeface="Arial MT"/>
                <a:cs typeface="Arial MT"/>
              </a:rPr>
              <a:t> </a:t>
            </a:r>
            <a:r>
              <a:rPr sz="1550" spc="5" dirty="0">
                <a:latin typeface="Arial MT"/>
                <a:cs typeface="Arial MT"/>
              </a:rPr>
              <a:t>presiden.</a:t>
            </a:r>
            <a:endParaRPr sz="1550">
              <a:latin typeface="Arial MT"/>
              <a:cs typeface="Arial MT"/>
            </a:endParaRPr>
          </a:p>
        </p:txBody>
      </p:sp>
      <p:pic>
        <p:nvPicPr>
          <p:cNvPr id="34" name="object 34"/>
          <p:cNvPicPr/>
          <p:nvPr/>
        </p:nvPicPr>
        <p:blipFill>
          <a:blip r:embed="rId5" cstate="print"/>
          <a:stretch>
            <a:fillRect/>
          </a:stretch>
        </p:blipFill>
        <p:spPr>
          <a:xfrm>
            <a:off x="485775" y="4562475"/>
            <a:ext cx="885825" cy="914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367657" y="230188"/>
            <a:ext cx="7824343" cy="290464"/>
          </a:xfrm>
          <a:prstGeom prst="rect">
            <a:avLst/>
          </a:prstGeom>
        </p:spPr>
        <p:txBody>
          <a:bodyPr vert="horz" wrap="square" lIns="0" tIns="13335" rIns="0" bIns="0" rtlCol="0">
            <a:spAutoFit/>
          </a:bodyPr>
          <a:lstStyle/>
          <a:p>
            <a:pPr marL="12700">
              <a:lnSpc>
                <a:spcPct val="100000"/>
              </a:lnSpc>
              <a:spcBef>
                <a:spcPts val="105"/>
              </a:spcBef>
            </a:pPr>
            <a:r>
              <a:rPr sz="1800" spc="40" dirty="0">
                <a:latin typeface="Roboto Cn"/>
                <a:cs typeface="Roboto Cn"/>
              </a:rPr>
              <a:t>III.</a:t>
            </a:r>
            <a:r>
              <a:rPr sz="1800" spc="45" dirty="0">
                <a:latin typeface="Roboto Cn"/>
                <a:cs typeface="Roboto Cn"/>
              </a:rPr>
              <a:t> </a:t>
            </a:r>
            <a:r>
              <a:rPr sz="1800" spc="150" dirty="0">
                <a:latin typeface="Roboto Cn"/>
                <a:cs typeface="Roboto Cn"/>
              </a:rPr>
              <a:t>Mekanisme</a:t>
            </a:r>
            <a:r>
              <a:rPr sz="1800" dirty="0">
                <a:latin typeface="Roboto Cn"/>
                <a:cs typeface="Roboto Cn"/>
              </a:rPr>
              <a:t> </a:t>
            </a:r>
            <a:r>
              <a:rPr sz="1800" spc="110" dirty="0" err="1">
                <a:latin typeface="Roboto Cn"/>
                <a:cs typeface="Roboto Cn"/>
              </a:rPr>
              <a:t>Revisi</a:t>
            </a:r>
            <a:r>
              <a:rPr sz="1800" spc="-35" dirty="0">
                <a:latin typeface="Roboto Cn"/>
                <a:cs typeface="Roboto Cn"/>
              </a:rPr>
              <a:t> </a:t>
            </a:r>
            <a:r>
              <a:rPr sz="1800" spc="160" dirty="0" err="1">
                <a:latin typeface="Roboto Cn"/>
                <a:cs typeface="Roboto Cn"/>
              </a:rPr>
              <a:t>Angga</a:t>
            </a:r>
            <a:r>
              <a:rPr lang="en-US" sz="1800" spc="160" dirty="0" err="1">
                <a:latin typeface="Roboto Cn"/>
                <a:cs typeface="Roboto Cn"/>
              </a:rPr>
              <a:t>r</a:t>
            </a:r>
            <a:r>
              <a:rPr sz="1800" spc="160" dirty="0" err="1">
                <a:latin typeface="Roboto Cn"/>
                <a:cs typeface="Roboto Cn"/>
              </a:rPr>
              <a:t>an</a:t>
            </a:r>
            <a:r>
              <a:rPr sz="1800" spc="20" dirty="0">
                <a:latin typeface="Roboto Cn"/>
                <a:cs typeface="Roboto Cn"/>
              </a:rPr>
              <a:t> </a:t>
            </a:r>
            <a:r>
              <a:rPr sz="1800" spc="60" dirty="0">
                <a:latin typeface="Roboto Cn"/>
                <a:cs typeface="Roboto Cn"/>
              </a:rPr>
              <a:t>di</a:t>
            </a:r>
            <a:r>
              <a:rPr sz="1800" spc="30" dirty="0">
                <a:latin typeface="Roboto Cn"/>
                <a:cs typeface="Roboto Cn"/>
              </a:rPr>
              <a:t> </a:t>
            </a:r>
            <a:r>
              <a:rPr sz="1800" spc="150" dirty="0">
                <a:latin typeface="Roboto Cn"/>
                <a:cs typeface="Roboto Cn"/>
              </a:rPr>
              <a:t>DJA</a:t>
            </a:r>
            <a:endParaRPr sz="1800" dirty="0">
              <a:latin typeface="Roboto Cn"/>
              <a:cs typeface="Roboto Cn"/>
            </a:endParaRPr>
          </a:p>
        </p:txBody>
      </p:sp>
      <p:grpSp>
        <p:nvGrpSpPr>
          <p:cNvPr id="3" name="object 3"/>
          <p:cNvGrpSpPr/>
          <p:nvPr/>
        </p:nvGrpSpPr>
        <p:grpSpPr>
          <a:xfrm>
            <a:off x="276176" y="1190420"/>
            <a:ext cx="2700655" cy="1671955"/>
            <a:chOff x="276176" y="1190420"/>
            <a:chExt cx="2700655" cy="1671955"/>
          </a:xfrm>
        </p:grpSpPr>
        <p:pic>
          <p:nvPicPr>
            <p:cNvPr id="4" name="object 4"/>
            <p:cNvPicPr/>
            <p:nvPr/>
          </p:nvPicPr>
          <p:blipFill>
            <a:blip r:embed="rId2" cstate="print"/>
            <a:stretch>
              <a:fillRect/>
            </a:stretch>
          </p:blipFill>
          <p:spPr>
            <a:xfrm>
              <a:off x="276176" y="1190420"/>
              <a:ext cx="2700498" cy="1671855"/>
            </a:xfrm>
            <a:prstGeom prst="rect">
              <a:avLst/>
            </a:prstGeom>
          </p:spPr>
        </p:pic>
        <p:sp>
          <p:nvSpPr>
            <p:cNvPr id="5" name="object 5"/>
            <p:cNvSpPr/>
            <p:nvPr/>
          </p:nvSpPr>
          <p:spPr>
            <a:xfrm>
              <a:off x="314324" y="1190625"/>
              <a:ext cx="2628900" cy="1600200"/>
            </a:xfrm>
            <a:custGeom>
              <a:avLst/>
              <a:gdLst/>
              <a:ahLst/>
              <a:cxnLst/>
              <a:rect l="l" t="t" r="r" b="b"/>
              <a:pathLst>
                <a:path w="2628900" h="1600200">
                  <a:moveTo>
                    <a:pt x="2628900" y="0"/>
                  </a:moveTo>
                  <a:lnTo>
                    <a:pt x="0" y="0"/>
                  </a:lnTo>
                  <a:lnTo>
                    <a:pt x="0" y="1600200"/>
                  </a:lnTo>
                  <a:lnTo>
                    <a:pt x="2628900" y="1600200"/>
                  </a:lnTo>
                  <a:lnTo>
                    <a:pt x="2628900" y="0"/>
                  </a:lnTo>
                  <a:close/>
                </a:path>
              </a:pathLst>
            </a:custGeom>
            <a:solidFill>
              <a:srgbClr val="D7E1F3"/>
            </a:solidFill>
          </p:spPr>
          <p:txBody>
            <a:bodyPr wrap="square" lIns="0" tIns="0" rIns="0" bIns="0" rtlCol="0"/>
            <a:lstStyle/>
            <a:p>
              <a:endParaRPr/>
            </a:p>
          </p:txBody>
        </p:sp>
      </p:grpSp>
      <p:sp>
        <p:nvSpPr>
          <p:cNvPr id="6" name="object 6"/>
          <p:cNvSpPr txBox="1"/>
          <p:nvPr/>
        </p:nvSpPr>
        <p:spPr>
          <a:xfrm>
            <a:off x="532765" y="2034159"/>
            <a:ext cx="1585595" cy="219710"/>
          </a:xfrm>
          <a:prstGeom prst="rect">
            <a:avLst/>
          </a:prstGeom>
        </p:spPr>
        <p:txBody>
          <a:bodyPr vert="horz" wrap="square" lIns="0" tIns="15875" rIns="0" bIns="0" rtlCol="0">
            <a:spAutoFit/>
          </a:bodyPr>
          <a:lstStyle/>
          <a:p>
            <a:pPr marL="12700">
              <a:lnSpc>
                <a:spcPct val="100000"/>
              </a:lnSpc>
              <a:spcBef>
                <a:spcPts val="125"/>
              </a:spcBef>
            </a:pPr>
            <a:r>
              <a:rPr sz="1250" spc="25" dirty="0">
                <a:latin typeface="Arial MT"/>
                <a:cs typeface="Arial MT"/>
              </a:rPr>
              <a:t>menyampaikan</a:t>
            </a:r>
            <a:r>
              <a:rPr sz="1250" spc="150" dirty="0">
                <a:latin typeface="Arial MT"/>
                <a:cs typeface="Arial MT"/>
              </a:rPr>
              <a:t> </a:t>
            </a:r>
            <a:r>
              <a:rPr sz="1250" spc="20" dirty="0">
                <a:latin typeface="Arial MT"/>
                <a:cs typeface="Arial MT"/>
              </a:rPr>
              <a:t>surat</a:t>
            </a:r>
            <a:endParaRPr sz="1250">
              <a:latin typeface="Arial MT"/>
              <a:cs typeface="Arial MT"/>
            </a:endParaRPr>
          </a:p>
        </p:txBody>
      </p:sp>
      <p:sp>
        <p:nvSpPr>
          <p:cNvPr id="7" name="object 7"/>
          <p:cNvSpPr txBox="1"/>
          <p:nvPr/>
        </p:nvSpPr>
        <p:spPr>
          <a:xfrm>
            <a:off x="2173858" y="2043683"/>
            <a:ext cx="619125" cy="200025"/>
          </a:xfrm>
          <a:prstGeom prst="rect">
            <a:avLst/>
          </a:prstGeom>
          <a:solidFill>
            <a:srgbClr val="FFFF00"/>
          </a:solidFill>
        </p:spPr>
        <p:txBody>
          <a:bodyPr vert="horz" wrap="square" lIns="0" tIns="0" rIns="0" bIns="0" rtlCol="0">
            <a:spAutoFit/>
          </a:bodyPr>
          <a:lstStyle/>
          <a:p>
            <a:pPr marL="1270">
              <a:lnSpc>
                <a:spcPts val="1575"/>
              </a:lnSpc>
            </a:pPr>
            <a:r>
              <a:rPr sz="1400" b="1" u="heavy" spc="15" dirty="0">
                <a:uFill>
                  <a:solidFill>
                    <a:srgbClr val="000000"/>
                  </a:solidFill>
                </a:uFill>
                <a:latin typeface="Arial"/>
                <a:cs typeface="Arial"/>
              </a:rPr>
              <a:t>usulan</a:t>
            </a:r>
            <a:endParaRPr sz="1400">
              <a:latin typeface="Arial"/>
              <a:cs typeface="Arial"/>
            </a:endParaRPr>
          </a:p>
        </p:txBody>
      </p:sp>
      <p:sp>
        <p:nvSpPr>
          <p:cNvPr id="8" name="object 8"/>
          <p:cNvSpPr txBox="1"/>
          <p:nvPr/>
        </p:nvSpPr>
        <p:spPr>
          <a:xfrm>
            <a:off x="545134" y="2253233"/>
            <a:ext cx="479425" cy="200025"/>
          </a:xfrm>
          <a:prstGeom prst="rect">
            <a:avLst/>
          </a:prstGeom>
          <a:solidFill>
            <a:srgbClr val="FFFF00"/>
          </a:solidFill>
        </p:spPr>
        <p:txBody>
          <a:bodyPr vert="horz" wrap="square" lIns="0" tIns="0" rIns="0" bIns="0" rtlCol="0">
            <a:spAutoFit/>
          </a:bodyPr>
          <a:lstStyle/>
          <a:p>
            <a:pPr>
              <a:lnSpc>
                <a:spcPts val="1575"/>
              </a:lnSpc>
            </a:pPr>
            <a:r>
              <a:rPr sz="1400" b="1" u="heavy" spc="55" dirty="0">
                <a:uFill>
                  <a:solidFill>
                    <a:srgbClr val="000000"/>
                  </a:solidFill>
                </a:uFill>
                <a:latin typeface="Arial"/>
                <a:cs typeface="Arial"/>
              </a:rPr>
              <a:t>r</a:t>
            </a:r>
            <a:r>
              <a:rPr sz="1400" b="1" u="heavy" spc="-30" dirty="0">
                <a:uFill>
                  <a:solidFill>
                    <a:srgbClr val="000000"/>
                  </a:solidFill>
                </a:uFill>
                <a:latin typeface="Arial"/>
                <a:cs typeface="Arial"/>
              </a:rPr>
              <a:t>e</a:t>
            </a:r>
            <a:r>
              <a:rPr sz="1400" b="1" u="heavy" spc="45" dirty="0">
                <a:uFill>
                  <a:solidFill>
                    <a:srgbClr val="000000"/>
                  </a:solidFill>
                </a:uFill>
                <a:latin typeface="Arial"/>
                <a:cs typeface="Arial"/>
              </a:rPr>
              <a:t>v</a:t>
            </a:r>
            <a:r>
              <a:rPr sz="1400" b="1" u="heavy" spc="-95" dirty="0">
                <a:uFill>
                  <a:solidFill>
                    <a:srgbClr val="000000"/>
                  </a:solidFill>
                </a:uFill>
                <a:latin typeface="Arial"/>
                <a:cs typeface="Arial"/>
              </a:rPr>
              <a:t>i</a:t>
            </a:r>
            <a:r>
              <a:rPr sz="1400" b="1" u="heavy" spc="45" dirty="0">
                <a:uFill>
                  <a:solidFill>
                    <a:srgbClr val="000000"/>
                  </a:solidFill>
                </a:uFill>
                <a:latin typeface="Arial"/>
                <a:cs typeface="Arial"/>
              </a:rPr>
              <a:t>s</a:t>
            </a:r>
            <a:r>
              <a:rPr sz="1400" b="1" u="heavy" spc="5" dirty="0">
                <a:uFill>
                  <a:solidFill>
                    <a:srgbClr val="000000"/>
                  </a:solidFill>
                </a:uFill>
                <a:latin typeface="Arial"/>
                <a:cs typeface="Arial"/>
              </a:rPr>
              <a:t>i</a:t>
            </a:r>
            <a:endParaRPr sz="1400">
              <a:latin typeface="Arial"/>
              <a:cs typeface="Arial"/>
            </a:endParaRPr>
          </a:p>
        </p:txBody>
      </p:sp>
      <p:sp>
        <p:nvSpPr>
          <p:cNvPr id="9" name="object 9"/>
          <p:cNvSpPr txBox="1"/>
          <p:nvPr/>
        </p:nvSpPr>
        <p:spPr>
          <a:xfrm>
            <a:off x="1247775" y="2243391"/>
            <a:ext cx="715010" cy="220345"/>
          </a:xfrm>
          <a:prstGeom prst="rect">
            <a:avLst/>
          </a:prstGeom>
        </p:spPr>
        <p:txBody>
          <a:bodyPr vert="horz" wrap="square" lIns="0" tIns="15875" rIns="0" bIns="0" rtlCol="0">
            <a:spAutoFit/>
          </a:bodyPr>
          <a:lstStyle/>
          <a:p>
            <a:pPr marL="12700">
              <a:lnSpc>
                <a:spcPct val="100000"/>
              </a:lnSpc>
              <a:spcBef>
                <a:spcPts val="125"/>
              </a:spcBef>
            </a:pPr>
            <a:r>
              <a:rPr sz="1250" spc="-25" dirty="0">
                <a:latin typeface="Arial MT"/>
                <a:cs typeface="Arial MT"/>
              </a:rPr>
              <a:t>a</a:t>
            </a:r>
            <a:r>
              <a:rPr sz="1250" spc="50" dirty="0">
                <a:latin typeface="Arial MT"/>
                <a:cs typeface="Arial MT"/>
              </a:rPr>
              <a:t>ng</a:t>
            </a:r>
            <a:r>
              <a:rPr sz="1250" spc="-25" dirty="0">
                <a:latin typeface="Arial MT"/>
                <a:cs typeface="Arial MT"/>
              </a:rPr>
              <a:t>ga</a:t>
            </a:r>
            <a:r>
              <a:rPr sz="1250" spc="100" dirty="0">
                <a:latin typeface="Arial MT"/>
                <a:cs typeface="Arial MT"/>
              </a:rPr>
              <a:t>r</a:t>
            </a:r>
            <a:r>
              <a:rPr sz="1250" spc="-25" dirty="0">
                <a:latin typeface="Arial MT"/>
                <a:cs typeface="Arial MT"/>
              </a:rPr>
              <a:t>a</a:t>
            </a:r>
            <a:r>
              <a:rPr sz="1250" spc="15" dirty="0">
                <a:latin typeface="Arial MT"/>
                <a:cs typeface="Arial MT"/>
              </a:rPr>
              <a:t>n</a:t>
            </a:r>
            <a:endParaRPr sz="1250">
              <a:latin typeface="Arial MT"/>
              <a:cs typeface="Arial MT"/>
            </a:endParaRPr>
          </a:p>
        </p:txBody>
      </p:sp>
      <p:sp>
        <p:nvSpPr>
          <p:cNvPr id="10" name="object 10"/>
          <p:cNvSpPr txBox="1"/>
          <p:nvPr/>
        </p:nvSpPr>
        <p:spPr>
          <a:xfrm>
            <a:off x="2191385" y="2243391"/>
            <a:ext cx="574040" cy="220345"/>
          </a:xfrm>
          <a:prstGeom prst="rect">
            <a:avLst/>
          </a:prstGeom>
        </p:spPr>
        <p:txBody>
          <a:bodyPr vert="horz" wrap="square" lIns="0" tIns="15875" rIns="0" bIns="0" rtlCol="0">
            <a:spAutoFit/>
          </a:bodyPr>
          <a:lstStyle/>
          <a:p>
            <a:pPr marL="12700">
              <a:lnSpc>
                <a:spcPct val="100000"/>
              </a:lnSpc>
              <a:spcBef>
                <a:spcPts val="125"/>
              </a:spcBef>
            </a:pPr>
            <a:r>
              <a:rPr sz="1250" spc="30" dirty="0">
                <a:latin typeface="Arial MT"/>
                <a:cs typeface="Arial MT"/>
              </a:rPr>
              <a:t>kepada</a:t>
            </a:r>
            <a:endParaRPr sz="1250">
              <a:latin typeface="Arial MT"/>
              <a:cs typeface="Arial MT"/>
            </a:endParaRPr>
          </a:p>
        </p:txBody>
      </p:sp>
      <p:sp>
        <p:nvSpPr>
          <p:cNvPr id="11" name="object 11"/>
          <p:cNvSpPr txBox="1"/>
          <p:nvPr/>
        </p:nvSpPr>
        <p:spPr>
          <a:xfrm>
            <a:off x="532765" y="2443797"/>
            <a:ext cx="1184910" cy="220345"/>
          </a:xfrm>
          <a:prstGeom prst="rect">
            <a:avLst/>
          </a:prstGeom>
        </p:spPr>
        <p:txBody>
          <a:bodyPr vert="horz" wrap="square" lIns="0" tIns="15875" rIns="0" bIns="0" rtlCol="0">
            <a:spAutoFit/>
          </a:bodyPr>
          <a:lstStyle/>
          <a:p>
            <a:pPr marL="12700">
              <a:lnSpc>
                <a:spcPct val="100000"/>
              </a:lnSpc>
              <a:spcBef>
                <a:spcPts val="125"/>
              </a:spcBef>
            </a:pPr>
            <a:r>
              <a:rPr sz="1250" spc="-5" dirty="0">
                <a:latin typeface="Arial MT"/>
                <a:cs typeface="Arial MT"/>
              </a:rPr>
              <a:t>Dirjen</a:t>
            </a:r>
            <a:r>
              <a:rPr sz="1250" spc="90" dirty="0">
                <a:latin typeface="Arial MT"/>
                <a:cs typeface="Arial MT"/>
              </a:rPr>
              <a:t> </a:t>
            </a:r>
            <a:r>
              <a:rPr sz="1250" spc="-10" dirty="0">
                <a:latin typeface="Arial MT"/>
                <a:cs typeface="Arial MT"/>
              </a:rPr>
              <a:t>Anggaran</a:t>
            </a:r>
            <a:endParaRPr sz="1250">
              <a:latin typeface="Arial MT"/>
              <a:cs typeface="Arial MT"/>
            </a:endParaRPr>
          </a:p>
        </p:txBody>
      </p:sp>
      <p:grpSp>
        <p:nvGrpSpPr>
          <p:cNvPr id="12" name="object 12"/>
          <p:cNvGrpSpPr/>
          <p:nvPr/>
        </p:nvGrpSpPr>
        <p:grpSpPr>
          <a:xfrm>
            <a:off x="190500" y="1181036"/>
            <a:ext cx="2814955" cy="452755"/>
            <a:chOff x="190500" y="1181036"/>
            <a:chExt cx="2814955" cy="452755"/>
          </a:xfrm>
        </p:grpSpPr>
        <p:sp>
          <p:nvSpPr>
            <p:cNvPr id="13" name="object 13"/>
            <p:cNvSpPr/>
            <p:nvPr/>
          </p:nvSpPr>
          <p:spPr>
            <a:xfrm>
              <a:off x="257175" y="1438275"/>
              <a:ext cx="228600" cy="76200"/>
            </a:xfrm>
            <a:custGeom>
              <a:avLst/>
              <a:gdLst/>
              <a:ahLst/>
              <a:cxnLst/>
              <a:rect l="l" t="t" r="r" b="b"/>
              <a:pathLst>
                <a:path w="228600" h="76200">
                  <a:moveTo>
                    <a:pt x="228600" y="0"/>
                  </a:moveTo>
                  <a:lnTo>
                    <a:pt x="0" y="0"/>
                  </a:lnTo>
                  <a:lnTo>
                    <a:pt x="228600" y="76200"/>
                  </a:lnTo>
                  <a:lnTo>
                    <a:pt x="228600" y="0"/>
                  </a:lnTo>
                  <a:close/>
                </a:path>
              </a:pathLst>
            </a:custGeom>
            <a:solidFill>
              <a:srgbClr val="2E5395"/>
            </a:solidFill>
          </p:spPr>
          <p:txBody>
            <a:bodyPr wrap="square" lIns="0" tIns="0" rIns="0" bIns="0" rtlCol="0"/>
            <a:lstStyle/>
            <a:p>
              <a:endParaRPr/>
            </a:p>
          </p:txBody>
        </p:sp>
        <p:pic>
          <p:nvPicPr>
            <p:cNvPr id="14" name="object 14"/>
            <p:cNvPicPr/>
            <p:nvPr/>
          </p:nvPicPr>
          <p:blipFill>
            <a:blip r:embed="rId3" cstate="print"/>
            <a:stretch>
              <a:fillRect/>
            </a:stretch>
          </p:blipFill>
          <p:spPr>
            <a:xfrm>
              <a:off x="190500" y="1190561"/>
              <a:ext cx="2281301" cy="442912"/>
            </a:xfrm>
            <a:prstGeom prst="rect">
              <a:avLst/>
            </a:prstGeom>
          </p:spPr>
        </p:pic>
        <p:sp>
          <p:nvSpPr>
            <p:cNvPr id="15" name="object 15"/>
            <p:cNvSpPr/>
            <p:nvPr/>
          </p:nvSpPr>
          <p:spPr>
            <a:xfrm>
              <a:off x="285750" y="1266825"/>
              <a:ext cx="2095500" cy="295275"/>
            </a:xfrm>
            <a:custGeom>
              <a:avLst/>
              <a:gdLst/>
              <a:ahLst/>
              <a:cxnLst/>
              <a:rect l="l" t="t" r="r" b="b"/>
              <a:pathLst>
                <a:path w="2095500" h="295275">
                  <a:moveTo>
                    <a:pt x="1947926" y="0"/>
                  </a:moveTo>
                  <a:lnTo>
                    <a:pt x="0" y="0"/>
                  </a:lnTo>
                  <a:lnTo>
                    <a:pt x="0" y="295275"/>
                  </a:lnTo>
                  <a:lnTo>
                    <a:pt x="1947926" y="295275"/>
                  </a:lnTo>
                  <a:lnTo>
                    <a:pt x="2095500" y="147700"/>
                  </a:lnTo>
                  <a:lnTo>
                    <a:pt x="1947926" y="0"/>
                  </a:lnTo>
                  <a:close/>
                </a:path>
              </a:pathLst>
            </a:custGeom>
            <a:solidFill>
              <a:srgbClr val="4471C4"/>
            </a:solidFill>
          </p:spPr>
          <p:txBody>
            <a:bodyPr wrap="square" lIns="0" tIns="0" rIns="0" bIns="0" rtlCol="0"/>
            <a:lstStyle/>
            <a:p>
              <a:endParaRPr/>
            </a:p>
          </p:txBody>
        </p:sp>
        <p:pic>
          <p:nvPicPr>
            <p:cNvPr id="16" name="object 16"/>
            <p:cNvPicPr/>
            <p:nvPr/>
          </p:nvPicPr>
          <p:blipFill>
            <a:blip r:embed="rId4" cstate="print"/>
            <a:stretch>
              <a:fillRect/>
            </a:stretch>
          </p:blipFill>
          <p:spPr>
            <a:xfrm>
              <a:off x="2162175" y="1190561"/>
              <a:ext cx="557212" cy="442912"/>
            </a:xfrm>
            <a:prstGeom prst="rect">
              <a:avLst/>
            </a:prstGeom>
          </p:spPr>
        </p:pic>
        <p:sp>
          <p:nvSpPr>
            <p:cNvPr id="17" name="object 17"/>
            <p:cNvSpPr/>
            <p:nvPr/>
          </p:nvSpPr>
          <p:spPr>
            <a:xfrm>
              <a:off x="2238375" y="1266825"/>
              <a:ext cx="409575" cy="295275"/>
            </a:xfrm>
            <a:custGeom>
              <a:avLst/>
              <a:gdLst/>
              <a:ahLst/>
              <a:cxnLst/>
              <a:rect l="l" t="t" r="r" b="b"/>
              <a:pathLst>
                <a:path w="409575" h="295275">
                  <a:moveTo>
                    <a:pt x="254762" y="0"/>
                  </a:moveTo>
                  <a:lnTo>
                    <a:pt x="0" y="0"/>
                  </a:lnTo>
                  <a:lnTo>
                    <a:pt x="154812" y="147574"/>
                  </a:lnTo>
                  <a:lnTo>
                    <a:pt x="0" y="295275"/>
                  </a:lnTo>
                  <a:lnTo>
                    <a:pt x="254762" y="295275"/>
                  </a:lnTo>
                  <a:lnTo>
                    <a:pt x="409575" y="147574"/>
                  </a:lnTo>
                  <a:lnTo>
                    <a:pt x="254762" y="0"/>
                  </a:lnTo>
                  <a:close/>
                </a:path>
              </a:pathLst>
            </a:custGeom>
            <a:solidFill>
              <a:srgbClr val="4471C4"/>
            </a:solidFill>
          </p:spPr>
          <p:txBody>
            <a:bodyPr wrap="square" lIns="0" tIns="0" rIns="0" bIns="0" rtlCol="0"/>
            <a:lstStyle/>
            <a:p>
              <a:endParaRPr/>
            </a:p>
          </p:txBody>
        </p:sp>
        <p:pic>
          <p:nvPicPr>
            <p:cNvPr id="18" name="object 18"/>
            <p:cNvPicPr/>
            <p:nvPr/>
          </p:nvPicPr>
          <p:blipFill>
            <a:blip r:embed="rId5" cstate="print"/>
            <a:stretch>
              <a:fillRect/>
            </a:stretch>
          </p:blipFill>
          <p:spPr>
            <a:xfrm>
              <a:off x="2438400" y="1181036"/>
              <a:ext cx="566737" cy="452437"/>
            </a:xfrm>
            <a:prstGeom prst="rect">
              <a:avLst/>
            </a:prstGeom>
          </p:spPr>
        </p:pic>
        <p:sp>
          <p:nvSpPr>
            <p:cNvPr id="19" name="object 19"/>
            <p:cNvSpPr/>
            <p:nvPr/>
          </p:nvSpPr>
          <p:spPr>
            <a:xfrm>
              <a:off x="2514600" y="1257300"/>
              <a:ext cx="419100" cy="304800"/>
            </a:xfrm>
            <a:custGeom>
              <a:avLst/>
              <a:gdLst/>
              <a:ahLst/>
              <a:cxnLst/>
              <a:rect l="l" t="t" r="r" b="b"/>
              <a:pathLst>
                <a:path w="419100" h="304800">
                  <a:moveTo>
                    <a:pt x="259206" y="0"/>
                  </a:moveTo>
                  <a:lnTo>
                    <a:pt x="0" y="0"/>
                  </a:lnTo>
                  <a:lnTo>
                    <a:pt x="159893" y="152400"/>
                  </a:lnTo>
                  <a:lnTo>
                    <a:pt x="0" y="304800"/>
                  </a:lnTo>
                  <a:lnTo>
                    <a:pt x="259206" y="304800"/>
                  </a:lnTo>
                  <a:lnTo>
                    <a:pt x="419100" y="152400"/>
                  </a:lnTo>
                  <a:lnTo>
                    <a:pt x="259206" y="0"/>
                  </a:lnTo>
                  <a:close/>
                </a:path>
              </a:pathLst>
            </a:custGeom>
            <a:solidFill>
              <a:srgbClr val="4471C4"/>
            </a:solidFill>
          </p:spPr>
          <p:txBody>
            <a:bodyPr wrap="square" lIns="0" tIns="0" rIns="0" bIns="0" rtlCol="0"/>
            <a:lstStyle/>
            <a:p>
              <a:endParaRPr/>
            </a:p>
          </p:txBody>
        </p:sp>
      </p:grpSp>
      <p:sp>
        <p:nvSpPr>
          <p:cNvPr id="20" name="object 20"/>
          <p:cNvSpPr txBox="1"/>
          <p:nvPr/>
        </p:nvSpPr>
        <p:spPr>
          <a:xfrm>
            <a:off x="532765" y="1251902"/>
            <a:ext cx="2237105" cy="792480"/>
          </a:xfrm>
          <a:prstGeom prst="rect">
            <a:avLst/>
          </a:prstGeom>
        </p:spPr>
        <p:txBody>
          <a:bodyPr vert="horz" wrap="square" lIns="0" tIns="15875" rIns="0" bIns="0" rtlCol="0">
            <a:spAutoFit/>
          </a:bodyPr>
          <a:lstStyle/>
          <a:p>
            <a:pPr marL="626745">
              <a:lnSpc>
                <a:spcPct val="100000"/>
              </a:lnSpc>
              <a:spcBef>
                <a:spcPts val="125"/>
              </a:spcBef>
            </a:pPr>
            <a:r>
              <a:rPr sz="1550" b="1" spc="25" dirty="0">
                <a:solidFill>
                  <a:srgbClr val="FFFFFF"/>
                </a:solidFill>
                <a:latin typeface="Arial"/>
                <a:cs typeface="Arial"/>
              </a:rPr>
              <a:t>Tahap</a:t>
            </a:r>
            <a:r>
              <a:rPr sz="1550" b="1" spc="-20" dirty="0">
                <a:solidFill>
                  <a:srgbClr val="FFFFFF"/>
                </a:solidFill>
                <a:latin typeface="Arial"/>
                <a:cs typeface="Arial"/>
              </a:rPr>
              <a:t> </a:t>
            </a:r>
            <a:r>
              <a:rPr sz="1550" b="1" spc="5" dirty="0">
                <a:solidFill>
                  <a:srgbClr val="FFFFFF"/>
                </a:solidFill>
                <a:latin typeface="Arial"/>
                <a:cs typeface="Arial"/>
              </a:rPr>
              <a:t>I</a:t>
            </a:r>
            <a:endParaRPr sz="1550">
              <a:latin typeface="Arial"/>
              <a:cs typeface="Arial"/>
            </a:endParaRPr>
          </a:p>
          <a:p>
            <a:pPr marL="12700" marR="5080">
              <a:lnSpc>
                <a:spcPct val="105200"/>
              </a:lnSpc>
              <a:spcBef>
                <a:spcPts val="990"/>
              </a:spcBef>
              <a:tabLst>
                <a:tab pos="488950" algn="l"/>
                <a:tab pos="1938020" algn="l"/>
                <a:tab pos="2014220" algn="l"/>
              </a:tabLst>
            </a:pPr>
            <a:r>
              <a:rPr sz="1250" spc="-10" dirty="0">
                <a:latin typeface="Arial MT"/>
                <a:cs typeface="Arial MT"/>
              </a:rPr>
              <a:t>S</a:t>
            </a:r>
            <a:r>
              <a:rPr sz="1250" spc="50" dirty="0">
                <a:latin typeface="Arial MT"/>
                <a:cs typeface="Arial MT"/>
              </a:rPr>
              <a:t>e</a:t>
            </a:r>
            <a:r>
              <a:rPr sz="1250" spc="45" dirty="0">
                <a:latin typeface="Arial MT"/>
                <a:cs typeface="Arial MT"/>
              </a:rPr>
              <a:t>k</a:t>
            </a:r>
            <a:r>
              <a:rPr sz="1250" spc="-55" dirty="0">
                <a:latin typeface="Arial MT"/>
                <a:cs typeface="Arial MT"/>
              </a:rPr>
              <a:t>j</a:t>
            </a:r>
            <a:r>
              <a:rPr sz="1250" spc="50" dirty="0">
                <a:latin typeface="Arial MT"/>
                <a:cs typeface="Arial MT"/>
              </a:rPr>
              <a:t>e</a:t>
            </a:r>
            <a:r>
              <a:rPr sz="1250" spc="-25" dirty="0">
                <a:latin typeface="Arial MT"/>
                <a:cs typeface="Arial MT"/>
              </a:rPr>
              <a:t>n</a:t>
            </a:r>
            <a:r>
              <a:rPr sz="1250" spc="20" dirty="0">
                <a:latin typeface="Arial MT"/>
                <a:cs typeface="Arial MT"/>
              </a:rPr>
              <a:t>/</a:t>
            </a:r>
            <a:r>
              <a:rPr sz="1250" spc="65" dirty="0">
                <a:latin typeface="Arial MT"/>
                <a:cs typeface="Arial MT"/>
              </a:rPr>
              <a:t>S</a:t>
            </a:r>
            <a:r>
              <a:rPr sz="1250" spc="50" dirty="0">
                <a:latin typeface="Arial MT"/>
                <a:cs typeface="Arial MT"/>
              </a:rPr>
              <a:t>e</a:t>
            </a:r>
            <a:r>
              <a:rPr sz="1250" spc="-25" dirty="0">
                <a:latin typeface="Arial MT"/>
                <a:cs typeface="Arial MT"/>
              </a:rPr>
              <a:t>s</a:t>
            </a:r>
            <a:r>
              <a:rPr sz="1250" spc="20" dirty="0">
                <a:latin typeface="Arial MT"/>
                <a:cs typeface="Arial MT"/>
              </a:rPr>
              <a:t>t</a:t>
            </a:r>
            <a:r>
              <a:rPr sz="1250" spc="50" dirty="0">
                <a:latin typeface="Arial MT"/>
                <a:cs typeface="Arial MT"/>
              </a:rPr>
              <a:t>a</a:t>
            </a:r>
            <a:r>
              <a:rPr sz="1250" spc="5" dirty="0">
                <a:latin typeface="Arial MT"/>
                <a:cs typeface="Arial MT"/>
              </a:rPr>
              <a:t>m</a:t>
            </a:r>
            <a:r>
              <a:rPr sz="1250" spc="-25" dirty="0">
                <a:latin typeface="Arial MT"/>
                <a:cs typeface="Arial MT"/>
              </a:rPr>
              <a:t>a</a:t>
            </a:r>
            <a:r>
              <a:rPr sz="1250" spc="95" dirty="0">
                <a:latin typeface="Arial MT"/>
                <a:cs typeface="Arial MT"/>
              </a:rPr>
              <a:t>/</a:t>
            </a:r>
            <a:r>
              <a:rPr sz="1250" spc="-10" dirty="0">
                <a:latin typeface="Arial MT"/>
                <a:cs typeface="Arial MT"/>
              </a:rPr>
              <a:t>P</a:t>
            </a:r>
            <a:r>
              <a:rPr sz="1250" spc="50" dirty="0">
                <a:latin typeface="Arial MT"/>
                <a:cs typeface="Arial MT"/>
              </a:rPr>
              <a:t>e</a:t>
            </a:r>
            <a:r>
              <a:rPr sz="1250" spc="20" dirty="0">
                <a:latin typeface="Arial MT"/>
                <a:cs typeface="Arial MT"/>
              </a:rPr>
              <a:t>j</a:t>
            </a:r>
            <a:r>
              <a:rPr sz="1250" spc="-25" dirty="0">
                <a:latin typeface="Arial MT"/>
                <a:cs typeface="Arial MT"/>
              </a:rPr>
              <a:t>a</a:t>
            </a:r>
            <a:r>
              <a:rPr sz="1250" spc="50" dirty="0">
                <a:latin typeface="Arial MT"/>
                <a:cs typeface="Arial MT"/>
              </a:rPr>
              <a:t>ba</a:t>
            </a:r>
            <a:r>
              <a:rPr sz="1250" spc="5" dirty="0">
                <a:latin typeface="Arial MT"/>
                <a:cs typeface="Arial MT"/>
              </a:rPr>
              <a:t>t</a:t>
            </a:r>
            <a:r>
              <a:rPr sz="1250" dirty="0">
                <a:latin typeface="Arial MT"/>
                <a:cs typeface="Arial MT"/>
              </a:rPr>
              <a:t>		</a:t>
            </a:r>
            <a:r>
              <a:rPr sz="1250" spc="60" dirty="0">
                <a:latin typeface="Arial MT"/>
                <a:cs typeface="Arial MT"/>
              </a:rPr>
              <a:t>E</a:t>
            </a:r>
            <a:r>
              <a:rPr sz="1250" spc="5" dirty="0">
                <a:latin typeface="Arial MT"/>
                <a:cs typeface="Arial MT"/>
              </a:rPr>
              <a:t>1  </a:t>
            </a:r>
            <a:r>
              <a:rPr sz="1250" spc="-10" dirty="0">
                <a:latin typeface="Arial MT"/>
                <a:cs typeface="Arial MT"/>
              </a:rPr>
              <a:t>K</a:t>
            </a:r>
            <a:r>
              <a:rPr sz="1250" spc="20" dirty="0">
                <a:latin typeface="Arial MT"/>
                <a:cs typeface="Arial MT"/>
              </a:rPr>
              <a:t>/</a:t>
            </a:r>
            <a:r>
              <a:rPr sz="1250" spc="10" dirty="0">
                <a:latin typeface="Arial MT"/>
                <a:cs typeface="Arial MT"/>
              </a:rPr>
              <a:t>L</a:t>
            </a:r>
            <a:r>
              <a:rPr sz="1250" dirty="0">
                <a:latin typeface="Arial MT"/>
                <a:cs typeface="Arial MT"/>
              </a:rPr>
              <a:t>	</a:t>
            </a:r>
            <a:r>
              <a:rPr sz="1250" spc="5" dirty="0">
                <a:latin typeface="Arial MT"/>
                <a:cs typeface="Arial MT"/>
              </a:rPr>
              <a:t>M</a:t>
            </a:r>
            <a:r>
              <a:rPr sz="1250" spc="-25" dirty="0">
                <a:latin typeface="Arial MT"/>
                <a:cs typeface="Arial MT"/>
              </a:rPr>
              <a:t>e</a:t>
            </a:r>
            <a:r>
              <a:rPr sz="1250" spc="50" dirty="0">
                <a:latin typeface="Arial MT"/>
                <a:cs typeface="Arial MT"/>
              </a:rPr>
              <a:t>na</a:t>
            </a:r>
            <a:r>
              <a:rPr sz="1250" spc="-25" dirty="0">
                <a:latin typeface="Arial MT"/>
                <a:cs typeface="Arial MT"/>
              </a:rPr>
              <a:t>n</a:t>
            </a:r>
            <a:r>
              <a:rPr sz="1250" spc="50" dirty="0">
                <a:latin typeface="Arial MT"/>
                <a:cs typeface="Arial MT"/>
              </a:rPr>
              <a:t>da</a:t>
            </a:r>
            <a:r>
              <a:rPr sz="1250" spc="25" dirty="0">
                <a:latin typeface="Arial MT"/>
                <a:cs typeface="Arial MT"/>
              </a:rPr>
              <a:t>t</a:t>
            </a:r>
            <a:r>
              <a:rPr sz="1250" spc="-25" dirty="0">
                <a:latin typeface="Arial MT"/>
                <a:cs typeface="Arial MT"/>
              </a:rPr>
              <a:t>a</a:t>
            </a:r>
            <a:r>
              <a:rPr sz="1250" spc="50" dirty="0">
                <a:latin typeface="Arial MT"/>
                <a:cs typeface="Arial MT"/>
              </a:rPr>
              <a:t>ng</a:t>
            </a:r>
            <a:r>
              <a:rPr sz="1250" spc="-25" dirty="0">
                <a:latin typeface="Arial MT"/>
                <a:cs typeface="Arial MT"/>
              </a:rPr>
              <a:t>an</a:t>
            </a:r>
            <a:r>
              <a:rPr sz="1250" spc="5" dirty="0">
                <a:latin typeface="Arial MT"/>
                <a:cs typeface="Arial MT"/>
              </a:rPr>
              <a:t>i</a:t>
            </a:r>
            <a:r>
              <a:rPr sz="1250" dirty="0">
                <a:latin typeface="Arial MT"/>
                <a:cs typeface="Arial MT"/>
              </a:rPr>
              <a:t>	</a:t>
            </a:r>
            <a:r>
              <a:rPr sz="1250" spc="50" dirty="0">
                <a:latin typeface="Arial MT"/>
                <a:cs typeface="Arial MT"/>
              </a:rPr>
              <a:t>dan</a:t>
            </a:r>
            <a:endParaRPr sz="1250">
              <a:latin typeface="Arial MT"/>
              <a:cs typeface="Arial MT"/>
            </a:endParaRPr>
          </a:p>
        </p:txBody>
      </p:sp>
      <p:grpSp>
        <p:nvGrpSpPr>
          <p:cNvPr id="21" name="object 21"/>
          <p:cNvGrpSpPr/>
          <p:nvPr/>
        </p:nvGrpSpPr>
        <p:grpSpPr>
          <a:xfrm>
            <a:off x="3171785" y="1114229"/>
            <a:ext cx="3348354" cy="1891030"/>
            <a:chOff x="3171785" y="1114229"/>
            <a:chExt cx="3348354" cy="1891030"/>
          </a:xfrm>
        </p:grpSpPr>
        <p:pic>
          <p:nvPicPr>
            <p:cNvPr id="22" name="object 22"/>
            <p:cNvPicPr/>
            <p:nvPr/>
          </p:nvPicPr>
          <p:blipFill>
            <a:blip r:embed="rId6" cstate="print"/>
            <a:stretch>
              <a:fillRect/>
            </a:stretch>
          </p:blipFill>
          <p:spPr>
            <a:xfrm>
              <a:off x="3171785" y="1114229"/>
              <a:ext cx="3329130" cy="1890913"/>
            </a:xfrm>
            <a:prstGeom prst="rect">
              <a:avLst/>
            </a:prstGeom>
          </p:spPr>
        </p:pic>
        <p:sp>
          <p:nvSpPr>
            <p:cNvPr id="23" name="object 23"/>
            <p:cNvSpPr/>
            <p:nvPr/>
          </p:nvSpPr>
          <p:spPr>
            <a:xfrm>
              <a:off x="3209925" y="1114425"/>
              <a:ext cx="3257550" cy="1819275"/>
            </a:xfrm>
            <a:custGeom>
              <a:avLst/>
              <a:gdLst/>
              <a:ahLst/>
              <a:cxnLst/>
              <a:rect l="l" t="t" r="r" b="b"/>
              <a:pathLst>
                <a:path w="3257550" h="1819275">
                  <a:moveTo>
                    <a:pt x="3257550" y="0"/>
                  </a:moveTo>
                  <a:lnTo>
                    <a:pt x="0" y="0"/>
                  </a:lnTo>
                  <a:lnTo>
                    <a:pt x="0" y="1819275"/>
                  </a:lnTo>
                  <a:lnTo>
                    <a:pt x="3257550" y="1819275"/>
                  </a:lnTo>
                  <a:lnTo>
                    <a:pt x="3257550" y="0"/>
                  </a:lnTo>
                  <a:close/>
                </a:path>
              </a:pathLst>
            </a:custGeom>
            <a:solidFill>
              <a:srgbClr val="FAE3D3"/>
            </a:solidFill>
          </p:spPr>
          <p:txBody>
            <a:bodyPr wrap="square" lIns="0" tIns="0" rIns="0" bIns="0" rtlCol="0"/>
            <a:lstStyle/>
            <a:p>
              <a:endParaRPr/>
            </a:p>
          </p:txBody>
        </p:sp>
        <p:sp>
          <p:nvSpPr>
            <p:cNvPr id="24" name="object 24"/>
            <p:cNvSpPr/>
            <p:nvPr/>
          </p:nvSpPr>
          <p:spPr>
            <a:xfrm>
              <a:off x="3267075" y="1524000"/>
              <a:ext cx="266700" cy="114300"/>
            </a:xfrm>
            <a:custGeom>
              <a:avLst/>
              <a:gdLst/>
              <a:ahLst/>
              <a:cxnLst/>
              <a:rect l="l" t="t" r="r" b="b"/>
              <a:pathLst>
                <a:path w="266700" h="114300">
                  <a:moveTo>
                    <a:pt x="266700" y="0"/>
                  </a:moveTo>
                  <a:lnTo>
                    <a:pt x="0" y="0"/>
                  </a:lnTo>
                  <a:lnTo>
                    <a:pt x="266700" y="114300"/>
                  </a:lnTo>
                  <a:lnTo>
                    <a:pt x="266700" y="0"/>
                  </a:lnTo>
                  <a:close/>
                </a:path>
              </a:pathLst>
            </a:custGeom>
            <a:solidFill>
              <a:srgbClr val="C55A11"/>
            </a:solidFill>
          </p:spPr>
          <p:txBody>
            <a:bodyPr wrap="square" lIns="0" tIns="0" rIns="0" bIns="0" rtlCol="0"/>
            <a:lstStyle/>
            <a:p>
              <a:endParaRPr/>
            </a:p>
          </p:txBody>
        </p:sp>
        <p:pic>
          <p:nvPicPr>
            <p:cNvPr id="25" name="object 25"/>
            <p:cNvPicPr/>
            <p:nvPr/>
          </p:nvPicPr>
          <p:blipFill>
            <a:blip r:embed="rId7" cstate="print"/>
            <a:stretch>
              <a:fillRect/>
            </a:stretch>
          </p:blipFill>
          <p:spPr>
            <a:xfrm>
              <a:off x="3190875" y="1161986"/>
              <a:ext cx="2690876" cy="433387"/>
            </a:xfrm>
            <a:prstGeom prst="rect">
              <a:avLst/>
            </a:prstGeom>
          </p:spPr>
        </p:pic>
        <p:sp>
          <p:nvSpPr>
            <p:cNvPr id="26" name="object 26"/>
            <p:cNvSpPr/>
            <p:nvPr/>
          </p:nvSpPr>
          <p:spPr>
            <a:xfrm>
              <a:off x="3295650" y="1238250"/>
              <a:ext cx="2486025" cy="285750"/>
            </a:xfrm>
            <a:custGeom>
              <a:avLst/>
              <a:gdLst/>
              <a:ahLst/>
              <a:cxnLst/>
              <a:rect l="l" t="t" r="r" b="b"/>
              <a:pathLst>
                <a:path w="2486025" h="285750">
                  <a:moveTo>
                    <a:pt x="2343150" y="0"/>
                  </a:moveTo>
                  <a:lnTo>
                    <a:pt x="0" y="0"/>
                  </a:lnTo>
                  <a:lnTo>
                    <a:pt x="0" y="285750"/>
                  </a:lnTo>
                  <a:lnTo>
                    <a:pt x="2343150" y="285750"/>
                  </a:lnTo>
                  <a:lnTo>
                    <a:pt x="2486025" y="142875"/>
                  </a:lnTo>
                  <a:lnTo>
                    <a:pt x="2343150" y="0"/>
                  </a:lnTo>
                  <a:close/>
                </a:path>
              </a:pathLst>
            </a:custGeom>
            <a:solidFill>
              <a:srgbClr val="EC7C30"/>
            </a:solidFill>
          </p:spPr>
          <p:txBody>
            <a:bodyPr wrap="square" lIns="0" tIns="0" rIns="0" bIns="0" rtlCol="0"/>
            <a:lstStyle/>
            <a:p>
              <a:endParaRPr/>
            </a:p>
          </p:txBody>
        </p:sp>
        <p:pic>
          <p:nvPicPr>
            <p:cNvPr id="27" name="object 27"/>
            <p:cNvPicPr/>
            <p:nvPr/>
          </p:nvPicPr>
          <p:blipFill>
            <a:blip r:embed="rId8" cstate="print"/>
            <a:stretch>
              <a:fillRect/>
            </a:stretch>
          </p:blipFill>
          <p:spPr>
            <a:xfrm>
              <a:off x="5524500" y="1161986"/>
              <a:ext cx="661987" cy="433387"/>
            </a:xfrm>
            <a:prstGeom prst="rect">
              <a:avLst/>
            </a:prstGeom>
          </p:spPr>
        </p:pic>
        <p:sp>
          <p:nvSpPr>
            <p:cNvPr id="28" name="object 28"/>
            <p:cNvSpPr/>
            <p:nvPr/>
          </p:nvSpPr>
          <p:spPr>
            <a:xfrm>
              <a:off x="5610225" y="1238250"/>
              <a:ext cx="495300" cy="285750"/>
            </a:xfrm>
            <a:custGeom>
              <a:avLst/>
              <a:gdLst/>
              <a:ahLst/>
              <a:cxnLst/>
              <a:rect l="l" t="t" r="r" b="b"/>
              <a:pathLst>
                <a:path w="495300" h="285750">
                  <a:moveTo>
                    <a:pt x="345439" y="0"/>
                  </a:moveTo>
                  <a:lnTo>
                    <a:pt x="0" y="0"/>
                  </a:lnTo>
                  <a:lnTo>
                    <a:pt x="149860" y="142875"/>
                  </a:lnTo>
                  <a:lnTo>
                    <a:pt x="0" y="285750"/>
                  </a:lnTo>
                  <a:lnTo>
                    <a:pt x="345439" y="285750"/>
                  </a:lnTo>
                  <a:lnTo>
                    <a:pt x="495300" y="142875"/>
                  </a:lnTo>
                  <a:lnTo>
                    <a:pt x="345439" y="0"/>
                  </a:lnTo>
                  <a:close/>
                </a:path>
              </a:pathLst>
            </a:custGeom>
            <a:solidFill>
              <a:srgbClr val="EC7C30"/>
            </a:solidFill>
          </p:spPr>
          <p:txBody>
            <a:bodyPr wrap="square" lIns="0" tIns="0" rIns="0" bIns="0" rtlCol="0"/>
            <a:lstStyle/>
            <a:p>
              <a:endParaRPr/>
            </a:p>
          </p:txBody>
        </p:sp>
        <p:pic>
          <p:nvPicPr>
            <p:cNvPr id="29" name="object 29"/>
            <p:cNvPicPr/>
            <p:nvPr/>
          </p:nvPicPr>
          <p:blipFill>
            <a:blip r:embed="rId9" cstate="print"/>
            <a:stretch>
              <a:fillRect/>
            </a:stretch>
          </p:blipFill>
          <p:spPr>
            <a:xfrm>
              <a:off x="5857875" y="1161986"/>
              <a:ext cx="661987" cy="423862"/>
            </a:xfrm>
            <a:prstGeom prst="rect">
              <a:avLst/>
            </a:prstGeom>
          </p:spPr>
        </p:pic>
        <p:sp>
          <p:nvSpPr>
            <p:cNvPr id="30" name="object 30"/>
            <p:cNvSpPr/>
            <p:nvPr/>
          </p:nvSpPr>
          <p:spPr>
            <a:xfrm>
              <a:off x="5943600" y="1238250"/>
              <a:ext cx="495300" cy="276225"/>
            </a:xfrm>
            <a:custGeom>
              <a:avLst/>
              <a:gdLst/>
              <a:ahLst/>
              <a:cxnLst/>
              <a:rect l="l" t="t" r="r" b="b"/>
              <a:pathLst>
                <a:path w="495300" h="276225">
                  <a:moveTo>
                    <a:pt x="350392" y="0"/>
                  </a:moveTo>
                  <a:lnTo>
                    <a:pt x="0" y="0"/>
                  </a:lnTo>
                  <a:lnTo>
                    <a:pt x="144907" y="138175"/>
                  </a:lnTo>
                  <a:lnTo>
                    <a:pt x="0" y="276225"/>
                  </a:lnTo>
                  <a:lnTo>
                    <a:pt x="350392" y="276225"/>
                  </a:lnTo>
                  <a:lnTo>
                    <a:pt x="495300" y="138175"/>
                  </a:lnTo>
                  <a:lnTo>
                    <a:pt x="350392" y="0"/>
                  </a:lnTo>
                  <a:close/>
                </a:path>
              </a:pathLst>
            </a:custGeom>
            <a:solidFill>
              <a:srgbClr val="EC7C30"/>
            </a:solidFill>
          </p:spPr>
          <p:txBody>
            <a:bodyPr wrap="square" lIns="0" tIns="0" rIns="0" bIns="0" rtlCol="0"/>
            <a:lstStyle/>
            <a:p>
              <a:endParaRPr/>
            </a:p>
          </p:txBody>
        </p:sp>
      </p:grpSp>
      <p:sp>
        <p:nvSpPr>
          <p:cNvPr id="31" name="object 31"/>
          <p:cNvSpPr txBox="1"/>
          <p:nvPr/>
        </p:nvSpPr>
        <p:spPr>
          <a:xfrm>
            <a:off x="3440176" y="1613852"/>
            <a:ext cx="394970" cy="220345"/>
          </a:xfrm>
          <a:prstGeom prst="rect">
            <a:avLst/>
          </a:prstGeom>
        </p:spPr>
        <p:txBody>
          <a:bodyPr vert="horz" wrap="square" lIns="0" tIns="15875" rIns="0" bIns="0" rtlCol="0">
            <a:spAutoFit/>
          </a:bodyPr>
          <a:lstStyle/>
          <a:p>
            <a:pPr marL="12700">
              <a:lnSpc>
                <a:spcPct val="100000"/>
              </a:lnSpc>
              <a:spcBef>
                <a:spcPts val="125"/>
              </a:spcBef>
            </a:pPr>
            <a:r>
              <a:rPr sz="1250" spc="-15" dirty="0">
                <a:latin typeface="Arial MT"/>
                <a:cs typeface="Arial MT"/>
              </a:rPr>
              <a:t>A</a:t>
            </a:r>
            <a:r>
              <a:rPr sz="1250" spc="-25" dirty="0">
                <a:latin typeface="Arial MT"/>
                <a:cs typeface="Arial MT"/>
              </a:rPr>
              <a:t>b</a:t>
            </a:r>
            <a:r>
              <a:rPr sz="1250" spc="95" dirty="0">
                <a:latin typeface="Arial MT"/>
                <a:cs typeface="Arial MT"/>
              </a:rPr>
              <a:t>i</a:t>
            </a:r>
            <a:r>
              <a:rPr sz="1250" spc="-20" dirty="0">
                <a:latin typeface="Arial MT"/>
                <a:cs typeface="Arial MT"/>
              </a:rPr>
              <a:t>d</a:t>
            </a:r>
            <a:r>
              <a:rPr sz="1250" spc="5" dirty="0">
                <a:latin typeface="Arial MT"/>
                <a:cs typeface="Arial MT"/>
              </a:rPr>
              <a:t>.</a:t>
            </a:r>
            <a:endParaRPr sz="1250">
              <a:latin typeface="Arial MT"/>
              <a:cs typeface="Arial MT"/>
            </a:endParaRPr>
          </a:p>
        </p:txBody>
      </p:sp>
      <p:sp>
        <p:nvSpPr>
          <p:cNvPr id="32" name="object 32"/>
          <p:cNvSpPr txBox="1"/>
          <p:nvPr/>
        </p:nvSpPr>
        <p:spPr>
          <a:xfrm>
            <a:off x="3440176" y="1814131"/>
            <a:ext cx="2821305" cy="220345"/>
          </a:xfrm>
          <a:prstGeom prst="rect">
            <a:avLst/>
          </a:prstGeom>
        </p:spPr>
        <p:txBody>
          <a:bodyPr vert="horz" wrap="square" lIns="0" tIns="15875" rIns="0" bIns="0" rtlCol="0">
            <a:spAutoFit/>
          </a:bodyPr>
          <a:lstStyle/>
          <a:p>
            <a:pPr marL="12700">
              <a:lnSpc>
                <a:spcPct val="100000"/>
              </a:lnSpc>
              <a:spcBef>
                <a:spcPts val="125"/>
              </a:spcBef>
            </a:pPr>
            <a:r>
              <a:rPr sz="1250" spc="20" dirty="0">
                <a:latin typeface="Arial MT"/>
                <a:cs typeface="Arial MT"/>
              </a:rPr>
              <a:t>mengkoordinasikan</a:t>
            </a:r>
            <a:r>
              <a:rPr sz="1250" spc="145" dirty="0">
                <a:latin typeface="Arial MT"/>
                <a:cs typeface="Arial MT"/>
              </a:rPr>
              <a:t> </a:t>
            </a:r>
            <a:r>
              <a:rPr sz="1250" spc="15" dirty="0">
                <a:latin typeface="Arial MT"/>
                <a:cs typeface="Arial MT"/>
              </a:rPr>
              <a:t>dan</a:t>
            </a:r>
            <a:r>
              <a:rPr sz="1250" spc="125" dirty="0">
                <a:latin typeface="Arial MT"/>
                <a:cs typeface="Arial MT"/>
              </a:rPr>
              <a:t> </a:t>
            </a:r>
            <a:r>
              <a:rPr sz="1250" spc="25" dirty="0">
                <a:latin typeface="Arial MT"/>
                <a:cs typeface="Arial MT"/>
              </a:rPr>
              <a:t>mengundang</a:t>
            </a:r>
            <a:endParaRPr sz="1250">
              <a:latin typeface="Arial MT"/>
              <a:cs typeface="Arial MT"/>
            </a:endParaRPr>
          </a:p>
        </p:txBody>
      </p:sp>
      <p:sp>
        <p:nvSpPr>
          <p:cNvPr id="33" name="object 33"/>
          <p:cNvSpPr txBox="1"/>
          <p:nvPr/>
        </p:nvSpPr>
        <p:spPr>
          <a:xfrm>
            <a:off x="3450082" y="2034032"/>
            <a:ext cx="917575" cy="180975"/>
          </a:xfrm>
          <a:prstGeom prst="rect">
            <a:avLst/>
          </a:prstGeom>
          <a:solidFill>
            <a:srgbClr val="FFFF00"/>
          </a:solidFill>
        </p:spPr>
        <p:txBody>
          <a:bodyPr vert="horz" wrap="square" lIns="0" tIns="0" rIns="0" bIns="0" rtlCol="0">
            <a:spAutoFit/>
          </a:bodyPr>
          <a:lstStyle/>
          <a:p>
            <a:pPr marL="2540">
              <a:lnSpc>
                <a:spcPts val="1400"/>
              </a:lnSpc>
            </a:pPr>
            <a:r>
              <a:rPr sz="1250" b="1" u="heavy" spc="-15" dirty="0">
                <a:uFill>
                  <a:solidFill>
                    <a:srgbClr val="000000"/>
                  </a:solidFill>
                </a:uFill>
                <a:latin typeface="Arial"/>
                <a:cs typeface="Arial"/>
              </a:rPr>
              <a:t>p</a:t>
            </a:r>
            <a:r>
              <a:rPr sz="1250" b="1" u="heavy" spc="45" dirty="0">
                <a:uFill>
                  <a:solidFill>
                    <a:srgbClr val="000000"/>
                  </a:solidFill>
                </a:uFill>
                <a:latin typeface="Arial"/>
                <a:cs typeface="Arial"/>
              </a:rPr>
              <a:t>e</a:t>
            </a:r>
            <a:r>
              <a:rPr sz="1250" b="1" u="heavy" spc="55" dirty="0">
                <a:uFill>
                  <a:solidFill>
                    <a:srgbClr val="000000"/>
                  </a:solidFill>
                </a:uFill>
                <a:latin typeface="Arial"/>
                <a:cs typeface="Arial"/>
              </a:rPr>
              <a:t>n</a:t>
            </a:r>
            <a:r>
              <a:rPr sz="1250" b="1" u="heavy" spc="-25" dirty="0">
                <a:uFill>
                  <a:solidFill>
                    <a:srgbClr val="000000"/>
                  </a:solidFill>
                </a:uFill>
                <a:latin typeface="Arial"/>
                <a:cs typeface="Arial"/>
              </a:rPr>
              <a:t>e</a:t>
            </a:r>
            <a:r>
              <a:rPr sz="1250" b="1" u="heavy" spc="20" dirty="0">
                <a:uFill>
                  <a:solidFill>
                    <a:srgbClr val="000000"/>
                  </a:solidFill>
                </a:uFill>
                <a:latin typeface="Arial"/>
                <a:cs typeface="Arial"/>
              </a:rPr>
              <a:t>l</a:t>
            </a:r>
            <a:r>
              <a:rPr sz="1250" b="1" u="heavy" spc="45" dirty="0">
                <a:uFill>
                  <a:solidFill>
                    <a:srgbClr val="000000"/>
                  </a:solidFill>
                </a:uFill>
                <a:latin typeface="Arial"/>
                <a:cs typeface="Arial"/>
              </a:rPr>
              <a:t>a</a:t>
            </a:r>
            <a:r>
              <a:rPr sz="1250" b="1" u="heavy" spc="-25" dirty="0">
                <a:uFill>
                  <a:solidFill>
                    <a:srgbClr val="000000"/>
                  </a:solidFill>
                </a:uFill>
                <a:latin typeface="Arial"/>
                <a:cs typeface="Arial"/>
              </a:rPr>
              <a:t>a</a:t>
            </a:r>
            <a:r>
              <a:rPr sz="1250" b="1" u="heavy" spc="55" dirty="0">
                <a:uFill>
                  <a:solidFill>
                    <a:srgbClr val="000000"/>
                  </a:solidFill>
                </a:uFill>
                <a:latin typeface="Arial"/>
                <a:cs typeface="Arial"/>
              </a:rPr>
              <a:t>h</a:t>
            </a:r>
            <a:r>
              <a:rPr sz="1250" b="1" u="heavy" spc="45" dirty="0">
                <a:uFill>
                  <a:solidFill>
                    <a:srgbClr val="000000"/>
                  </a:solidFill>
                </a:uFill>
                <a:latin typeface="Arial"/>
                <a:cs typeface="Arial"/>
              </a:rPr>
              <a:t>a</a:t>
            </a:r>
            <a:r>
              <a:rPr sz="1250" b="1" u="heavy" spc="15" dirty="0">
                <a:uFill>
                  <a:solidFill>
                    <a:srgbClr val="000000"/>
                  </a:solidFill>
                </a:uFill>
                <a:latin typeface="Arial"/>
                <a:cs typeface="Arial"/>
              </a:rPr>
              <a:t>n</a:t>
            </a:r>
            <a:endParaRPr sz="1250">
              <a:latin typeface="Arial"/>
              <a:cs typeface="Arial"/>
            </a:endParaRPr>
          </a:p>
        </p:txBody>
      </p:sp>
      <p:sp>
        <p:nvSpPr>
          <p:cNvPr id="34" name="object 34"/>
          <p:cNvSpPr txBox="1"/>
          <p:nvPr/>
        </p:nvSpPr>
        <p:spPr>
          <a:xfrm>
            <a:off x="4612385" y="2005329"/>
            <a:ext cx="1651635" cy="219710"/>
          </a:xfrm>
          <a:prstGeom prst="rect">
            <a:avLst/>
          </a:prstGeom>
        </p:spPr>
        <p:txBody>
          <a:bodyPr vert="horz" wrap="square" lIns="0" tIns="15875" rIns="0" bIns="0" rtlCol="0">
            <a:spAutoFit/>
          </a:bodyPr>
          <a:lstStyle/>
          <a:p>
            <a:pPr marL="12700">
              <a:lnSpc>
                <a:spcPct val="100000"/>
              </a:lnSpc>
              <a:spcBef>
                <a:spcPts val="125"/>
              </a:spcBef>
              <a:tabLst>
                <a:tab pos="841375" algn="l"/>
              </a:tabLst>
            </a:pPr>
            <a:r>
              <a:rPr sz="1250" spc="50" dirty="0">
                <a:latin typeface="Arial MT"/>
                <a:cs typeface="Arial MT"/>
              </a:rPr>
              <a:t>de</a:t>
            </a:r>
            <a:r>
              <a:rPr sz="1250" spc="-25" dirty="0">
                <a:latin typeface="Arial MT"/>
                <a:cs typeface="Arial MT"/>
              </a:rPr>
              <a:t>n</a:t>
            </a:r>
            <a:r>
              <a:rPr sz="1250" spc="50" dirty="0">
                <a:latin typeface="Arial MT"/>
                <a:cs typeface="Arial MT"/>
              </a:rPr>
              <a:t>ga</a:t>
            </a:r>
            <a:r>
              <a:rPr sz="1250" spc="10" dirty="0">
                <a:latin typeface="Arial MT"/>
                <a:cs typeface="Arial MT"/>
              </a:rPr>
              <a:t>n</a:t>
            </a:r>
            <a:r>
              <a:rPr sz="1250" dirty="0">
                <a:latin typeface="Arial MT"/>
                <a:cs typeface="Arial MT"/>
              </a:rPr>
              <a:t>	</a:t>
            </a:r>
            <a:r>
              <a:rPr sz="1250" spc="5" dirty="0">
                <a:latin typeface="Arial MT"/>
                <a:cs typeface="Arial MT"/>
              </a:rPr>
              <a:t>m</a:t>
            </a:r>
            <a:r>
              <a:rPr sz="1250" spc="50" dirty="0">
                <a:latin typeface="Arial MT"/>
                <a:cs typeface="Arial MT"/>
              </a:rPr>
              <a:t>e</a:t>
            </a:r>
            <a:r>
              <a:rPr sz="1250" spc="-55" dirty="0">
                <a:latin typeface="Arial MT"/>
                <a:cs typeface="Arial MT"/>
              </a:rPr>
              <a:t>l</a:t>
            </a:r>
            <a:r>
              <a:rPr sz="1250" spc="20" dirty="0">
                <a:latin typeface="Arial MT"/>
                <a:cs typeface="Arial MT"/>
              </a:rPr>
              <a:t>i</a:t>
            </a:r>
            <a:r>
              <a:rPr sz="1250" spc="50" dirty="0">
                <a:latin typeface="Arial MT"/>
                <a:cs typeface="Arial MT"/>
              </a:rPr>
              <a:t>ba</a:t>
            </a:r>
            <a:r>
              <a:rPr sz="1250" spc="-50" dirty="0">
                <a:latin typeface="Arial MT"/>
                <a:cs typeface="Arial MT"/>
              </a:rPr>
              <a:t>t</a:t>
            </a:r>
            <a:r>
              <a:rPr sz="1250" spc="45" dirty="0">
                <a:latin typeface="Arial MT"/>
                <a:cs typeface="Arial MT"/>
              </a:rPr>
              <a:t>k</a:t>
            </a:r>
            <a:r>
              <a:rPr sz="1250" spc="50" dirty="0">
                <a:latin typeface="Arial MT"/>
                <a:cs typeface="Arial MT"/>
              </a:rPr>
              <a:t>a</a:t>
            </a:r>
            <a:r>
              <a:rPr sz="1250" spc="10" dirty="0">
                <a:latin typeface="Arial MT"/>
                <a:cs typeface="Arial MT"/>
              </a:rPr>
              <a:t>n</a:t>
            </a:r>
            <a:endParaRPr sz="1250">
              <a:latin typeface="Arial MT"/>
              <a:cs typeface="Arial MT"/>
            </a:endParaRPr>
          </a:p>
        </p:txBody>
      </p:sp>
      <p:sp>
        <p:nvSpPr>
          <p:cNvPr id="35" name="object 35"/>
          <p:cNvSpPr txBox="1"/>
          <p:nvPr/>
        </p:nvSpPr>
        <p:spPr>
          <a:xfrm>
            <a:off x="3440176" y="2205609"/>
            <a:ext cx="2825115" cy="620395"/>
          </a:xfrm>
          <a:prstGeom prst="rect">
            <a:avLst/>
          </a:prstGeom>
        </p:spPr>
        <p:txBody>
          <a:bodyPr vert="horz" wrap="square" lIns="0" tIns="5715" rIns="0" bIns="0" rtlCol="0">
            <a:spAutoFit/>
          </a:bodyPr>
          <a:lstStyle/>
          <a:p>
            <a:pPr marL="12700" marR="5080" algn="just">
              <a:lnSpc>
                <a:spcPct val="105100"/>
              </a:lnSpc>
              <a:spcBef>
                <a:spcPts val="45"/>
              </a:spcBef>
            </a:pPr>
            <a:r>
              <a:rPr sz="1250" spc="20" dirty="0">
                <a:latin typeface="Arial MT"/>
                <a:cs typeface="Arial MT"/>
              </a:rPr>
              <a:t>Sekjen/Sestama/Pejabat </a:t>
            </a:r>
            <a:r>
              <a:rPr sz="1250" spc="35" dirty="0">
                <a:latin typeface="Arial MT"/>
                <a:cs typeface="Arial MT"/>
              </a:rPr>
              <a:t>E1 </a:t>
            </a:r>
            <a:r>
              <a:rPr sz="1250" spc="-5" dirty="0">
                <a:latin typeface="Arial MT"/>
                <a:cs typeface="Arial MT"/>
              </a:rPr>
              <a:t>K/L, </a:t>
            </a:r>
            <a:r>
              <a:rPr sz="1250" u="sng" spc="30" dirty="0">
                <a:uFill>
                  <a:solidFill>
                    <a:srgbClr val="000000"/>
                  </a:solidFill>
                </a:uFill>
                <a:latin typeface="Arial MT"/>
                <a:cs typeface="Arial MT"/>
              </a:rPr>
              <a:t>unit </a:t>
            </a:r>
            <a:r>
              <a:rPr sz="1250" spc="35" dirty="0">
                <a:latin typeface="Arial MT"/>
                <a:cs typeface="Arial MT"/>
              </a:rPr>
              <a:t> </a:t>
            </a:r>
            <a:r>
              <a:rPr sz="1250" u="sng" spc="5" dirty="0">
                <a:uFill>
                  <a:solidFill>
                    <a:srgbClr val="000000"/>
                  </a:solidFill>
                </a:uFill>
                <a:latin typeface="Arial MT"/>
                <a:cs typeface="Arial MT"/>
              </a:rPr>
              <a:t>terkait</a:t>
            </a:r>
            <a:r>
              <a:rPr sz="1250" spc="5" dirty="0">
                <a:latin typeface="Arial MT"/>
                <a:cs typeface="Arial MT"/>
              </a:rPr>
              <a:t>* </a:t>
            </a:r>
            <a:r>
              <a:rPr sz="1250" spc="20" dirty="0">
                <a:latin typeface="Arial MT"/>
                <a:cs typeface="Arial MT"/>
              </a:rPr>
              <a:t>pihak </a:t>
            </a:r>
            <a:r>
              <a:rPr sz="1250" spc="25" dirty="0">
                <a:latin typeface="Arial MT"/>
                <a:cs typeface="Arial MT"/>
              </a:rPr>
              <a:t>internal </a:t>
            </a:r>
            <a:r>
              <a:rPr sz="1250" spc="20" dirty="0">
                <a:latin typeface="Arial MT"/>
                <a:cs typeface="Arial MT"/>
              </a:rPr>
              <a:t>dan/atau </a:t>
            </a:r>
            <a:r>
              <a:rPr sz="1250" spc="25" dirty="0">
                <a:latin typeface="Arial MT"/>
                <a:cs typeface="Arial MT"/>
              </a:rPr>
              <a:t>pihak </a:t>
            </a:r>
            <a:r>
              <a:rPr sz="1250" spc="30" dirty="0">
                <a:latin typeface="Arial MT"/>
                <a:cs typeface="Arial MT"/>
              </a:rPr>
              <a:t> </a:t>
            </a:r>
            <a:r>
              <a:rPr sz="1250" spc="-20" dirty="0">
                <a:latin typeface="Arial MT"/>
                <a:cs typeface="Arial MT"/>
              </a:rPr>
              <a:t>eksternal</a:t>
            </a:r>
            <a:r>
              <a:rPr sz="1250" spc="20" dirty="0">
                <a:latin typeface="Arial MT"/>
                <a:cs typeface="Arial MT"/>
              </a:rPr>
              <a:t> </a:t>
            </a:r>
            <a:r>
              <a:rPr sz="1250" spc="-15" dirty="0">
                <a:latin typeface="Arial MT"/>
                <a:cs typeface="Arial MT"/>
              </a:rPr>
              <a:t>Kemenkeu.</a:t>
            </a:r>
            <a:endParaRPr sz="1250">
              <a:latin typeface="Arial MT"/>
              <a:cs typeface="Arial MT"/>
            </a:endParaRPr>
          </a:p>
        </p:txBody>
      </p:sp>
      <p:sp>
        <p:nvSpPr>
          <p:cNvPr id="36" name="object 36"/>
          <p:cNvSpPr txBox="1"/>
          <p:nvPr/>
        </p:nvSpPr>
        <p:spPr>
          <a:xfrm>
            <a:off x="4084701" y="1207770"/>
            <a:ext cx="2176780" cy="626745"/>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FFFF"/>
                </a:solidFill>
                <a:latin typeface="Arial"/>
                <a:cs typeface="Arial"/>
              </a:rPr>
              <a:t>Tahap</a:t>
            </a:r>
            <a:r>
              <a:rPr sz="1550" b="1" spc="-20" dirty="0">
                <a:solidFill>
                  <a:srgbClr val="FFFFFF"/>
                </a:solidFill>
                <a:latin typeface="Arial"/>
                <a:cs typeface="Arial"/>
              </a:rPr>
              <a:t> </a:t>
            </a:r>
            <a:r>
              <a:rPr sz="1550" b="1" spc="10" dirty="0">
                <a:solidFill>
                  <a:srgbClr val="FFFFFF"/>
                </a:solidFill>
                <a:latin typeface="Arial"/>
                <a:cs typeface="Arial"/>
              </a:rPr>
              <a:t>2</a:t>
            </a:r>
            <a:endParaRPr sz="1550">
              <a:latin typeface="Arial"/>
              <a:cs typeface="Arial"/>
            </a:endParaRPr>
          </a:p>
          <a:p>
            <a:pPr marL="244475">
              <a:lnSpc>
                <a:spcPct val="100000"/>
              </a:lnSpc>
              <a:spcBef>
                <a:spcPts val="1340"/>
              </a:spcBef>
              <a:tabLst>
                <a:tab pos="1102360" algn="l"/>
                <a:tab pos="1855470" algn="l"/>
              </a:tabLst>
            </a:pPr>
            <a:r>
              <a:rPr sz="1250" spc="-70" dirty="0">
                <a:latin typeface="Arial MT"/>
                <a:cs typeface="Arial MT"/>
              </a:rPr>
              <a:t>M</a:t>
            </a:r>
            <a:r>
              <a:rPr sz="1250" spc="95" dirty="0">
                <a:latin typeface="Arial MT"/>
                <a:cs typeface="Arial MT"/>
              </a:rPr>
              <a:t>i</a:t>
            </a:r>
            <a:r>
              <a:rPr sz="1250" spc="-50" dirty="0">
                <a:latin typeface="Arial MT"/>
                <a:cs typeface="Arial MT"/>
              </a:rPr>
              <a:t>t</a:t>
            </a:r>
            <a:r>
              <a:rPr sz="1250" spc="25" dirty="0">
                <a:latin typeface="Arial MT"/>
                <a:cs typeface="Arial MT"/>
              </a:rPr>
              <a:t>r</a:t>
            </a:r>
            <a:r>
              <a:rPr sz="1250" spc="15" dirty="0">
                <a:latin typeface="Arial MT"/>
                <a:cs typeface="Arial MT"/>
              </a:rPr>
              <a:t>a</a:t>
            </a:r>
            <a:r>
              <a:rPr sz="1250" dirty="0">
                <a:latin typeface="Arial MT"/>
                <a:cs typeface="Arial MT"/>
              </a:rPr>
              <a:t>	</a:t>
            </a:r>
            <a:r>
              <a:rPr sz="1250" spc="-15" dirty="0">
                <a:latin typeface="Arial MT"/>
                <a:cs typeface="Arial MT"/>
              </a:rPr>
              <a:t>K</a:t>
            </a:r>
            <a:r>
              <a:rPr sz="1250" spc="95" dirty="0">
                <a:latin typeface="Arial MT"/>
                <a:cs typeface="Arial MT"/>
              </a:rPr>
              <a:t>/</a:t>
            </a:r>
            <a:r>
              <a:rPr sz="1250" spc="15" dirty="0">
                <a:latin typeface="Arial MT"/>
                <a:cs typeface="Arial MT"/>
              </a:rPr>
              <a:t>L</a:t>
            </a:r>
            <a:r>
              <a:rPr sz="1250" dirty="0">
                <a:latin typeface="Arial MT"/>
                <a:cs typeface="Arial MT"/>
              </a:rPr>
              <a:t>	</a:t>
            </a:r>
            <a:r>
              <a:rPr sz="1250" spc="-10" dirty="0">
                <a:latin typeface="Arial MT"/>
                <a:cs typeface="Arial MT"/>
              </a:rPr>
              <a:t>D</a:t>
            </a:r>
            <a:r>
              <a:rPr sz="1250" spc="40" dirty="0">
                <a:latin typeface="Arial MT"/>
                <a:cs typeface="Arial MT"/>
              </a:rPr>
              <a:t>J</a:t>
            </a:r>
            <a:r>
              <a:rPr sz="1250" spc="15" dirty="0">
                <a:latin typeface="Arial MT"/>
                <a:cs typeface="Arial MT"/>
              </a:rPr>
              <a:t>A</a:t>
            </a:r>
            <a:endParaRPr sz="1250">
              <a:latin typeface="Arial MT"/>
              <a:cs typeface="Arial MT"/>
            </a:endParaRPr>
          </a:p>
        </p:txBody>
      </p:sp>
      <p:grpSp>
        <p:nvGrpSpPr>
          <p:cNvPr id="37" name="object 37"/>
          <p:cNvGrpSpPr/>
          <p:nvPr/>
        </p:nvGrpSpPr>
        <p:grpSpPr>
          <a:xfrm>
            <a:off x="6505575" y="1066736"/>
            <a:ext cx="2900680" cy="534035"/>
            <a:chOff x="6505575" y="1066736"/>
            <a:chExt cx="2900680" cy="534035"/>
          </a:xfrm>
        </p:grpSpPr>
        <p:sp>
          <p:nvSpPr>
            <p:cNvPr id="38" name="object 38"/>
            <p:cNvSpPr/>
            <p:nvPr/>
          </p:nvSpPr>
          <p:spPr>
            <a:xfrm>
              <a:off x="6572250" y="1466850"/>
              <a:ext cx="228600" cy="133350"/>
            </a:xfrm>
            <a:custGeom>
              <a:avLst/>
              <a:gdLst/>
              <a:ahLst/>
              <a:cxnLst/>
              <a:rect l="l" t="t" r="r" b="b"/>
              <a:pathLst>
                <a:path w="228600" h="133350">
                  <a:moveTo>
                    <a:pt x="228600" y="0"/>
                  </a:moveTo>
                  <a:lnTo>
                    <a:pt x="0" y="0"/>
                  </a:lnTo>
                  <a:lnTo>
                    <a:pt x="228600" y="133350"/>
                  </a:lnTo>
                  <a:lnTo>
                    <a:pt x="228600" y="0"/>
                  </a:lnTo>
                  <a:close/>
                </a:path>
              </a:pathLst>
            </a:custGeom>
            <a:solidFill>
              <a:srgbClr val="7A7A7A"/>
            </a:solidFill>
          </p:spPr>
          <p:txBody>
            <a:bodyPr wrap="square" lIns="0" tIns="0" rIns="0" bIns="0" rtlCol="0"/>
            <a:lstStyle/>
            <a:p>
              <a:endParaRPr/>
            </a:p>
          </p:txBody>
        </p:sp>
        <p:pic>
          <p:nvPicPr>
            <p:cNvPr id="39" name="object 39"/>
            <p:cNvPicPr/>
            <p:nvPr/>
          </p:nvPicPr>
          <p:blipFill>
            <a:blip r:embed="rId10" cstate="print"/>
            <a:stretch>
              <a:fillRect/>
            </a:stretch>
          </p:blipFill>
          <p:spPr>
            <a:xfrm>
              <a:off x="6505575" y="1076261"/>
              <a:ext cx="2347976" cy="461962"/>
            </a:xfrm>
            <a:prstGeom prst="rect">
              <a:avLst/>
            </a:prstGeom>
          </p:spPr>
        </p:pic>
        <p:sp>
          <p:nvSpPr>
            <p:cNvPr id="40" name="object 40"/>
            <p:cNvSpPr/>
            <p:nvPr/>
          </p:nvSpPr>
          <p:spPr>
            <a:xfrm>
              <a:off x="6600825" y="1152525"/>
              <a:ext cx="2162175" cy="314325"/>
            </a:xfrm>
            <a:custGeom>
              <a:avLst/>
              <a:gdLst/>
              <a:ahLst/>
              <a:cxnLst/>
              <a:rect l="l" t="t" r="r" b="b"/>
              <a:pathLst>
                <a:path w="2162175" h="314325">
                  <a:moveTo>
                    <a:pt x="2005076" y="0"/>
                  </a:moveTo>
                  <a:lnTo>
                    <a:pt x="0" y="0"/>
                  </a:lnTo>
                  <a:lnTo>
                    <a:pt x="0" y="314325"/>
                  </a:lnTo>
                  <a:lnTo>
                    <a:pt x="2005076" y="314325"/>
                  </a:lnTo>
                  <a:lnTo>
                    <a:pt x="2162175" y="157099"/>
                  </a:lnTo>
                  <a:lnTo>
                    <a:pt x="2005076" y="0"/>
                  </a:lnTo>
                  <a:close/>
                </a:path>
              </a:pathLst>
            </a:custGeom>
            <a:solidFill>
              <a:srgbClr val="A4A4A4"/>
            </a:solidFill>
          </p:spPr>
          <p:txBody>
            <a:bodyPr wrap="square" lIns="0" tIns="0" rIns="0" bIns="0" rtlCol="0"/>
            <a:lstStyle/>
            <a:p>
              <a:endParaRPr/>
            </a:p>
          </p:txBody>
        </p:sp>
        <p:pic>
          <p:nvPicPr>
            <p:cNvPr id="41" name="object 41"/>
            <p:cNvPicPr/>
            <p:nvPr/>
          </p:nvPicPr>
          <p:blipFill>
            <a:blip r:embed="rId11" cstate="print"/>
            <a:stretch>
              <a:fillRect/>
            </a:stretch>
          </p:blipFill>
          <p:spPr>
            <a:xfrm>
              <a:off x="8534400" y="1076261"/>
              <a:ext cx="576262" cy="461962"/>
            </a:xfrm>
            <a:prstGeom prst="rect">
              <a:avLst/>
            </a:prstGeom>
          </p:spPr>
        </p:pic>
        <p:sp>
          <p:nvSpPr>
            <p:cNvPr id="42" name="object 42"/>
            <p:cNvSpPr/>
            <p:nvPr/>
          </p:nvSpPr>
          <p:spPr>
            <a:xfrm>
              <a:off x="8610600" y="1152525"/>
              <a:ext cx="428625" cy="314325"/>
            </a:xfrm>
            <a:custGeom>
              <a:avLst/>
              <a:gdLst/>
              <a:ahLst/>
              <a:cxnLst/>
              <a:rect l="l" t="t" r="r" b="b"/>
              <a:pathLst>
                <a:path w="428625" h="314325">
                  <a:moveTo>
                    <a:pt x="263778" y="0"/>
                  </a:moveTo>
                  <a:lnTo>
                    <a:pt x="0" y="0"/>
                  </a:lnTo>
                  <a:lnTo>
                    <a:pt x="164846" y="157099"/>
                  </a:lnTo>
                  <a:lnTo>
                    <a:pt x="0" y="314325"/>
                  </a:lnTo>
                  <a:lnTo>
                    <a:pt x="263778" y="314325"/>
                  </a:lnTo>
                  <a:lnTo>
                    <a:pt x="428625" y="157099"/>
                  </a:lnTo>
                  <a:lnTo>
                    <a:pt x="263778" y="0"/>
                  </a:lnTo>
                  <a:close/>
                </a:path>
              </a:pathLst>
            </a:custGeom>
            <a:solidFill>
              <a:srgbClr val="A4A4A4"/>
            </a:solidFill>
          </p:spPr>
          <p:txBody>
            <a:bodyPr wrap="square" lIns="0" tIns="0" rIns="0" bIns="0" rtlCol="0"/>
            <a:lstStyle/>
            <a:p>
              <a:endParaRPr/>
            </a:p>
          </p:txBody>
        </p:sp>
        <p:pic>
          <p:nvPicPr>
            <p:cNvPr id="43" name="object 43"/>
            <p:cNvPicPr/>
            <p:nvPr/>
          </p:nvPicPr>
          <p:blipFill>
            <a:blip r:embed="rId12" cstate="print"/>
            <a:stretch>
              <a:fillRect/>
            </a:stretch>
          </p:blipFill>
          <p:spPr>
            <a:xfrm>
              <a:off x="8829675" y="1066736"/>
              <a:ext cx="576262" cy="471487"/>
            </a:xfrm>
            <a:prstGeom prst="rect">
              <a:avLst/>
            </a:prstGeom>
          </p:spPr>
        </p:pic>
        <p:sp>
          <p:nvSpPr>
            <p:cNvPr id="44" name="object 44"/>
            <p:cNvSpPr/>
            <p:nvPr/>
          </p:nvSpPr>
          <p:spPr>
            <a:xfrm>
              <a:off x="8905875" y="1143000"/>
              <a:ext cx="428625" cy="323850"/>
            </a:xfrm>
            <a:custGeom>
              <a:avLst/>
              <a:gdLst/>
              <a:ahLst/>
              <a:cxnLst/>
              <a:rect l="l" t="t" r="r" b="b"/>
              <a:pathLst>
                <a:path w="428625" h="323850">
                  <a:moveTo>
                    <a:pt x="258825" y="0"/>
                  </a:moveTo>
                  <a:lnTo>
                    <a:pt x="0" y="0"/>
                  </a:lnTo>
                  <a:lnTo>
                    <a:pt x="169799" y="161925"/>
                  </a:lnTo>
                  <a:lnTo>
                    <a:pt x="0" y="323850"/>
                  </a:lnTo>
                  <a:lnTo>
                    <a:pt x="258825" y="323850"/>
                  </a:lnTo>
                  <a:lnTo>
                    <a:pt x="428625" y="161925"/>
                  </a:lnTo>
                  <a:lnTo>
                    <a:pt x="258825" y="0"/>
                  </a:lnTo>
                  <a:close/>
                </a:path>
              </a:pathLst>
            </a:custGeom>
            <a:solidFill>
              <a:srgbClr val="A4A4A4"/>
            </a:solidFill>
          </p:spPr>
          <p:txBody>
            <a:bodyPr wrap="square" lIns="0" tIns="0" rIns="0" bIns="0" rtlCol="0"/>
            <a:lstStyle/>
            <a:p>
              <a:endParaRPr/>
            </a:p>
          </p:txBody>
        </p:sp>
      </p:grpSp>
      <p:sp>
        <p:nvSpPr>
          <p:cNvPr id="45" name="object 45"/>
          <p:cNvSpPr txBox="1"/>
          <p:nvPr/>
        </p:nvSpPr>
        <p:spPr>
          <a:xfrm>
            <a:off x="7303389" y="1136650"/>
            <a:ext cx="79311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FFFF"/>
                </a:solidFill>
                <a:latin typeface="Arial"/>
                <a:cs typeface="Arial"/>
              </a:rPr>
              <a:t>Tahap</a:t>
            </a:r>
            <a:r>
              <a:rPr sz="1550" b="1" spc="-45" dirty="0">
                <a:solidFill>
                  <a:srgbClr val="FFFFFF"/>
                </a:solidFill>
                <a:latin typeface="Arial"/>
                <a:cs typeface="Arial"/>
              </a:rPr>
              <a:t> </a:t>
            </a:r>
            <a:r>
              <a:rPr sz="1550" b="1" spc="10" dirty="0">
                <a:solidFill>
                  <a:srgbClr val="FFFFFF"/>
                </a:solidFill>
                <a:latin typeface="Arial"/>
                <a:cs typeface="Arial"/>
              </a:rPr>
              <a:t>3</a:t>
            </a:r>
            <a:endParaRPr sz="1550">
              <a:latin typeface="Arial"/>
              <a:cs typeface="Arial"/>
            </a:endParaRPr>
          </a:p>
        </p:txBody>
      </p:sp>
      <p:grpSp>
        <p:nvGrpSpPr>
          <p:cNvPr id="46" name="object 46"/>
          <p:cNvGrpSpPr/>
          <p:nvPr/>
        </p:nvGrpSpPr>
        <p:grpSpPr>
          <a:xfrm>
            <a:off x="6572250" y="1533397"/>
            <a:ext cx="2691130" cy="2376805"/>
            <a:chOff x="6572250" y="1533397"/>
            <a:chExt cx="2691130" cy="2376805"/>
          </a:xfrm>
        </p:grpSpPr>
        <p:pic>
          <p:nvPicPr>
            <p:cNvPr id="47" name="object 47"/>
            <p:cNvPicPr/>
            <p:nvPr/>
          </p:nvPicPr>
          <p:blipFill>
            <a:blip r:embed="rId13" cstate="print"/>
            <a:stretch>
              <a:fillRect/>
            </a:stretch>
          </p:blipFill>
          <p:spPr>
            <a:xfrm>
              <a:off x="6572250" y="1533397"/>
              <a:ext cx="2690876" cy="2376551"/>
            </a:xfrm>
            <a:prstGeom prst="rect">
              <a:avLst/>
            </a:prstGeom>
          </p:spPr>
        </p:pic>
        <p:sp>
          <p:nvSpPr>
            <p:cNvPr id="48" name="object 48"/>
            <p:cNvSpPr/>
            <p:nvPr/>
          </p:nvSpPr>
          <p:spPr>
            <a:xfrm>
              <a:off x="6638925" y="1562099"/>
              <a:ext cx="2562225" cy="2247900"/>
            </a:xfrm>
            <a:custGeom>
              <a:avLst/>
              <a:gdLst/>
              <a:ahLst/>
              <a:cxnLst/>
              <a:rect l="l" t="t" r="r" b="b"/>
              <a:pathLst>
                <a:path w="2562225" h="2247900">
                  <a:moveTo>
                    <a:pt x="2562225" y="0"/>
                  </a:moveTo>
                  <a:lnTo>
                    <a:pt x="0" y="0"/>
                  </a:lnTo>
                  <a:lnTo>
                    <a:pt x="0" y="2247900"/>
                  </a:lnTo>
                  <a:lnTo>
                    <a:pt x="2562225" y="2247900"/>
                  </a:lnTo>
                  <a:lnTo>
                    <a:pt x="2562225" y="0"/>
                  </a:lnTo>
                  <a:close/>
                </a:path>
              </a:pathLst>
            </a:custGeom>
            <a:solidFill>
              <a:srgbClr val="ECECEC"/>
            </a:solidFill>
          </p:spPr>
          <p:txBody>
            <a:bodyPr wrap="square" lIns="0" tIns="0" rIns="0" bIns="0" rtlCol="0"/>
            <a:lstStyle/>
            <a:p>
              <a:endParaRPr/>
            </a:p>
          </p:txBody>
        </p:sp>
        <p:sp>
          <p:nvSpPr>
            <p:cNvPr id="49" name="object 49"/>
            <p:cNvSpPr/>
            <p:nvPr/>
          </p:nvSpPr>
          <p:spPr>
            <a:xfrm>
              <a:off x="6926325" y="3509009"/>
              <a:ext cx="419100" cy="171450"/>
            </a:xfrm>
            <a:custGeom>
              <a:avLst/>
              <a:gdLst/>
              <a:ahLst/>
              <a:cxnLst/>
              <a:rect l="l" t="t" r="r" b="b"/>
              <a:pathLst>
                <a:path w="419100" h="171450">
                  <a:moveTo>
                    <a:pt x="419100" y="0"/>
                  </a:moveTo>
                  <a:lnTo>
                    <a:pt x="0" y="0"/>
                  </a:lnTo>
                  <a:lnTo>
                    <a:pt x="0" y="171450"/>
                  </a:lnTo>
                  <a:lnTo>
                    <a:pt x="419100" y="171450"/>
                  </a:lnTo>
                  <a:lnTo>
                    <a:pt x="419100" y="0"/>
                  </a:lnTo>
                  <a:close/>
                </a:path>
              </a:pathLst>
            </a:custGeom>
            <a:solidFill>
              <a:srgbClr val="FFFF00"/>
            </a:solidFill>
          </p:spPr>
          <p:txBody>
            <a:bodyPr wrap="square" lIns="0" tIns="0" rIns="0" bIns="0" rtlCol="0"/>
            <a:lstStyle/>
            <a:p>
              <a:endParaRPr/>
            </a:p>
          </p:txBody>
        </p:sp>
      </p:grpSp>
      <p:sp>
        <p:nvSpPr>
          <p:cNvPr id="50" name="object 50"/>
          <p:cNvSpPr txBox="1"/>
          <p:nvPr/>
        </p:nvSpPr>
        <p:spPr>
          <a:xfrm>
            <a:off x="7621651" y="1594485"/>
            <a:ext cx="1028700" cy="171450"/>
          </a:xfrm>
          <a:prstGeom prst="rect">
            <a:avLst/>
          </a:prstGeom>
          <a:solidFill>
            <a:srgbClr val="FFFF00"/>
          </a:solidFill>
        </p:spPr>
        <p:txBody>
          <a:bodyPr vert="horz" wrap="square" lIns="0" tIns="0" rIns="0" bIns="0" rtlCol="0">
            <a:spAutoFit/>
          </a:bodyPr>
          <a:lstStyle/>
          <a:p>
            <a:pPr marL="5715">
              <a:lnSpc>
                <a:spcPts val="1310"/>
              </a:lnSpc>
            </a:pPr>
            <a:r>
              <a:rPr sz="1200" spc="-25" dirty="0">
                <a:latin typeface="Arial MT"/>
                <a:cs typeface="Arial MT"/>
              </a:rPr>
              <a:t>belum </a:t>
            </a:r>
            <a:r>
              <a:rPr sz="1200" spc="-15" dirty="0">
                <a:latin typeface="Arial MT"/>
                <a:cs typeface="Arial MT"/>
              </a:rPr>
              <a:t>lengkap</a:t>
            </a:r>
            <a:endParaRPr sz="1200">
              <a:latin typeface="Arial MT"/>
              <a:cs typeface="Arial MT"/>
            </a:endParaRPr>
          </a:p>
        </p:txBody>
      </p:sp>
      <p:sp>
        <p:nvSpPr>
          <p:cNvPr id="51" name="object 51"/>
          <p:cNvSpPr txBox="1"/>
          <p:nvPr/>
        </p:nvSpPr>
        <p:spPr>
          <a:xfrm>
            <a:off x="6747509" y="1565275"/>
            <a:ext cx="2036445" cy="208279"/>
          </a:xfrm>
          <a:prstGeom prst="rect">
            <a:avLst/>
          </a:prstGeom>
        </p:spPr>
        <p:txBody>
          <a:bodyPr vert="horz" wrap="square" lIns="0" tIns="12700" rIns="0" bIns="0" rtlCol="0">
            <a:spAutoFit/>
          </a:bodyPr>
          <a:lstStyle/>
          <a:p>
            <a:pPr marL="184150" indent="-171450">
              <a:lnSpc>
                <a:spcPct val="100000"/>
              </a:lnSpc>
              <a:spcBef>
                <a:spcPts val="100"/>
              </a:spcBef>
              <a:buFont typeface="Segoe UI Symbol"/>
              <a:buChar char="⮚"/>
              <a:tabLst>
                <a:tab pos="184150" algn="l"/>
                <a:tab pos="1908810" algn="l"/>
              </a:tabLst>
            </a:pPr>
            <a:r>
              <a:rPr sz="1200" spc="-10" dirty="0">
                <a:latin typeface="Arial MT"/>
                <a:cs typeface="Arial MT"/>
              </a:rPr>
              <a:t>Dokumen	</a:t>
            </a:r>
            <a:r>
              <a:rPr sz="1200" spc="-225" dirty="0">
                <a:latin typeface="Arial MT"/>
                <a:cs typeface="Arial MT"/>
              </a:rPr>
              <a:t>🡪</a:t>
            </a:r>
            <a:endParaRPr sz="1200">
              <a:latin typeface="Arial MT"/>
              <a:cs typeface="Arial MT"/>
            </a:endParaRPr>
          </a:p>
        </p:txBody>
      </p:sp>
      <p:sp>
        <p:nvSpPr>
          <p:cNvPr id="52" name="object 52"/>
          <p:cNvSpPr txBox="1"/>
          <p:nvPr/>
        </p:nvSpPr>
        <p:spPr>
          <a:xfrm>
            <a:off x="6918959" y="1824152"/>
            <a:ext cx="2250440" cy="903605"/>
          </a:xfrm>
          <a:prstGeom prst="rect">
            <a:avLst/>
          </a:prstGeom>
        </p:spPr>
        <p:txBody>
          <a:bodyPr vert="horz" wrap="square" lIns="0" tIns="12700" rIns="0" bIns="0" rtlCol="0">
            <a:spAutoFit/>
          </a:bodyPr>
          <a:lstStyle/>
          <a:p>
            <a:pPr marL="12700" marR="5080">
              <a:lnSpc>
                <a:spcPct val="120000"/>
              </a:lnSpc>
              <a:spcBef>
                <a:spcPts val="100"/>
              </a:spcBef>
            </a:pPr>
            <a:r>
              <a:rPr sz="1200" spc="10" dirty="0">
                <a:latin typeface="Arial MT"/>
                <a:cs typeface="Arial MT"/>
              </a:rPr>
              <a:t>Abid.</a:t>
            </a:r>
            <a:r>
              <a:rPr sz="1200" spc="-80" dirty="0">
                <a:latin typeface="Arial MT"/>
                <a:cs typeface="Arial MT"/>
              </a:rPr>
              <a:t> </a:t>
            </a:r>
            <a:r>
              <a:rPr sz="1200" spc="-15" dirty="0">
                <a:latin typeface="Arial MT"/>
                <a:cs typeface="Arial MT"/>
              </a:rPr>
              <a:t>Mitra</a:t>
            </a:r>
            <a:r>
              <a:rPr sz="1200" spc="35" dirty="0">
                <a:latin typeface="Arial MT"/>
                <a:cs typeface="Arial MT"/>
              </a:rPr>
              <a:t> </a:t>
            </a:r>
            <a:r>
              <a:rPr sz="1200" spc="-5" dirty="0">
                <a:latin typeface="Arial MT"/>
                <a:cs typeface="Arial MT"/>
              </a:rPr>
              <a:t>K/L</a:t>
            </a:r>
            <a:r>
              <a:rPr sz="1200" spc="-40" dirty="0">
                <a:latin typeface="Arial MT"/>
                <a:cs typeface="Arial MT"/>
              </a:rPr>
              <a:t> </a:t>
            </a:r>
            <a:r>
              <a:rPr sz="1200" spc="10" dirty="0">
                <a:latin typeface="Arial MT"/>
                <a:cs typeface="Arial MT"/>
              </a:rPr>
              <a:t>DJA</a:t>
            </a:r>
            <a:r>
              <a:rPr sz="1200" spc="-25" dirty="0">
                <a:latin typeface="Arial MT"/>
                <a:cs typeface="Arial MT"/>
              </a:rPr>
              <a:t> </a:t>
            </a:r>
            <a:r>
              <a:rPr sz="1200" spc="-20" dirty="0">
                <a:latin typeface="Arial MT"/>
                <a:cs typeface="Arial MT"/>
              </a:rPr>
              <a:t>meminta</a:t>
            </a:r>
            <a:r>
              <a:rPr sz="1200" spc="100" dirty="0">
                <a:latin typeface="Arial MT"/>
                <a:cs typeface="Arial MT"/>
              </a:rPr>
              <a:t> </a:t>
            </a:r>
            <a:r>
              <a:rPr sz="1200" spc="-5" dirty="0">
                <a:latin typeface="Arial MT"/>
                <a:cs typeface="Arial MT"/>
              </a:rPr>
              <a:t>K/L </a:t>
            </a:r>
            <a:r>
              <a:rPr sz="1200" spc="-315" dirty="0">
                <a:latin typeface="Arial MT"/>
                <a:cs typeface="Arial MT"/>
              </a:rPr>
              <a:t> </a:t>
            </a:r>
            <a:r>
              <a:rPr sz="1200" spc="-50" dirty="0">
                <a:latin typeface="Arial MT"/>
                <a:cs typeface="Arial MT"/>
              </a:rPr>
              <a:t>untuk</a:t>
            </a:r>
            <a:r>
              <a:rPr sz="1200" spc="180" dirty="0">
                <a:latin typeface="Arial MT"/>
                <a:cs typeface="Arial MT"/>
              </a:rPr>
              <a:t> </a:t>
            </a:r>
            <a:r>
              <a:rPr sz="1200" spc="-15" dirty="0">
                <a:latin typeface="Arial MT"/>
                <a:cs typeface="Arial MT"/>
              </a:rPr>
              <a:t>melengkapi</a:t>
            </a:r>
            <a:r>
              <a:rPr sz="1200" spc="65" dirty="0">
                <a:latin typeface="Arial MT"/>
                <a:cs typeface="Arial MT"/>
              </a:rPr>
              <a:t> </a:t>
            </a:r>
            <a:r>
              <a:rPr sz="1200" spc="-15" dirty="0">
                <a:latin typeface="Arial MT"/>
                <a:cs typeface="Arial MT"/>
              </a:rPr>
              <a:t>dokumen </a:t>
            </a:r>
            <a:r>
              <a:rPr sz="1200" spc="-10" dirty="0">
                <a:latin typeface="Arial MT"/>
                <a:cs typeface="Arial MT"/>
              </a:rPr>
              <a:t> </a:t>
            </a:r>
            <a:r>
              <a:rPr sz="1200" spc="-30" dirty="0">
                <a:latin typeface="Arial MT"/>
                <a:cs typeface="Arial MT"/>
              </a:rPr>
              <a:t>pendukung</a:t>
            </a:r>
            <a:r>
              <a:rPr sz="1200" spc="-25" dirty="0">
                <a:latin typeface="Arial MT"/>
                <a:cs typeface="Arial MT"/>
              </a:rPr>
              <a:t> </a:t>
            </a:r>
            <a:r>
              <a:rPr sz="1200" spc="-10" dirty="0">
                <a:latin typeface="Arial MT"/>
                <a:cs typeface="Arial MT"/>
              </a:rPr>
              <a:t>dalam </a:t>
            </a:r>
            <a:r>
              <a:rPr sz="1200" spc="-20" dirty="0">
                <a:latin typeface="Arial MT"/>
                <a:cs typeface="Arial MT"/>
              </a:rPr>
              <a:t>waktu </a:t>
            </a:r>
            <a:r>
              <a:rPr sz="1200" spc="-5" dirty="0">
                <a:latin typeface="Arial MT"/>
                <a:cs typeface="Arial MT"/>
              </a:rPr>
              <a:t>2 </a:t>
            </a:r>
            <a:r>
              <a:rPr sz="1200" spc="-20" dirty="0">
                <a:latin typeface="Arial MT"/>
                <a:cs typeface="Arial MT"/>
              </a:rPr>
              <a:t>(dua) </a:t>
            </a:r>
            <a:r>
              <a:rPr sz="1200" spc="-15" dirty="0">
                <a:latin typeface="Arial MT"/>
                <a:cs typeface="Arial MT"/>
              </a:rPr>
              <a:t> </a:t>
            </a:r>
            <a:r>
              <a:rPr sz="1200" spc="-25" dirty="0">
                <a:latin typeface="Arial MT"/>
                <a:cs typeface="Arial MT"/>
              </a:rPr>
              <a:t>hari</a:t>
            </a:r>
            <a:r>
              <a:rPr sz="1200" spc="60" dirty="0">
                <a:latin typeface="Arial MT"/>
                <a:cs typeface="Arial MT"/>
              </a:rPr>
              <a:t> </a:t>
            </a:r>
            <a:r>
              <a:rPr sz="1200" spc="-15" dirty="0">
                <a:latin typeface="Arial MT"/>
                <a:cs typeface="Arial MT"/>
              </a:rPr>
              <a:t>kerja</a:t>
            </a:r>
            <a:r>
              <a:rPr sz="1200" spc="40" dirty="0">
                <a:latin typeface="Arial MT"/>
                <a:cs typeface="Arial MT"/>
              </a:rPr>
              <a:t> </a:t>
            </a:r>
            <a:r>
              <a:rPr sz="1200" spc="-10" dirty="0">
                <a:latin typeface="Arial MT"/>
                <a:cs typeface="Arial MT"/>
              </a:rPr>
              <a:t>setelah</a:t>
            </a:r>
            <a:r>
              <a:rPr sz="1200" spc="40" dirty="0">
                <a:latin typeface="Arial MT"/>
                <a:cs typeface="Arial MT"/>
              </a:rPr>
              <a:t> </a:t>
            </a:r>
            <a:r>
              <a:rPr sz="1200" spc="-25" dirty="0">
                <a:latin typeface="Arial MT"/>
                <a:cs typeface="Arial MT"/>
              </a:rPr>
              <a:t>penelaahan.</a:t>
            </a:r>
            <a:endParaRPr sz="1200">
              <a:latin typeface="Arial MT"/>
              <a:cs typeface="Arial MT"/>
            </a:endParaRPr>
          </a:p>
        </p:txBody>
      </p:sp>
      <p:sp>
        <p:nvSpPr>
          <p:cNvPr id="53" name="object 53"/>
          <p:cNvSpPr txBox="1"/>
          <p:nvPr/>
        </p:nvSpPr>
        <p:spPr>
          <a:xfrm>
            <a:off x="6747509" y="2814256"/>
            <a:ext cx="1927860" cy="208915"/>
          </a:xfrm>
          <a:prstGeom prst="rect">
            <a:avLst/>
          </a:prstGeom>
        </p:spPr>
        <p:txBody>
          <a:bodyPr vert="horz" wrap="square" lIns="0" tIns="12700" rIns="0" bIns="0" rtlCol="0">
            <a:spAutoFit/>
          </a:bodyPr>
          <a:lstStyle/>
          <a:p>
            <a:pPr marL="184150" indent="-171450">
              <a:lnSpc>
                <a:spcPct val="100000"/>
              </a:lnSpc>
              <a:spcBef>
                <a:spcPts val="100"/>
              </a:spcBef>
              <a:buFont typeface="Segoe UI Symbol"/>
              <a:buChar char="⮚"/>
              <a:tabLst>
                <a:tab pos="184150" algn="l"/>
              </a:tabLst>
            </a:pPr>
            <a:r>
              <a:rPr sz="1200" spc="30" dirty="0">
                <a:latin typeface="Arial MT"/>
                <a:cs typeface="Arial MT"/>
              </a:rPr>
              <a:t>D</a:t>
            </a:r>
            <a:r>
              <a:rPr sz="1200" dirty="0">
                <a:latin typeface="Arial MT"/>
                <a:cs typeface="Arial MT"/>
              </a:rPr>
              <a:t>a</a:t>
            </a:r>
            <a:r>
              <a:rPr sz="1200" spc="-45" dirty="0">
                <a:latin typeface="Arial MT"/>
                <a:cs typeface="Arial MT"/>
              </a:rPr>
              <a:t>l</a:t>
            </a:r>
            <a:r>
              <a:rPr sz="1200" dirty="0">
                <a:latin typeface="Arial MT"/>
                <a:cs typeface="Arial MT"/>
              </a:rPr>
              <a:t>am</a:t>
            </a:r>
            <a:r>
              <a:rPr sz="1200" spc="-65" dirty="0">
                <a:latin typeface="Arial MT"/>
                <a:cs typeface="Arial MT"/>
              </a:rPr>
              <a:t> </a:t>
            </a:r>
            <a:r>
              <a:rPr sz="1200" spc="-70" dirty="0">
                <a:latin typeface="Arial MT"/>
                <a:cs typeface="Arial MT"/>
              </a:rPr>
              <a:t>h</a:t>
            </a:r>
            <a:r>
              <a:rPr sz="1200" dirty="0">
                <a:latin typeface="Arial MT"/>
                <a:cs typeface="Arial MT"/>
              </a:rPr>
              <a:t>al</a:t>
            </a:r>
            <a:r>
              <a:rPr sz="1200" spc="70" dirty="0">
                <a:latin typeface="Arial MT"/>
                <a:cs typeface="Arial MT"/>
              </a:rPr>
              <a:t> </a:t>
            </a:r>
            <a:r>
              <a:rPr sz="1200" dirty="0">
                <a:latin typeface="Arial MT"/>
                <a:cs typeface="Arial MT"/>
              </a:rPr>
              <a:t>dok</a:t>
            </a:r>
            <a:r>
              <a:rPr sz="1200" spc="-40" dirty="0">
                <a:latin typeface="Arial MT"/>
                <a:cs typeface="Arial MT"/>
              </a:rPr>
              <a:t>.</a:t>
            </a:r>
            <a:r>
              <a:rPr sz="1200" dirty="0">
                <a:latin typeface="Arial MT"/>
                <a:cs typeface="Arial MT"/>
              </a:rPr>
              <a:t>pe</a:t>
            </a:r>
            <a:r>
              <a:rPr sz="1200" spc="-70" dirty="0">
                <a:latin typeface="Arial MT"/>
                <a:cs typeface="Arial MT"/>
              </a:rPr>
              <a:t>n</a:t>
            </a:r>
            <a:r>
              <a:rPr sz="1200" dirty="0">
                <a:latin typeface="Arial MT"/>
                <a:cs typeface="Arial MT"/>
              </a:rPr>
              <a:t>d</a:t>
            </a:r>
            <a:r>
              <a:rPr sz="1200" spc="-70" dirty="0">
                <a:latin typeface="Arial MT"/>
                <a:cs typeface="Arial MT"/>
              </a:rPr>
              <a:t>u</a:t>
            </a:r>
            <a:r>
              <a:rPr sz="1200" dirty="0">
                <a:latin typeface="Arial MT"/>
                <a:cs typeface="Arial MT"/>
              </a:rPr>
              <a:t>k</a:t>
            </a:r>
            <a:r>
              <a:rPr sz="1200" spc="-70" dirty="0">
                <a:latin typeface="Arial MT"/>
                <a:cs typeface="Arial MT"/>
              </a:rPr>
              <a:t>un</a:t>
            </a:r>
            <a:r>
              <a:rPr sz="1200" dirty="0">
                <a:latin typeface="Arial MT"/>
                <a:cs typeface="Arial MT"/>
              </a:rPr>
              <a:t>g</a:t>
            </a:r>
            <a:endParaRPr sz="1200">
              <a:latin typeface="Arial MT"/>
              <a:cs typeface="Arial MT"/>
            </a:endParaRPr>
          </a:p>
        </p:txBody>
      </p:sp>
      <p:sp>
        <p:nvSpPr>
          <p:cNvPr id="54" name="object 54"/>
          <p:cNvSpPr txBox="1"/>
          <p:nvPr/>
        </p:nvSpPr>
        <p:spPr>
          <a:xfrm>
            <a:off x="8726551" y="2842260"/>
            <a:ext cx="371475" cy="171450"/>
          </a:xfrm>
          <a:prstGeom prst="rect">
            <a:avLst/>
          </a:prstGeom>
          <a:solidFill>
            <a:srgbClr val="FFFF00"/>
          </a:solidFill>
        </p:spPr>
        <p:txBody>
          <a:bodyPr vert="horz" wrap="square" lIns="0" tIns="0" rIns="0" bIns="0" rtlCol="0">
            <a:spAutoFit/>
          </a:bodyPr>
          <a:lstStyle/>
          <a:p>
            <a:pPr marL="6350">
              <a:lnSpc>
                <a:spcPts val="1320"/>
              </a:lnSpc>
            </a:pPr>
            <a:r>
              <a:rPr sz="1200" dirty="0">
                <a:latin typeface="Arial MT"/>
                <a:cs typeface="Arial MT"/>
              </a:rPr>
              <a:t>tidak</a:t>
            </a:r>
            <a:endParaRPr sz="1200">
              <a:latin typeface="Arial MT"/>
              <a:cs typeface="Arial MT"/>
            </a:endParaRPr>
          </a:p>
        </p:txBody>
      </p:sp>
      <p:sp>
        <p:nvSpPr>
          <p:cNvPr id="55" name="object 55"/>
          <p:cNvSpPr txBox="1"/>
          <p:nvPr/>
        </p:nvSpPr>
        <p:spPr>
          <a:xfrm>
            <a:off x="6926326" y="3070860"/>
            <a:ext cx="685800" cy="171450"/>
          </a:xfrm>
          <a:prstGeom prst="rect">
            <a:avLst/>
          </a:prstGeom>
          <a:solidFill>
            <a:srgbClr val="FFFF00"/>
          </a:solidFill>
        </p:spPr>
        <p:txBody>
          <a:bodyPr vert="horz" wrap="square" lIns="0" tIns="0" rIns="0" bIns="0" rtlCol="0">
            <a:spAutoFit/>
          </a:bodyPr>
          <a:lstStyle/>
          <a:p>
            <a:pPr marL="5080">
              <a:lnSpc>
                <a:spcPts val="1325"/>
              </a:lnSpc>
            </a:pPr>
            <a:r>
              <a:rPr sz="1200" dirty="0">
                <a:latin typeface="Arial MT"/>
                <a:cs typeface="Arial MT"/>
              </a:rPr>
              <a:t>d</a:t>
            </a:r>
            <a:r>
              <a:rPr sz="1200" spc="30" dirty="0">
                <a:latin typeface="Arial MT"/>
                <a:cs typeface="Arial MT"/>
              </a:rPr>
              <a:t>i</a:t>
            </a:r>
            <a:r>
              <a:rPr sz="1200" spc="-45" dirty="0">
                <a:latin typeface="Arial MT"/>
                <a:cs typeface="Arial MT"/>
              </a:rPr>
              <a:t>l</a:t>
            </a:r>
            <a:r>
              <a:rPr sz="1200" dirty="0">
                <a:latin typeface="Arial MT"/>
                <a:cs typeface="Arial MT"/>
              </a:rPr>
              <a:t>e</a:t>
            </a:r>
            <a:r>
              <a:rPr sz="1200" spc="-70" dirty="0">
                <a:latin typeface="Arial MT"/>
                <a:cs typeface="Arial MT"/>
              </a:rPr>
              <a:t>n</a:t>
            </a:r>
            <a:r>
              <a:rPr sz="1200" dirty="0">
                <a:latin typeface="Arial MT"/>
                <a:cs typeface="Arial MT"/>
              </a:rPr>
              <a:t>gkapi</a:t>
            </a:r>
            <a:endParaRPr sz="1200">
              <a:latin typeface="Arial MT"/>
              <a:cs typeface="Arial MT"/>
            </a:endParaRPr>
          </a:p>
        </p:txBody>
      </p:sp>
      <p:sp>
        <p:nvSpPr>
          <p:cNvPr id="56" name="object 56"/>
          <p:cNvSpPr txBox="1"/>
          <p:nvPr/>
        </p:nvSpPr>
        <p:spPr>
          <a:xfrm>
            <a:off x="7643494" y="3043237"/>
            <a:ext cx="1613535" cy="20891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MT"/>
                <a:cs typeface="Arial MT"/>
              </a:rPr>
              <a:t>dalam</a:t>
            </a:r>
            <a:r>
              <a:rPr sz="1200" spc="-5" dirty="0">
                <a:latin typeface="Arial MT"/>
                <a:cs typeface="Arial MT"/>
              </a:rPr>
              <a:t> </a:t>
            </a:r>
            <a:r>
              <a:rPr sz="1200" spc="-20" dirty="0">
                <a:latin typeface="Arial MT"/>
                <a:cs typeface="Arial MT"/>
              </a:rPr>
              <a:t>waktu</a:t>
            </a:r>
            <a:r>
              <a:rPr sz="1200" spc="30" dirty="0">
                <a:latin typeface="Arial MT"/>
                <a:cs typeface="Arial MT"/>
              </a:rPr>
              <a:t> </a:t>
            </a:r>
            <a:r>
              <a:rPr sz="1200" spc="-40" dirty="0">
                <a:latin typeface="Arial MT"/>
                <a:cs typeface="Arial MT"/>
              </a:rPr>
              <a:t>yang</a:t>
            </a:r>
            <a:r>
              <a:rPr sz="1200" spc="95" dirty="0">
                <a:latin typeface="Arial MT"/>
                <a:cs typeface="Arial MT"/>
              </a:rPr>
              <a:t> </a:t>
            </a:r>
            <a:r>
              <a:rPr sz="1200" spc="-15" dirty="0">
                <a:latin typeface="Arial MT"/>
                <a:cs typeface="Arial MT"/>
              </a:rPr>
              <a:t>telah</a:t>
            </a:r>
            <a:endParaRPr sz="1200">
              <a:latin typeface="Arial MT"/>
              <a:cs typeface="Arial MT"/>
            </a:endParaRPr>
          </a:p>
        </p:txBody>
      </p:sp>
      <p:sp>
        <p:nvSpPr>
          <p:cNvPr id="57" name="object 57"/>
          <p:cNvSpPr txBox="1"/>
          <p:nvPr/>
        </p:nvSpPr>
        <p:spPr>
          <a:xfrm>
            <a:off x="6918959" y="3262566"/>
            <a:ext cx="1059815" cy="208915"/>
          </a:xfrm>
          <a:prstGeom prst="rect">
            <a:avLst/>
          </a:prstGeom>
        </p:spPr>
        <p:txBody>
          <a:bodyPr vert="horz" wrap="square" lIns="0" tIns="12700" rIns="0" bIns="0" rtlCol="0">
            <a:spAutoFit/>
          </a:bodyPr>
          <a:lstStyle/>
          <a:p>
            <a:pPr marL="12700">
              <a:lnSpc>
                <a:spcPct val="100000"/>
              </a:lnSpc>
              <a:spcBef>
                <a:spcPts val="100"/>
              </a:spcBef>
            </a:pPr>
            <a:r>
              <a:rPr sz="1200" spc="-20" dirty="0">
                <a:latin typeface="Arial MT"/>
                <a:cs typeface="Arial MT"/>
              </a:rPr>
              <a:t>ditentukan</a:t>
            </a:r>
            <a:r>
              <a:rPr sz="1200" spc="65" dirty="0">
                <a:latin typeface="Arial MT"/>
                <a:cs typeface="Arial MT"/>
              </a:rPr>
              <a:t> </a:t>
            </a:r>
            <a:r>
              <a:rPr sz="1200" spc="10" dirty="0">
                <a:latin typeface="Arial MT"/>
                <a:cs typeface="Arial MT"/>
              </a:rPr>
              <a:t>DJA</a:t>
            </a:r>
            <a:endParaRPr sz="1200">
              <a:latin typeface="Arial MT"/>
              <a:cs typeface="Arial MT"/>
            </a:endParaRPr>
          </a:p>
        </p:txBody>
      </p:sp>
      <p:sp>
        <p:nvSpPr>
          <p:cNvPr id="58" name="object 58"/>
          <p:cNvSpPr txBox="1"/>
          <p:nvPr/>
        </p:nvSpPr>
        <p:spPr>
          <a:xfrm>
            <a:off x="8002651" y="3289934"/>
            <a:ext cx="1104900" cy="171450"/>
          </a:xfrm>
          <a:prstGeom prst="rect">
            <a:avLst/>
          </a:prstGeom>
          <a:solidFill>
            <a:srgbClr val="FFFF00"/>
          </a:solidFill>
        </p:spPr>
        <p:txBody>
          <a:bodyPr vert="horz" wrap="square" lIns="0" tIns="0" rIns="0" bIns="0" rtlCol="0">
            <a:spAutoFit/>
          </a:bodyPr>
          <a:lstStyle/>
          <a:p>
            <a:pPr marL="6350">
              <a:lnSpc>
                <a:spcPts val="1325"/>
              </a:lnSpc>
            </a:pPr>
            <a:r>
              <a:rPr sz="1200" spc="-10" dirty="0">
                <a:latin typeface="Arial MT"/>
                <a:cs typeface="Arial MT"/>
              </a:rPr>
              <a:t>mengembalikan</a:t>
            </a:r>
            <a:endParaRPr sz="1200">
              <a:latin typeface="Arial MT"/>
              <a:cs typeface="Arial MT"/>
            </a:endParaRPr>
          </a:p>
        </p:txBody>
      </p:sp>
      <p:sp>
        <p:nvSpPr>
          <p:cNvPr id="59" name="object 59"/>
          <p:cNvSpPr txBox="1"/>
          <p:nvPr/>
        </p:nvSpPr>
        <p:spPr>
          <a:xfrm>
            <a:off x="6918959" y="3482022"/>
            <a:ext cx="2129155" cy="208915"/>
          </a:xfrm>
          <a:prstGeom prst="rect">
            <a:avLst/>
          </a:prstGeom>
        </p:spPr>
        <p:txBody>
          <a:bodyPr vert="horz" wrap="square" lIns="0" tIns="12700" rIns="0" bIns="0" rtlCol="0">
            <a:spAutoFit/>
          </a:bodyPr>
          <a:lstStyle/>
          <a:p>
            <a:pPr marL="12700">
              <a:lnSpc>
                <a:spcPct val="100000"/>
              </a:lnSpc>
              <a:spcBef>
                <a:spcPts val="100"/>
              </a:spcBef>
            </a:pPr>
            <a:r>
              <a:rPr sz="1200" spc="-30" dirty="0">
                <a:latin typeface="Arial MT"/>
                <a:cs typeface="Arial MT"/>
              </a:rPr>
              <a:t>usulan</a:t>
            </a:r>
            <a:r>
              <a:rPr sz="1200" spc="105" dirty="0">
                <a:latin typeface="Arial MT"/>
                <a:cs typeface="Arial MT"/>
              </a:rPr>
              <a:t> </a:t>
            </a:r>
            <a:r>
              <a:rPr sz="1200" spc="-25" dirty="0">
                <a:latin typeface="Arial MT"/>
                <a:cs typeface="Arial MT"/>
              </a:rPr>
              <a:t>melalui</a:t>
            </a:r>
            <a:r>
              <a:rPr sz="1200" spc="125" dirty="0">
                <a:latin typeface="Arial MT"/>
                <a:cs typeface="Arial MT"/>
              </a:rPr>
              <a:t> </a:t>
            </a:r>
            <a:r>
              <a:rPr sz="1200" dirty="0">
                <a:latin typeface="Arial MT"/>
                <a:cs typeface="Arial MT"/>
              </a:rPr>
              <a:t>sistem </a:t>
            </a:r>
            <a:r>
              <a:rPr sz="1200" spc="-15" dirty="0">
                <a:latin typeface="Arial MT"/>
                <a:cs typeface="Arial MT"/>
              </a:rPr>
              <a:t>informasi</a:t>
            </a:r>
            <a:endParaRPr sz="1200">
              <a:latin typeface="Arial MT"/>
              <a:cs typeface="Arial MT"/>
            </a:endParaRPr>
          </a:p>
        </p:txBody>
      </p:sp>
      <p:grpSp>
        <p:nvGrpSpPr>
          <p:cNvPr id="60" name="object 60"/>
          <p:cNvGrpSpPr/>
          <p:nvPr/>
        </p:nvGrpSpPr>
        <p:grpSpPr>
          <a:xfrm>
            <a:off x="9286875" y="1076261"/>
            <a:ext cx="2905125" cy="2986405"/>
            <a:chOff x="9286875" y="1076261"/>
            <a:chExt cx="2905125" cy="2986405"/>
          </a:xfrm>
        </p:grpSpPr>
        <p:pic>
          <p:nvPicPr>
            <p:cNvPr id="61" name="object 61"/>
            <p:cNvPicPr/>
            <p:nvPr/>
          </p:nvPicPr>
          <p:blipFill>
            <a:blip r:embed="rId14" cstate="print"/>
            <a:stretch>
              <a:fillRect/>
            </a:stretch>
          </p:blipFill>
          <p:spPr>
            <a:xfrm>
              <a:off x="9496372" y="1133303"/>
              <a:ext cx="2481431" cy="2929090"/>
            </a:xfrm>
            <a:prstGeom prst="rect">
              <a:avLst/>
            </a:prstGeom>
          </p:spPr>
        </p:pic>
        <p:sp>
          <p:nvSpPr>
            <p:cNvPr id="62" name="object 62"/>
            <p:cNvSpPr/>
            <p:nvPr/>
          </p:nvSpPr>
          <p:spPr>
            <a:xfrm>
              <a:off x="9534525" y="1133475"/>
              <a:ext cx="2409825" cy="2857500"/>
            </a:xfrm>
            <a:custGeom>
              <a:avLst/>
              <a:gdLst/>
              <a:ahLst/>
              <a:cxnLst/>
              <a:rect l="l" t="t" r="r" b="b"/>
              <a:pathLst>
                <a:path w="2409825" h="2857500">
                  <a:moveTo>
                    <a:pt x="2409825" y="0"/>
                  </a:moveTo>
                  <a:lnTo>
                    <a:pt x="0" y="0"/>
                  </a:lnTo>
                  <a:lnTo>
                    <a:pt x="0" y="2857500"/>
                  </a:lnTo>
                  <a:lnTo>
                    <a:pt x="2409825" y="2857500"/>
                  </a:lnTo>
                  <a:lnTo>
                    <a:pt x="2409825" y="0"/>
                  </a:lnTo>
                  <a:close/>
                </a:path>
              </a:pathLst>
            </a:custGeom>
            <a:solidFill>
              <a:srgbClr val="FFF1CC"/>
            </a:solidFill>
          </p:spPr>
          <p:txBody>
            <a:bodyPr wrap="square" lIns="0" tIns="0" rIns="0" bIns="0" rtlCol="0"/>
            <a:lstStyle/>
            <a:p>
              <a:endParaRPr/>
            </a:p>
          </p:txBody>
        </p:sp>
        <p:sp>
          <p:nvSpPr>
            <p:cNvPr id="63" name="object 63"/>
            <p:cNvSpPr/>
            <p:nvPr/>
          </p:nvSpPr>
          <p:spPr>
            <a:xfrm>
              <a:off x="9363075" y="1562100"/>
              <a:ext cx="228600" cy="171450"/>
            </a:xfrm>
            <a:custGeom>
              <a:avLst/>
              <a:gdLst/>
              <a:ahLst/>
              <a:cxnLst/>
              <a:rect l="l" t="t" r="r" b="b"/>
              <a:pathLst>
                <a:path w="228600" h="171450">
                  <a:moveTo>
                    <a:pt x="228600" y="0"/>
                  </a:moveTo>
                  <a:lnTo>
                    <a:pt x="0" y="0"/>
                  </a:lnTo>
                  <a:lnTo>
                    <a:pt x="228600" y="171450"/>
                  </a:lnTo>
                  <a:lnTo>
                    <a:pt x="228600" y="0"/>
                  </a:lnTo>
                  <a:close/>
                </a:path>
              </a:pathLst>
            </a:custGeom>
            <a:solidFill>
              <a:srgbClr val="BE9000"/>
            </a:solidFill>
          </p:spPr>
          <p:txBody>
            <a:bodyPr wrap="square" lIns="0" tIns="0" rIns="0" bIns="0" rtlCol="0"/>
            <a:lstStyle/>
            <a:p>
              <a:endParaRPr/>
            </a:p>
          </p:txBody>
        </p:sp>
        <p:pic>
          <p:nvPicPr>
            <p:cNvPr id="64" name="object 64"/>
            <p:cNvPicPr/>
            <p:nvPr/>
          </p:nvPicPr>
          <p:blipFill>
            <a:blip r:embed="rId15" cstate="print"/>
            <a:stretch>
              <a:fillRect/>
            </a:stretch>
          </p:blipFill>
          <p:spPr>
            <a:xfrm>
              <a:off x="9286875" y="1085786"/>
              <a:ext cx="2367026" cy="547687"/>
            </a:xfrm>
            <a:prstGeom prst="rect">
              <a:avLst/>
            </a:prstGeom>
          </p:spPr>
        </p:pic>
        <p:sp>
          <p:nvSpPr>
            <p:cNvPr id="65" name="object 65"/>
            <p:cNvSpPr/>
            <p:nvPr/>
          </p:nvSpPr>
          <p:spPr>
            <a:xfrm>
              <a:off x="9382125" y="1162050"/>
              <a:ext cx="2181225" cy="400050"/>
            </a:xfrm>
            <a:custGeom>
              <a:avLst/>
              <a:gdLst/>
              <a:ahLst/>
              <a:cxnLst/>
              <a:rect l="l" t="t" r="r" b="b"/>
              <a:pathLst>
                <a:path w="2181225" h="400050">
                  <a:moveTo>
                    <a:pt x="1981200" y="0"/>
                  </a:moveTo>
                  <a:lnTo>
                    <a:pt x="0" y="0"/>
                  </a:lnTo>
                  <a:lnTo>
                    <a:pt x="0" y="400050"/>
                  </a:lnTo>
                  <a:lnTo>
                    <a:pt x="1981200" y="400050"/>
                  </a:lnTo>
                  <a:lnTo>
                    <a:pt x="2181225" y="200025"/>
                  </a:lnTo>
                  <a:lnTo>
                    <a:pt x="1981200" y="0"/>
                  </a:lnTo>
                  <a:close/>
                </a:path>
              </a:pathLst>
            </a:custGeom>
            <a:solidFill>
              <a:srgbClr val="FFC000"/>
            </a:solidFill>
          </p:spPr>
          <p:txBody>
            <a:bodyPr wrap="square" lIns="0" tIns="0" rIns="0" bIns="0" rtlCol="0"/>
            <a:lstStyle/>
            <a:p>
              <a:endParaRPr/>
            </a:p>
          </p:txBody>
        </p:sp>
        <p:pic>
          <p:nvPicPr>
            <p:cNvPr id="66" name="object 66"/>
            <p:cNvPicPr/>
            <p:nvPr/>
          </p:nvPicPr>
          <p:blipFill>
            <a:blip r:embed="rId16" cstate="print"/>
            <a:stretch>
              <a:fillRect/>
            </a:stretch>
          </p:blipFill>
          <p:spPr>
            <a:xfrm>
              <a:off x="11334750" y="1085786"/>
              <a:ext cx="576262" cy="547687"/>
            </a:xfrm>
            <a:prstGeom prst="rect">
              <a:avLst/>
            </a:prstGeom>
          </p:spPr>
        </p:pic>
        <p:sp>
          <p:nvSpPr>
            <p:cNvPr id="67" name="object 67"/>
            <p:cNvSpPr/>
            <p:nvPr/>
          </p:nvSpPr>
          <p:spPr>
            <a:xfrm>
              <a:off x="11410950" y="1162050"/>
              <a:ext cx="428625" cy="400050"/>
            </a:xfrm>
            <a:custGeom>
              <a:avLst/>
              <a:gdLst/>
              <a:ahLst/>
              <a:cxnLst/>
              <a:rect l="l" t="t" r="r" b="b"/>
              <a:pathLst>
                <a:path w="428625" h="400050">
                  <a:moveTo>
                    <a:pt x="218821" y="0"/>
                  </a:moveTo>
                  <a:lnTo>
                    <a:pt x="0" y="0"/>
                  </a:lnTo>
                  <a:lnTo>
                    <a:pt x="209803" y="200025"/>
                  </a:lnTo>
                  <a:lnTo>
                    <a:pt x="0" y="400050"/>
                  </a:lnTo>
                  <a:lnTo>
                    <a:pt x="218821" y="400050"/>
                  </a:lnTo>
                  <a:lnTo>
                    <a:pt x="428625" y="200025"/>
                  </a:lnTo>
                  <a:lnTo>
                    <a:pt x="218821" y="0"/>
                  </a:lnTo>
                  <a:close/>
                </a:path>
              </a:pathLst>
            </a:custGeom>
            <a:solidFill>
              <a:srgbClr val="FFC000"/>
            </a:solidFill>
          </p:spPr>
          <p:txBody>
            <a:bodyPr wrap="square" lIns="0" tIns="0" rIns="0" bIns="0" rtlCol="0"/>
            <a:lstStyle/>
            <a:p>
              <a:endParaRPr/>
            </a:p>
          </p:txBody>
        </p:sp>
        <p:pic>
          <p:nvPicPr>
            <p:cNvPr id="68" name="object 68"/>
            <p:cNvPicPr/>
            <p:nvPr/>
          </p:nvPicPr>
          <p:blipFill>
            <a:blip r:embed="rId17" cstate="print"/>
            <a:stretch>
              <a:fillRect/>
            </a:stretch>
          </p:blipFill>
          <p:spPr>
            <a:xfrm>
              <a:off x="11630025" y="1076261"/>
              <a:ext cx="561975" cy="547687"/>
            </a:xfrm>
            <a:prstGeom prst="rect">
              <a:avLst/>
            </a:prstGeom>
          </p:spPr>
        </p:pic>
        <p:sp>
          <p:nvSpPr>
            <p:cNvPr id="69" name="object 69"/>
            <p:cNvSpPr/>
            <p:nvPr/>
          </p:nvSpPr>
          <p:spPr>
            <a:xfrm>
              <a:off x="11706225" y="1152525"/>
              <a:ext cx="428625" cy="400050"/>
            </a:xfrm>
            <a:custGeom>
              <a:avLst/>
              <a:gdLst/>
              <a:ahLst/>
              <a:cxnLst/>
              <a:rect l="l" t="t" r="r" b="b"/>
              <a:pathLst>
                <a:path w="428625" h="400050">
                  <a:moveTo>
                    <a:pt x="218821" y="0"/>
                  </a:moveTo>
                  <a:lnTo>
                    <a:pt x="0" y="0"/>
                  </a:lnTo>
                  <a:lnTo>
                    <a:pt x="209803" y="200025"/>
                  </a:lnTo>
                  <a:lnTo>
                    <a:pt x="0" y="400050"/>
                  </a:lnTo>
                  <a:lnTo>
                    <a:pt x="218821" y="400050"/>
                  </a:lnTo>
                  <a:lnTo>
                    <a:pt x="428625" y="200025"/>
                  </a:lnTo>
                  <a:lnTo>
                    <a:pt x="218821" y="0"/>
                  </a:lnTo>
                  <a:close/>
                </a:path>
              </a:pathLst>
            </a:custGeom>
            <a:solidFill>
              <a:srgbClr val="FFC000"/>
            </a:solidFill>
          </p:spPr>
          <p:txBody>
            <a:bodyPr wrap="square" lIns="0" tIns="0" rIns="0" bIns="0" rtlCol="0"/>
            <a:lstStyle/>
            <a:p>
              <a:endParaRPr/>
            </a:p>
          </p:txBody>
        </p:sp>
        <p:sp>
          <p:nvSpPr>
            <p:cNvPr id="70" name="object 70"/>
            <p:cNvSpPr/>
            <p:nvPr/>
          </p:nvSpPr>
          <p:spPr>
            <a:xfrm>
              <a:off x="9706102" y="2637027"/>
              <a:ext cx="1066800" cy="171450"/>
            </a:xfrm>
            <a:custGeom>
              <a:avLst/>
              <a:gdLst/>
              <a:ahLst/>
              <a:cxnLst/>
              <a:rect l="l" t="t" r="r" b="b"/>
              <a:pathLst>
                <a:path w="1066800" h="171450">
                  <a:moveTo>
                    <a:pt x="1066800" y="0"/>
                  </a:moveTo>
                  <a:lnTo>
                    <a:pt x="381000" y="0"/>
                  </a:lnTo>
                  <a:lnTo>
                    <a:pt x="323850" y="0"/>
                  </a:lnTo>
                  <a:lnTo>
                    <a:pt x="0" y="0"/>
                  </a:lnTo>
                  <a:lnTo>
                    <a:pt x="0" y="171450"/>
                  </a:lnTo>
                  <a:lnTo>
                    <a:pt x="323850" y="171450"/>
                  </a:lnTo>
                  <a:lnTo>
                    <a:pt x="381000" y="171450"/>
                  </a:lnTo>
                  <a:lnTo>
                    <a:pt x="1066800" y="171450"/>
                  </a:lnTo>
                  <a:lnTo>
                    <a:pt x="1066800" y="0"/>
                  </a:lnTo>
                  <a:close/>
                </a:path>
              </a:pathLst>
            </a:custGeom>
            <a:solidFill>
              <a:srgbClr val="FFFF00"/>
            </a:solidFill>
          </p:spPr>
          <p:txBody>
            <a:bodyPr wrap="square" lIns="0" tIns="0" rIns="0" bIns="0" rtlCol="0"/>
            <a:lstStyle/>
            <a:p>
              <a:endParaRPr/>
            </a:p>
          </p:txBody>
        </p:sp>
      </p:grpSp>
      <p:sp>
        <p:nvSpPr>
          <p:cNvPr id="71" name="object 71"/>
          <p:cNvSpPr txBox="1"/>
          <p:nvPr/>
        </p:nvSpPr>
        <p:spPr>
          <a:xfrm>
            <a:off x="9706102" y="1903602"/>
            <a:ext cx="2247900" cy="171450"/>
          </a:xfrm>
          <a:prstGeom prst="rect">
            <a:avLst/>
          </a:prstGeom>
          <a:solidFill>
            <a:srgbClr val="FFF1CC"/>
          </a:solidFill>
        </p:spPr>
        <p:txBody>
          <a:bodyPr vert="horz" wrap="square" lIns="0" tIns="0" rIns="0" bIns="0" rtlCol="0">
            <a:spAutoFit/>
          </a:bodyPr>
          <a:lstStyle/>
          <a:p>
            <a:pPr marL="6985">
              <a:lnSpc>
                <a:spcPts val="1310"/>
              </a:lnSpc>
            </a:pPr>
            <a:r>
              <a:rPr sz="1200" b="1" spc="-10" dirty="0">
                <a:latin typeface="Arial"/>
                <a:cs typeface="Arial"/>
              </a:rPr>
              <a:t>tidak</a:t>
            </a:r>
            <a:r>
              <a:rPr sz="1200" b="1" spc="480" dirty="0">
                <a:latin typeface="Arial"/>
                <a:cs typeface="Arial"/>
              </a:rPr>
              <a:t> </a:t>
            </a:r>
            <a:r>
              <a:rPr sz="1200" b="1" spc="5" dirty="0">
                <a:latin typeface="Arial"/>
                <a:cs typeface="Arial"/>
              </a:rPr>
              <a:t>dapat </a:t>
            </a:r>
            <a:r>
              <a:rPr sz="1200" b="1" spc="110" dirty="0">
                <a:latin typeface="Arial"/>
                <a:cs typeface="Arial"/>
              </a:rPr>
              <a:t> </a:t>
            </a:r>
            <a:r>
              <a:rPr sz="1200" b="1" spc="-5" dirty="0">
                <a:latin typeface="Arial"/>
                <a:cs typeface="Arial"/>
              </a:rPr>
              <a:t>dipertimbangkan</a:t>
            </a:r>
            <a:endParaRPr sz="1200">
              <a:latin typeface="Arial"/>
              <a:cs typeface="Arial"/>
            </a:endParaRPr>
          </a:p>
        </p:txBody>
      </p:sp>
      <p:sp>
        <p:nvSpPr>
          <p:cNvPr id="72" name="object 72"/>
          <p:cNvSpPr txBox="1"/>
          <p:nvPr/>
        </p:nvSpPr>
        <p:spPr>
          <a:xfrm>
            <a:off x="9700894" y="2055431"/>
            <a:ext cx="2218690" cy="208915"/>
          </a:xfrm>
          <a:prstGeom prst="rect">
            <a:avLst/>
          </a:prstGeom>
        </p:spPr>
        <p:txBody>
          <a:bodyPr vert="horz" wrap="square" lIns="0" tIns="12700" rIns="0" bIns="0" rtlCol="0">
            <a:spAutoFit/>
          </a:bodyPr>
          <a:lstStyle/>
          <a:p>
            <a:pPr marL="12700">
              <a:lnSpc>
                <a:spcPct val="100000"/>
              </a:lnSpc>
              <a:spcBef>
                <a:spcPts val="100"/>
              </a:spcBef>
              <a:tabLst>
                <a:tab pos="565150" algn="l"/>
                <a:tab pos="1461135" algn="l"/>
              </a:tabLst>
            </a:pPr>
            <a:r>
              <a:rPr sz="1200" spc="-20" dirty="0">
                <a:latin typeface="Arial MT"/>
                <a:cs typeface="Arial MT"/>
              </a:rPr>
              <a:t>untuk	</a:t>
            </a:r>
            <a:r>
              <a:rPr sz="1200" spc="5" dirty="0">
                <a:latin typeface="Arial MT"/>
                <a:cs typeface="Arial MT"/>
              </a:rPr>
              <a:t>ditetapkan	</a:t>
            </a:r>
            <a:r>
              <a:rPr sz="1200" spc="-5" dirty="0">
                <a:latin typeface="Arial MT"/>
                <a:cs typeface="Arial MT"/>
              </a:rPr>
              <a:t>seluruhnya</a:t>
            </a:r>
            <a:endParaRPr sz="1200">
              <a:latin typeface="Arial MT"/>
              <a:cs typeface="Arial MT"/>
            </a:endParaRPr>
          </a:p>
        </p:txBody>
      </p:sp>
      <p:sp>
        <p:nvSpPr>
          <p:cNvPr id="73" name="object 73"/>
          <p:cNvSpPr txBox="1"/>
          <p:nvPr/>
        </p:nvSpPr>
        <p:spPr>
          <a:xfrm>
            <a:off x="9700894" y="2236787"/>
            <a:ext cx="2222500" cy="208915"/>
          </a:xfrm>
          <a:prstGeom prst="rect">
            <a:avLst/>
          </a:prstGeom>
        </p:spPr>
        <p:txBody>
          <a:bodyPr vert="horz" wrap="square" lIns="0" tIns="12700" rIns="0" bIns="0" rtlCol="0">
            <a:spAutoFit/>
          </a:bodyPr>
          <a:lstStyle/>
          <a:p>
            <a:pPr marL="12700">
              <a:lnSpc>
                <a:spcPct val="100000"/>
              </a:lnSpc>
              <a:spcBef>
                <a:spcPts val="100"/>
              </a:spcBef>
              <a:tabLst>
                <a:tab pos="679450" algn="l"/>
                <a:tab pos="1137285" algn="l"/>
                <a:tab pos="1623060" algn="l"/>
                <a:tab pos="1957070" algn="l"/>
              </a:tabLst>
            </a:pPr>
            <a:r>
              <a:rPr sz="1200" spc="30" dirty="0">
                <a:latin typeface="Arial MT"/>
                <a:cs typeface="Arial MT"/>
              </a:rPr>
              <a:t>Di</a:t>
            </a:r>
            <a:r>
              <a:rPr sz="1200" spc="-30" dirty="0">
                <a:latin typeface="Arial MT"/>
                <a:cs typeface="Arial MT"/>
              </a:rPr>
              <a:t>r</a:t>
            </a:r>
            <a:r>
              <a:rPr sz="1200" dirty="0">
                <a:latin typeface="Arial MT"/>
                <a:cs typeface="Arial MT"/>
              </a:rPr>
              <a:t>ek</a:t>
            </a:r>
            <a:r>
              <a:rPr sz="1200" spc="-40" dirty="0">
                <a:latin typeface="Arial MT"/>
                <a:cs typeface="Arial MT"/>
              </a:rPr>
              <a:t>t</a:t>
            </a:r>
            <a:r>
              <a:rPr sz="1200" spc="-70" dirty="0">
                <a:latin typeface="Arial MT"/>
                <a:cs typeface="Arial MT"/>
              </a:rPr>
              <a:t>u</a:t>
            </a:r>
            <a:r>
              <a:rPr sz="1200" dirty="0">
                <a:latin typeface="Arial MT"/>
                <a:cs typeface="Arial MT"/>
              </a:rPr>
              <a:t>r	</a:t>
            </a:r>
            <a:r>
              <a:rPr sz="1200" spc="20" dirty="0">
                <a:latin typeface="Arial MT"/>
                <a:cs typeface="Arial MT"/>
              </a:rPr>
              <a:t>A</a:t>
            </a:r>
            <a:r>
              <a:rPr sz="1200" dirty="0">
                <a:latin typeface="Arial MT"/>
                <a:cs typeface="Arial MT"/>
              </a:rPr>
              <a:t>b</a:t>
            </a:r>
            <a:r>
              <a:rPr sz="1200" spc="30" dirty="0">
                <a:latin typeface="Arial MT"/>
                <a:cs typeface="Arial MT"/>
              </a:rPr>
              <a:t>i</a:t>
            </a:r>
            <a:r>
              <a:rPr sz="1200" dirty="0">
                <a:latin typeface="Arial MT"/>
                <a:cs typeface="Arial MT"/>
              </a:rPr>
              <a:t>d	</a:t>
            </a:r>
            <a:r>
              <a:rPr sz="1200" spc="-30" dirty="0">
                <a:latin typeface="Arial MT"/>
                <a:cs typeface="Arial MT"/>
              </a:rPr>
              <a:t>M</a:t>
            </a:r>
            <a:r>
              <a:rPr sz="1200" spc="30" dirty="0">
                <a:latin typeface="Arial MT"/>
                <a:cs typeface="Arial MT"/>
              </a:rPr>
              <a:t>i</a:t>
            </a:r>
            <a:r>
              <a:rPr sz="1200" spc="-35" dirty="0">
                <a:latin typeface="Arial MT"/>
                <a:cs typeface="Arial MT"/>
              </a:rPr>
              <a:t>t</a:t>
            </a:r>
            <a:r>
              <a:rPr sz="1200" spc="-30" dirty="0">
                <a:latin typeface="Arial MT"/>
                <a:cs typeface="Arial MT"/>
              </a:rPr>
              <a:t>r</a:t>
            </a:r>
            <a:r>
              <a:rPr sz="1200" dirty="0">
                <a:latin typeface="Arial MT"/>
                <a:cs typeface="Arial MT"/>
              </a:rPr>
              <a:t>a	</a:t>
            </a:r>
            <a:r>
              <a:rPr sz="1200" spc="20" dirty="0">
                <a:latin typeface="Arial MT"/>
                <a:cs typeface="Arial MT"/>
              </a:rPr>
              <a:t>K</a:t>
            </a:r>
            <a:r>
              <a:rPr sz="1200" dirty="0">
                <a:latin typeface="Arial MT"/>
                <a:cs typeface="Arial MT"/>
              </a:rPr>
              <a:t>L	</a:t>
            </a:r>
            <a:r>
              <a:rPr sz="1200" spc="5" dirty="0">
                <a:latin typeface="Arial MT"/>
                <a:cs typeface="Arial MT"/>
              </a:rPr>
              <a:t>a</a:t>
            </a:r>
            <a:r>
              <a:rPr sz="1200" spc="40" dirty="0">
                <a:latin typeface="Arial MT"/>
                <a:cs typeface="Arial MT"/>
              </a:rPr>
              <a:t>.</a:t>
            </a:r>
            <a:r>
              <a:rPr sz="1200" spc="-70" dirty="0">
                <a:latin typeface="Arial MT"/>
                <a:cs typeface="Arial MT"/>
              </a:rPr>
              <a:t>n</a:t>
            </a:r>
            <a:r>
              <a:rPr sz="1200" dirty="0">
                <a:latin typeface="Arial MT"/>
                <a:cs typeface="Arial MT"/>
              </a:rPr>
              <a:t>.</a:t>
            </a:r>
            <a:endParaRPr sz="1200">
              <a:latin typeface="Arial MT"/>
              <a:cs typeface="Arial MT"/>
            </a:endParaRPr>
          </a:p>
        </p:txBody>
      </p:sp>
      <p:sp>
        <p:nvSpPr>
          <p:cNvPr id="74" name="object 74"/>
          <p:cNvSpPr txBox="1"/>
          <p:nvPr/>
        </p:nvSpPr>
        <p:spPr>
          <a:xfrm>
            <a:off x="9700894" y="2418334"/>
            <a:ext cx="222504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MT"/>
                <a:cs typeface="Arial MT"/>
              </a:rPr>
              <a:t>Dirjen</a:t>
            </a:r>
            <a:r>
              <a:rPr sz="1200" spc="45" dirty="0">
                <a:latin typeface="Arial MT"/>
                <a:cs typeface="Arial MT"/>
              </a:rPr>
              <a:t> </a:t>
            </a:r>
            <a:r>
              <a:rPr sz="1200" dirty="0">
                <a:latin typeface="Arial MT"/>
                <a:cs typeface="Arial MT"/>
              </a:rPr>
              <a:t>Anggaran</a:t>
            </a:r>
            <a:r>
              <a:rPr sz="1200" spc="50" dirty="0">
                <a:latin typeface="Arial MT"/>
                <a:cs typeface="Arial MT"/>
              </a:rPr>
              <a:t> </a:t>
            </a:r>
            <a:r>
              <a:rPr sz="1200" spc="-5" dirty="0">
                <a:latin typeface="Arial MT"/>
                <a:cs typeface="Arial MT"/>
              </a:rPr>
              <a:t>menyampaikan</a:t>
            </a:r>
            <a:endParaRPr sz="1200">
              <a:latin typeface="Arial MT"/>
              <a:cs typeface="Arial MT"/>
            </a:endParaRPr>
          </a:p>
        </p:txBody>
      </p:sp>
      <p:sp>
        <p:nvSpPr>
          <p:cNvPr id="75" name="object 75"/>
          <p:cNvSpPr txBox="1"/>
          <p:nvPr/>
        </p:nvSpPr>
        <p:spPr>
          <a:xfrm>
            <a:off x="9700894" y="2609215"/>
            <a:ext cx="113601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Arial MT"/>
                <a:cs typeface="Arial MT"/>
              </a:rPr>
              <a:t>surat</a:t>
            </a:r>
            <a:r>
              <a:rPr sz="1200" spc="45" dirty="0">
                <a:latin typeface="Arial MT"/>
                <a:cs typeface="Arial MT"/>
              </a:rPr>
              <a:t> </a:t>
            </a:r>
            <a:r>
              <a:rPr sz="1200" spc="-20" dirty="0">
                <a:latin typeface="Arial MT"/>
                <a:cs typeface="Arial MT"/>
              </a:rPr>
              <a:t>penolakan.</a:t>
            </a:r>
            <a:endParaRPr sz="1200">
              <a:latin typeface="Arial MT"/>
              <a:cs typeface="Arial MT"/>
            </a:endParaRPr>
          </a:p>
        </p:txBody>
      </p:sp>
      <p:sp>
        <p:nvSpPr>
          <p:cNvPr id="76" name="object 76"/>
          <p:cNvSpPr txBox="1"/>
          <p:nvPr/>
        </p:nvSpPr>
        <p:spPr>
          <a:xfrm>
            <a:off x="9519919" y="2789872"/>
            <a:ext cx="228473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Arial MT"/>
                <a:cs typeface="Arial MT"/>
              </a:rPr>
              <a:t>2.</a:t>
            </a:r>
            <a:r>
              <a:rPr sz="1200" spc="70" dirty="0">
                <a:latin typeface="Arial MT"/>
                <a:cs typeface="Arial MT"/>
              </a:rPr>
              <a:t> </a:t>
            </a:r>
            <a:r>
              <a:rPr sz="1200" spc="-5" dirty="0">
                <a:latin typeface="Arial MT"/>
                <a:cs typeface="Arial MT"/>
              </a:rPr>
              <a:t>Dalam</a:t>
            </a:r>
            <a:r>
              <a:rPr sz="1200" spc="385" dirty="0">
                <a:latin typeface="Arial MT"/>
                <a:cs typeface="Arial MT"/>
              </a:rPr>
              <a:t> </a:t>
            </a:r>
            <a:r>
              <a:rPr sz="1200" spc="-25" dirty="0">
                <a:latin typeface="Arial MT"/>
                <a:cs typeface="Arial MT"/>
              </a:rPr>
              <a:t>hal</a:t>
            </a:r>
            <a:r>
              <a:rPr sz="1200" spc="365" dirty="0">
                <a:latin typeface="Arial MT"/>
                <a:cs typeface="Arial MT"/>
              </a:rPr>
              <a:t> </a:t>
            </a:r>
            <a:r>
              <a:rPr sz="1200" dirty="0" err="1">
                <a:latin typeface="Arial MT"/>
                <a:cs typeface="Arial MT"/>
              </a:rPr>
              <a:t>setelah</a:t>
            </a:r>
            <a:r>
              <a:rPr sz="1200" spc="420" dirty="0">
                <a:latin typeface="Arial MT"/>
                <a:cs typeface="Arial MT"/>
              </a:rPr>
              <a:t> </a:t>
            </a:r>
            <a:r>
              <a:rPr sz="1200" spc="-5" dirty="0">
                <a:latin typeface="Arial MT"/>
                <a:cs typeface="Arial MT"/>
              </a:rPr>
              <a:t>tahap</a:t>
            </a:r>
            <a:r>
              <a:rPr sz="1200" spc="-110" dirty="0">
                <a:latin typeface="Arial MT"/>
                <a:cs typeface="Arial MT"/>
              </a:rPr>
              <a:t>2</a:t>
            </a:r>
            <a:endParaRPr sz="1200" dirty="0">
              <a:latin typeface="Arial MT"/>
              <a:cs typeface="Arial MT"/>
            </a:endParaRPr>
          </a:p>
        </p:txBody>
      </p:sp>
      <p:sp>
        <p:nvSpPr>
          <p:cNvPr id="77" name="object 77"/>
          <p:cNvSpPr txBox="1"/>
          <p:nvPr/>
        </p:nvSpPr>
        <p:spPr>
          <a:xfrm>
            <a:off x="9706102" y="2998977"/>
            <a:ext cx="1828800" cy="171450"/>
          </a:xfrm>
          <a:prstGeom prst="rect">
            <a:avLst/>
          </a:prstGeom>
          <a:solidFill>
            <a:srgbClr val="FFFF00"/>
          </a:solidFill>
        </p:spPr>
        <p:txBody>
          <a:bodyPr vert="horz" wrap="square" lIns="0" tIns="0" rIns="0" bIns="0" rtlCol="0">
            <a:spAutoFit/>
          </a:bodyPr>
          <a:lstStyle/>
          <a:p>
            <a:pPr marL="6985">
              <a:lnSpc>
                <a:spcPts val="1325"/>
              </a:lnSpc>
            </a:pPr>
            <a:r>
              <a:rPr sz="1200" b="1" spc="5" dirty="0">
                <a:latin typeface="Arial"/>
                <a:cs typeface="Arial"/>
              </a:rPr>
              <a:t>dapat</a:t>
            </a:r>
            <a:r>
              <a:rPr sz="1200" b="1" spc="335" dirty="0">
                <a:latin typeface="Arial"/>
                <a:cs typeface="Arial"/>
              </a:rPr>
              <a:t> </a:t>
            </a:r>
            <a:r>
              <a:rPr sz="1200" b="1" spc="-5" dirty="0">
                <a:latin typeface="Arial"/>
                <a:cs typeface="Arial"/>
              </a:rPr>
              <a:t>dipertimbangkan</a:t>
            </a:r>
            <a:endParaRPr sz="1200">
              <a:latin typeface="Arial"/>
              <a:cs typeface="Arial"/>
            </a:endParaRPr>
          </a:p>
        </p:txBody>
      </p:sp>
      <p:sp>
        <p:nvSpPr>
          <p:cNvPr id="78" name="object 78"/>
          <p:cNvSpPr txBox="1"/>
          <p:nvPr/>
        </p:nvSpPr>
        <p:spPr>
          <a:xfrm>
            <a:off x="11530965" y="2971228"/>
            <a:ext cx="38862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MT"/>
                <a:cs typeface="Arial MT"/>
              </a:rPr>
              <a:t>u</a:t>
            </a:r>
            <a:r>
              <a:rPr sz="1200" spc="-70" dirty="0">
                <a:latin typeface="Arial MT"/>
                <a:cs typeface="Arial MT"/>
              </a:rPr>
              <a:t>n</a:t>
            </a:r>
            <a:r>
              <a:rPr sz="1200" spc="40" dirty="0">
                <a:latin typeface="Arial MT"/>
                <a:cs typeface="Arial MT"/>
              </a:rPr>
              <a:t>t</a:t>
            </a:r>
            <a:r>
              <a:rPr sz="1200" spc="-70" dirty="0">
                <a:latin typeface="Arial MT"/>
                <a:cs typeface="Arial MT"/>
              </a:rPr>
              <a:t>u</a:t>
            </a:r>
            <a:r>
              <a:rPr sz="1200" dirty="0">
                <a:latin typeface="Arial MT"/>
                <a:cs typeface="Arial MT"/>
              </a:rPr>
              <a:t>k</a:t>
            </a:r>
            <a:endParaRPr sz="1200">
              <a:latin typeface="Arial MT"/>
              <a:cs typeface="Arial MT"/>
            </a:endParaRPr>
          </a:p>
        </p:txBody>
      </p:sp>
      <p:sp>
        <p:nvSpPr>
          <p:cNvPr id="79" name="object 79"/>
          <p:cNvSpPr txBox="1"/>
          <p:nvPr/>
        </p:nvSpPr>
        <p:spPr>
          <a:xfrm>
            <a:off x="9700894" y="3152457"/>
            <a:ext cx="2226310" cy="208915"/>
          </a:xfrm>
          <a:prstGeom prst="rect">
            <a:avLst/>
          </a:prstGeom>
        </p:spPr>
        <p:txBody>
          <a:bodyPr vert="horz" wrap="square" lIns="0" tIns="12700" rIns="0" bIns="0" rtlCol="0">
            <a:spAutoFit/>
          </a:bodyPr>
          <a:lstStyle/>
          <a:p>
            <a:pPr marL="12700">
              <a:lnSpc>
                <a:spcPct val="100000"/>
              </a:lnSpc>
              <a:spcBef>
                <a:spcPts val="100"/>
              </a:spcBef>
              <a:tabLst>
                <a:tab pos="936625" algn="l"/>
                <a:tab pos="1909445" algn="l"/>
              </a:tabLst>
            </a:pPr>
            <a:r>
              <a:rPr sz="1200" dirty="0">
                <a:latin typeface="Arial MT"/>
                <a:cs typeface="Arial MT"/>
              </a:rPr>
              <a:t>d</a:t>
            </a:r>
            <a:r>
              <a:rPr sz="1200" spc="30" dirty="0">
                <a:latin typeface="Arial MT"/>
                <a:cs typeface="Arial MT"/>
              </a:rPr>
              <a:t>i</a:t>
            </a:r>
            <a:r>
              <a:rPr sz="1200" spc="-35" dirty="0">
                <a:latin typeface="Arial MT"/>
                <a:cs typeface="Arial MT"/>
              </a:rPr>
              <a:t>t</a:t>
            </a:r>
            <a:r>
              <a:rPr sz="1200" dirty="0">
                <a:latin typeface="Arial MT"/>
                <a:cs typeface="Arial MT"/>
              </a:rPr>
              <a:t>e</a:t>
            </a:r>
            <a:r>
              <a:rPr sz="1200" spc="-35" dirty="0">
                <a:latin typeface="Arial MT"/>
                <a:cs typeface="Arial MT"/>
              </a:rPr>
              <a:t>t</a:t>
            </a:r>
            <a:r>
              <a:rPr sz="1200" dirty="0">
                <a:latin typeface="Arial MT"/>
                <a:cs typeface="Arial MT"/>
              </a:rPr>
              <a:t>apkan	se</a:t>
            </a:r>
            <a:r>
              <a:rPr sz="1200" spc="30" dirty="0">
                <a:latin typeface="Arial MT"/>
                <a:cs typeface="Arial MT"/>
              </a:rPr>
              <a:t>l</a:t>
            </a:r>
            <a:r>
              <a:rPr sz="1200" spc="-70" dirty="0">
                <a:latin typeface="Arial MT"/>
                <a:cs typeface="Arial MT"/>
              </a:rPr>
              <a:t>u</a:t>
            </a:r>
            <a:r>
              <a:rPr sz="1200" spc="45" dirty="0">
                <a:latin typeface="Arial MT"/>
                <a:cs typeface="Arial MT"/>
              </a:rPr>
              <a:t>r</a:t>
            </a:r>
            <a:r>
              <a:rPr sz="1200" dirty="0">
                <a:latin typeface="Arial MT"/>
                <a:cs typeface="Arial MT"/>
              </a:rPr>
              <a:t>uhn</a:t>
            </a:r>
            <a:r>
              <a:rPr sz="1200" spc="-80" dirty="0">
                <a:latin typeface="Arial MT"/>
                <a:cs typeface="Arial MT"/>
              </a:rPr>
              <a:t>y</a:t>
            </a:r>
            <a:r>
              <a:rPr sz="1200" dirty="0">
                <a:latin typeface="Arial MT"/>
                <a:cs typeface="Arial MT"/>
              </a:rPr>
              <a:t>a	a</a:t>
            </a:r>
            <a:r>
              <a:rPr sz="1200" spc="-35" dirty="0">
                <a:latin typeface="Arial MT"/>
                <a:cs typeface="Arial MT"/>
              </a:rPr>
              <a:t>t</a:t>
            </a:r>
            <a:r>
              <a:rPr sz="1200" spc="80" dirty="0">
                <a:latin typeface="Arial MT"/>
                <a:cs typeface="Arial MT"/>
              </a:rPr>
              <a:t>a</a:t>
            </a:r>
            <a:r>
              <a:rPr sz="1200" dirty="0">
                <a:latin typeface="Arial MT"/>
                <a:cs typeface="Arial MT"/>
              </a:rPr>
              <a:t>u</a:t>
            </a:r>
            <a:endParaRPr sz="1200">
              <a:latin typeface="Arial MT"/>
              <a:cs typeface="Arial MT"/>
            </a:endParaRPr>
          </a:p>
        </p:txBody>
      </p:sp>
      <p:sp>
        <p:nvSpPr>
          <p:cNvPr id="80" name="object 80"/>
          <p:cNvSpPr txBox="1"/>
          <p:nvPr/>
        </p:nvSpPr>
        <p:spPr>
          <a:xfrm>
            <a:off x="9700894" y="3334003"/>
            <a:ext cx="222440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MT"/>
                <a:cs typeface="Arial MT"/>
              </a:rPr>
              <a:t>sebagian</a:t>
            </a:r>
            <a:r>
              <a:rPr sz="1200" spc="50" dirty="0">
                <a:latin typeface="Arial MT"/>
                <a:cs typeface="Arial MT"/>
              </a:rPr>
              <a:t> </a:t>
            </a:r>
            <a:r>
              <a:rPr sz="1200" spc="5" dirty="0">
                <a:latin typeface="Arial MT"/>
                <a:cs typeface="Arial MT"/>
              </a:rPr>
              <a:t>Dir.</a:t>
            </a:r>
            <a:r>
              <a:rPr sz="1200" spc="80" dirty="0">
                <a:latin typeface="Arial MT"/>
                <a:cs typeface="Arial MT"/>
              </a:rPr>
              <a:t> </a:t>
            </a:r>
            <a:r>
              <a:rPr sz="1200" spc="10" dirty="0">
                <a:latin typeface="Arial MT"/>
                <a:cs typeface="Arial MT"/>
              </a:rPr>
              <a:t>Abid</a:t>
            </a:r>
            <a:r>
              <a:rPr sz="1200" spc="120" dirty="0">
                <a:latin typeface="Arial MT"/>
                <a:cs typeface="Arial MT"/>
              </a:rPr>
              <a:t> </a:t>
            </a:r>
            <a:r>
              <a:rPr sz="1200" spc="5" dirty="0">
                <a:latin typeface="Arial MT"/>
                <a:cs typeface="Arial MT"/>
              </a:rPr>
              <a:t>KL</a:t>
            </a:r>
            <a:r>
              <a:rPr sz="1200" spc="125" dirty="0">
                <a:latin typeface="Arial MT"/>
                <a:cs typeface="Arial MT"/>
              </a:rPr>
              <a:t> </a:t>
            </a:r>
            <a:r>
              <a:rPr sz="1200" spc="-10" dirty="0">
                <a:latin typeface="Arial MT"/>
                <a:cs typeface="Arial MT"/>
              </a:rPr>
              <a:t>a.n.</a:t>
            </a:r>
            <a:r>
              <a:rPr sz="1200" spc="155" dirty="0">
                <a:latin typeface="Arial MT"/>
                <a:cs typeface="Arial MT"/>
              </a:rPr>
              <a:t> </a:t>
            </a:r>
            <a:r>
              <a:rPr sz="1200" spc="5" dirty="0">
                <a:latin typeface="Arial MT"/>
                <a:cs typeface="Arial MT"/>
              </a:rPr>
              <a:t>DJA</a:t>
            </a:r>
            <a:endParaRPr sz="1200">
              <a:latin typeface="Arial MT"/>
              <a:cs typeface="Arial MT"/>
            </a:endParaRPr>
          </a:p>
        </p:txBody>
      </p:sp>
      <p:sp>
        <p:nvSpPr>
          <p:cNvPr id="81" name="object 81"/>
          <p:cNvSpPr txBox="1"/>
          <p:nvPr/>
        </p:nvSpPr>
        <p:spPr>
          <a:xfrm>
            <a:off x="9534525" y="3551428"/>
            <a:ext cx="1096010" cy="171450"/>
          </a:xfrm>
          <a:prstGeom prst="rect">
            <a:avLst/>
          </a:prstGeom>
          <a:solidFill>
            <a:srgbClr val="FFF1CC"/>
          </a:solidFill>
        </p:spPr>
        <p:txBody>
          <a:bodyPr vert="horz" wrap="square" lIns="0" tIns="0" rIns="0" bIns="0" rtlCol="0">
            <a:spAutoFit/>
          </a:bodyPr>
          <a:lstStyle/>
          <a:p>
            <a:pPr marL="179070">
              <a:lnSpc>
                <a:spcPts val="1330"/>
              </a:lnSpc>
            </a:pPr>
            <a:r>
              <a:rPr sz="1200" spc="-5" dirty="0">
                <a:latin typeface="Arial MT"/>
                <a:cs typeface="Arial MT"/>
              </a:rPr>
              <a:t>menetapkan</a:t>
            </a:r>
            <a:endParaRPr sz="1200" dirty="0">
              <a:latin typeface="Arial MT"/>
              <a:cs typeface="Arial MT"/>
            </a:endParaRPr>
          </a:p>
        </p:txBody>
      </p:sp>
      <p:sp>
        <p:nvSpPr>
          <p:cNvPr id="82" name="object 82"/>
          <p:cNvSpPr txBox="1"/>
          <p:nvPr/>
        </p:nvSpPr>
        <p:spPr>
          <a:xfrm>
            <a:off x="10630027" y="3551428"/>
            <a:ext cx="1323975" cy="171450"/>
          </a:xfrm>
          <a:prstGeom prst="rect">
            <a:avLst/>
          </a:prstGeom>
          <a:solidFill>
            <a:srgbClr val="FFF1CC"/>
          </a:solidFill>
        </p:spPr>
        <p:txBody>
          <a:bodyPr vert="horz" wrap="square" lIns="0" tIns="0" rIns="0" bIns="0" rtlCol="0">
            <a:spAutoFit/>
          </a:bodyPr>
          <a:lstStyle/>
          <a:p>
            <a:pPr marL="7620">
              <a:lnSpc>
                <a:spcPts val="1330"/>
              </a:lnSpc>
            </a:pPr>
            <a:r>
              <a:rPr sz="1200" spc="-5" dirty="0">
                <a:latin typeface="Arial MT"/>
                <a:cs typeface="Arial MT"/>
              </a:rPr>
              <a:t>surat</a:t>
            </a:r>
            <a:r>
              <a:rPr sz="1200" spc="395" dirty="0">
                <a:latin typeface="Arial MT"/>
                <a:cs typeface="Arial MT"/>
              </a:rPr>
              <a:t> </a:t>
            </a:r>
            <a:r>
              <a:rPr sz="1200" spc="-5" dirty="0">
                <a:latin typeface="Arial MT"/>
                <a:cs typeface="Arial MT"/>
              </a:rPr>
              <a:t>pengesahan</a:t>
            </a:r>
            <a:endParaRPr sz="1200">
              <a:latin typeface="Arial MT"/>
              <a:cs typeface="Arial MT"/>
            </a:endParaRPr>
          </a:p>
        </p:txBody>
      </p:sp>
      <p:sp>
        <p:nvSpPr>
          <p:cNvPr id="83" name="object 83"/>
          <p:cNvSpPr txBox="1"/>
          <p:nvPr/>
        </p:nvSpPr>
        <p:spPr>
          <a:xfrm>
            <a:off x="9706102" y="3732403"/>
            <a:ext cx="1130300" cy="171450"/>
          </a:xfrm>
          <a:prstGeom prst="rect">
            <a:avLst/>
          </a:prstGeom>
          <a:solidFill>
            <a:srgbClr val="FFFF00"/>
          </a:solidFill>
        </p:spPr>
        <p:txBody>
          <a:bodyPr vert="horz" wrap="square" lIns="0" tIns="0" rIns="0" bIns="0" rtlCol="0">
            <a:spAutoFit/>
          </a:bodyPr>
          <a:lstStyle/>
          <a:p>
            <a:pPr marL="6985">
              <a:lnSpc>
                <a:spcPts val="1330"/>
              </a:lnSpc>
            </a:pPr>
            <a:r>
              <a:rPr sz="1200" spc="-15" dirty="0">
                <a:latin typeface="Arial MT"/>
                <a:cs typeface="Arial MT"/>
              </a:rPr>
              <a:t>Revisi</a:t>
            </a:r>
            <a:r>
              <a:rPr sz="1200" spc="15" dirty="0">
                <a:latin typeface="Arial MT"/>
                <a:cs typeface="Arial MT"/>
              </a:rPr>
              <a:t> </a:t>
            </a:r>
            <a:r>
              <a:rPr sz="1200" spc="-10" dirty="0">
                <a:latin typeface="Arial MT"/>
                <a:cs typeface="Arial MT"/>
              </a:rPr>
              <a:t>Anggaran</a:t>
            </a:r>
            <a:endParaRPr sz="1200">
              <a:latin typeface="Arial MT"/>
              <a:cs typeface="Arial MT"/>
            </a:endParaRPr>
          </a:p>
        </p:txBody>
      </p:sp>
      <p:sp>
        <p:nvSpPr>
          <p:cNvPr id="84" name="object 84"/>
          <p:cNvSpPr txBox="1"/>
          <p:nvPr/>
        </p:nvSpPr>
        <p:spPr>
          <a:xfrm>
            <a:off x="10811002" y="3732403"/>
            <a:ext cx="1143000" cy="259079"/>
          </a:xfrm>
          <a:prstGeom prst="rect">
            <a:avLst/>
          </a:prstGeom>
          <a:solidFill>
            <a:srgbClr val="FFF1CC"/>
          </a:solidFill>
        </p:spPr>
        <p:txBody>
          <a:bodyPr vert="horz" wrap="square" lIns="0" tIns="0" rIns="0" bIns="0" rtlCol="0">
            <a:spAutoFit/>
          </a:bodyPr>
          <a:lstStyle/>
          <a:p>
            <a:pPr marL="8255">
              <a:lnSpc>
                <a:spcPts val="1330"/>
              </a:lnSpc>
            </a:pPr>
            <a:r>
              <a:rPr sz="1200" dirty="0">
                <a:latin typeface="Arial MT"/>
                <a:cs typeface="Arial MT"/>
              </a:rPr>
              <a:t>.</a:t>
            </a:r>
            <a:endParaRPr sz="1200">
              <a:latin typeface="Arial MT"/>
              <a:cs typeface="Arial MT"/>
            </a:endParaRPr>
          </a:p>
        </p:txBody>
      </p:sp>
      <p:sp>
        <p:nvSpPr>
          <p:cNvPr id="85" name="object 85"/>
          <p:cNvSpPr txBox="1"/>
          <p:nvPr/>
        </p:nvSpPr>
        <p:spPr>
          <a:xfrm>
            <a:off x="9534525" y="1133475"/>
            <a:ext cx="2419985" cy="770255"/>
          </a:xfrm>
          <a:prstGeom prst="rect">
            <a:avLst/>
          </a:prstGeom>
        </p:spPr>
        <p:txBody>
          <a:bodyPr vert="horz" wrap="square" lIns="0" tIns="97155" rIns="0" bIns="0" rtlCol="0">
            <a:spAutoFit/>
          </a:bodyPr>
          <a:lstStyle/>
          <a:p>
            <a:pPr marL="582930">
              <a:lnSpc>
                <a:spcPct val="100000"/>
              </a:lnSpc>
              <a:spcBef>
                <a:spcPts val="765"/>
              </a:spcBef>
            </a:pPr>
            <a:r>
              <a:rPr sz="1550" b="1" spc="25" dirty="0">
                <a:solidFill>
                  <a:srgbClr val="FFFFFF"/>
                </a:solidFill>
                <a:latin typeface="Arial"/>
                <a:cs typeface="Arial"/>
              </a:rPr>
              <a:t>Tahap</a:t>
            </a:r>
            <a:r>
              <a:rPr sz="1550" b="1" spc="-20" dirty="0">
                <a:solidFill>
                  <a:srgbClr val="FFFFFF"/>
                </a:solidFill>
                <a:latin typeface="Arial"/>
                <a:cs typeface="Arial"/>
              </a:rPr>
              <a:t> </a:t>
            </a:r>
            <a:r>
              <a:rPr sz="1550" b="1" spc="15" dirty="0">
                <a:solidFill>
                  <a:srgbClr val="FFFFFF"/>
                </a:solidFill>
                <a:latin typeface="Arial"/>
                <a:cs typeface="Arial"/>
              </a:rPr>
              <a:t>4</a:t>
            </a:r>
            <a:endParaRPr sz="1550" dirty="0">
              <a:latin typeface="Arial"/>
              <a:cs typeface="Arial"/>
            </a:endParaRPr>
          </a:p>
          <a:p>
            <a:pPr>
              <a:lnSpc>
                <a:spcPct val="100000"/>
              </a:lnSpc>
              <a:spcBef>
                <a:spcPts val="45"/>
              </a:spcBef>
            </a:pPr>
            <a:endParaRPr sz="1600" dirty="0">
              <a:latin typeface="Arial"/>
              <a:cs typeface="Arial"/>
            </a:endParaRPr>
          </a:p>
          <a:p>
            <a:pPr>
              <a:lnSpc>
                <a:spcPct val="100000"/>
              </a:lnSpc>
            </a:pPr>
            <a:r>
              <a:rPr sz="1200" dirty="0">
                <a:latin typeface="Arial MT"/>
                <a:cs typeface="Arial MT"/>
              </a:rPr>
              <a:t>1.</a:t>
            </a:r>
            <a:r>
              <a:rPr sz="1200" spc="75" dirty="0">
                <a:latin typeface="Arial MT"/>
                <a:cs typeface="Arial MT"/>
              </a:rPr>
              <a:t> </a:t>
            </a:r>
            <a:r>
              <a:rPr sz="1200" spc="-5" dirty="0">
                <a:latin typeface="Arial MT"/>
                <a:cs typeface="Arial MT"/>
              </a:rPr>
              <a:t>Dalam</a:t>
            </a:r>
            <a:r>
              <a:rPr sz="1200" spc="385" dirty="0">
                <a:latin typeface="Arial MT"/>
                <a:cs typeface="Arial MT"/>
              </a:rPr>
              <a:t> </a:t>
            </a:r>
            <a:r>
              <a:rPr sz="1200" spc="-25" dirty="0">
                <a:latin typeface="Arial MT"/>
                <a:cs typeface="Arial MT"/>
              </a:rPr>
              <a:t>hal</a:t>
            </a:r>
            <a:r>
              <a:rPr sz="1200" spc="365" dirty="0">
                <a:latin typeface="Arial MT"/>
                <a:cs typeface="Arial MT"/>
              </a:rPr>
              <a:t> </a:t>
            </a:r>
            <a:r>
              <a:rPr sz="1200" dirty="0">
                <a:latin typeface="Arial MT"/>
                <a:cs typeface="Arial MT"/>
              </a:rPr>
              <a:t>setelah</a:t>
            </a:r>
            <a:r>
              <a:rPr sz="1200" spc="420" dirty="0">
                <a:latin typeface="Arial MT"/>
                <a:cs typeface="Arial MT"/>
              </a:rPr>
              <a:t> </a:t>
            </a:r>
            <a:r>
              <a:rPr sz="1200" spc="-5" dirty="0" err="1">
                <a:latin typeface="Arial MT"/>
                <a:cs typeface="Arial MT"/>
              </a:rPr>
              <a:t>tahap</a:t>
            </a:r>
            <a:r>
              <a:rPr sz="1200" spc="345" dirty="0">
                <a:latin typeface="Arial MT"/>
                <a:cs typeface="Arial MT"/>
              </a:rPr>
              <a:t> </a:t>
            </a:r>
            <a:r>
              <a:rPr sz="1200" spc="-114" dirty="0">
                <a:latin typeface="Arial MT"/>
                <a:cs typeface="Arial MT"/>
              </a:rPr>
              <a:t>2</a:t>
            </a:r>
            <a:endParaRPr sz="1200" dirty="0">
              <a:latin typeface="Arial MT"/>
              <a:cs typeface="Arial MT"/>
            </a:endParaRPr>
          </a:p>
        </p:txBody>
      </p:sp>
      <p:grpSp>
        <p:nvGrpSpPr>
          <p:cNvPr id="86" name="object 86"/>
          <p:cNvGrpSpPr/>
          <p:nvPr/>
        </p:nvGrpSpPr>
        <p:grpSpPr>
          <a:xfrm>
            <a:off x="361938" y="4200405"/>
            <a:ext cx="11597005" cy="2348230"/>
            <a:chOff x="361938" y="4200405"/>
            <a:chExt cx="11597005" cy="2348230"/>
          </a:xfrm>
        </p:grpSpPr>
        <p:pic>
          <p:nvPicPr>
            <p:cNvPr id="87" name="object 87"/>
            <p:cNvPicPr/>
            <p:nvPr/>
          </p:nvPicPr>
          <p:blipFill>
            <a:blip r:embed="rId18" cstate="print"/>
            <a:stretch>
              <a:fillRect/>
            </a:stretch>
          </p:blipFill>
          <p:spPr>
            <a:xfrm>
              <a:off x="361938" y="4200405"/>
              <a:ext cx="11596774" cy="2348087"/>
            </a:xfrm>
            <a:prstGeom prst="rect">
              <a:avLst/>
            </a:prstGeom>
          </p:spPr>
        </p:pic>
        <p:sp>
          <p:nvSpPr>
            <p:cNvPr id="88" name="object 88"/>
            <p:cNvSpPr/>
            <p:nvPr/>
          </p:nvSpPr>
          <p:spPr>
            <a:xfrm>
              <a:off x="400050" y="4200524"/>
              <a:ext cx="11525250" cy="2276475"/>
            </a:xfrm>
            <a:custGeom>
              <a:avLst/>
              <a:gdLst/>
              <a:ahLst/>
              <a:cxnLst/>
              <a:rect l="l" t="t" r="r" b="b"/>
              <a:pathLst>
                <a:path w="11525250" h="2276475">
                  <a:moveTo>
                    <a:pt x="11525250" y="0"/>
                  </a:moveTo>
                  <a:lnTo>
                    <a:pt x="0" y="0"/>
                  </a:lnTo>
                  <a:lnTo>
                    <a:pt x="0" y="2276475"/>
                  </a:lnTo>
                  <a:lnTo>
                    <a:pt x="11525250" y="2276475"/>
                  </a:lnTo>
                  <a:lnTo>
                    <a:pt x="11525250" y="0"/>
                  </a:lnTo>
                  <a:close/>
                </a:path>
              </a:pathLst>
            </a:custGeom>
            <a:solidFill>
              <a:srgbClr val="C4DFB1"/>
            </a:solidFill>
          </p:spPr>
          <p:txBody>
            <a:bodyPr wrap="square" lIns="0" tIns="0" rIns="0" bIns="0" rtlCol="0"/>
            <a:lstStyle/>
            <a:p>
              <a:endParaRPr/>
            </a:p>
          </p:txBody>
        </p:sp>
        <p:sp>
          <p:nvSpPr>
            <p:cNvPr id="89" name="object 89"/>
            <p:cNvSpPr/>
            <p:nvPr/>
          </p:nvSpPr>
          <p:spPr>
            <a:xfrm>
              <a:off x="457200" y="4657724"/>
              <a:ext cx="4495800" cy="1657350"/>
            </a:xfrm>
            <a:custGeom>
              <a:avLst/>
              <a:gdLst/>
              <a:ahLst/>
              <a:cxnLst/>
              <a:rect l="l" t="t" r="r" b="b"/>
              <a:pathLst>
                <a:path w="4495800" h="1657350">
                  <a:moveTo>
                    <a:pt x="4495800" y="0"/>
                  </a:moveTo>
                  <a:lnTo>
                    <a:pt x="0" y="0"/>
                  </a:lnTo>
                  <a:lnTo>
                    <a:pt x="0" y="1657350"/>
                  </a:lnTo>
                  <a:lnTo>
                    <a:pt x="4495800" y="1657350"/>
                  </a:lnTo>
                  <a:lnTo>
                    <a:pt x="4495800" y="0"/>
                  </a:lnTo>
                  <a:close/>
                </a:path>
              </a:pathLst>
            </a:custGeom>
            <a:solidFill>
              <a:srgbClr val="FFD966"/>
            </a:solidFill>
          </p:spPr>
          <p:txBody>
            <a:bodyPr wrap="square" lIns="0" tIns="0" rIns="0" bIns="0" rtlCol="0"/>
            <a:lstStyle/>
            <a:p>
              <a:endParaRPr/>
            </a:p>
          </p:txBody>
        </p:sp>
      </p:grpSp>
      <p:sp>
        <p:nvSpPr>
          <p:cNvPr id="90" name="object 90"/>
          <p:cNvSpPr txBox="1"/>
          <p:nvPr/>
        </p:nvSpPr>
        <p:spPr>
          <a:xfrm>
            <a:off x="535305" y="4693284"/>
            <a:ext cx="4333240" cy="570865"/>
          </a:xfrm>
          <a:prstGeom prst="rect">
            <a:avLst/>
          </a:prstGeom>
        </p:spPr>
        <p:txBody>
          <a:bodyPr vert="horz" wrap="square" lIns="0" tIns="14605" rIns="0" bIns="0" rtlCol="0">
            <a:spAutoFit/>
          </a:bodyPr>
          <a:lstStyle/>
          <a:p>
            <a:pPr marL="184150" marR="5080" indent="-172085" algn="just">
              <a:lnSpc>
                <a:spcPct val="99000"/>
              </a:lnSpc>
              <a:spcBef>
                <a:spcPts val="115"/>
              </a:spcBef>
              <a:buFont typeface="Segoe UI Symbol"/>
              <a:buChar char="❖"/>
              <a:tabLst>
                <a:tab pos="184785" algn="l"/>
              </a:tabLst>
            </a:pPr>
            <a:r>
              <a:rPr sz="1200" spc="-5" dirty="0">
                <a:latin typeface="Arial MT"/>
                <a:cs typeface="Arial MT"/>
              </a:rPr>
              <a:t>Proses </a:t>
            </a:r>
            <a:r>
              <a:rPr sz="1200" spc="-10" dirty="0">
                <a:latin typeface="Arial MT"/>
                <a:cs typeface="Arial MT"/>
              </a:rPr>
              <a:t>Penetapan </a:t>
            </a:r>
            <a:r>
              <a:rPr sz="1200" spc="10" dirty="0">
                <a:latin typeface="Arial MT"/>
                <a:cs typeface="Arial MT"/>
              </a:rPr>
              <a:t>atau </a:t>
            </a:r>
            <a:r>
              <a:rPr sz="1200" spc="-5" dirty="0">
                <a:latin typeface="Arial MT"/>
                <a:cs typeface="Arial MT"/>
              </a:rPr>
              <a:t>Penolakan </a:t>
            </a:r>
            <a:r>
              <a:rPr sz="1200" spc="-225" dirty="0">
                <a:latin typeface="Arial MT"/>
                <a:cs typeface="Arial MT"/>
              </a:rPr>
              <a:t>🡪</a:t>
            </a:r>
            <a:r>
              <a:rPr sz="1200" spc="-5" dirty="0">
                <a:latin typeface="Arial MT"/>
                <a:cs typeface="Arial MT"/>
              </a:rPr>
              <a:t> </a:t>
            </a:r>
            <a:r>
              <a:rPr sz="1200" dirty="0">
                <a:latin typeface="Arial MT"/>
                <a:cs typeface="Arial MT"/>
              </a:rPr>
              <a:t>diselesaikan </a:t>
            </a:r>
            <a:r>
              <a:rPr sz="1200" spc="-5" dirty="0">
                <a:latin typeface="Arial MT"/>
                <a:cs typeface="Arial MT"/>
              </a:rPr>
              <a:t>1 </a:t>
            </a:r>
            <a:r>
              <a:rPr sz="1200" spc="-10" dirty="0">
                <a:latin typeface="Arial MT"/>
                <a:cs typeface="Arial MT"/>
              </a:rPr>
              <a:t>(satu) </a:t>
            </a:r>
            <a:r>
              <a:rPr sz="1200" spc="-5" dirty="0">
                <a:latin typeface="Arial MT"/>
                <a:cs typeface="Arial MT"/>
              </a:rPr>
              <a:t> </a:t>
            </a:r>
            <a:r>
              <a:rPr sz="1200" spc="-25" dirty="0">
                <a:latin typeface="Arial MT"/>
                <a:cs typeface="Arial MT"/>
              </a:rPr>
              <a:t>hari </a:t>
            </a:r>
            <a:r>
              <a:rPr sz="1200" dirty="0">
                <a:latin typeface="Arial MT"/>
                <a:cs typeface="Arial MT"/>
              </a:rPr>
              <a:t>kerja </a:t>
            </a:r>
            <a:r>
              <a:rPr sz="1200" spc="-10" dirty="0">
                <a:latin typeface="Arial MT"/>
                <a:cs typeface="Arial MT"/>
              </a:rPr>
              <a:t>sejak </a:t>
            </a:r>
            <a:r>
              <a:rPr sz="1200" dirty="0">
                <a:latin typeface="Arial MT"/>
                <a:cs typeface="Arial MT"/>
              </a:rPr>
              <a:t>penelaahan </a:t>
            </a:r>
            <a:r>
              <a:rPr sz="1200" spc="5" dirty="0">
                <a:latin typeface="Arial MT"/>
                <a:cs typeface="Arial MT"/>
              </a:rPr>
              <a:t>selesai </a:t>
            </a:r>
            <a:r>
              <a:rPr sz="1200" dirty="0">
                <a:latin typeface="Arial MT"/>
                <a:cs typeface="Arial MT"/>
              </a:rPr>
              <a:t>dan </a:t>
            </a:r>
            <a:r>
              <a:rPr sz="1200" spc="-5" dirty="0">
                <a:latin typeface="Arial MT"/>
                <a:cs typeface="Arial MT"/>
              </a:rPr>
              <a:t>dokumen </a:t>
            </a:r>
            <a:r>
              <a:rPr sz="1200" spc="25" dirty="0">
                <a:latin typeface="Arial MT"/>
                <a:cs typeface="Arial MT"/>
              </a:rPr>
              <a:t>dan </a:t>
            </a:r>
            <a:r>
              <a:rPr sz="1200" spc="10" dirty="0">
                <a:latin typeface="Arial MT"/>
                <a:cs typeface="Arial MT"/>
              </a:rPr>
              <a:t>data </a:t>
            </a:r>
            <a:r>
              <a:rPr sz="1200" spc="15" dirty="0">
                <a:latin typeface="Arial MT"/>
                <a:cs typeface="Arial MT"/>
              </a:rPr>
              <a:t> </a:t>
            </a:r>
            <a:r>
              <a:rPr sz="1200" spc="-10" dirty="0">
                <a:latin typeface="Arial MT"/>
                <a:cs typeface="Arial MT"/>
              </a:rPr>
              <a:t>dalam</a:t>
            </a:r>
            <a:r>
              <a:rPr sz="1200" spc="20" dirty="0">
                <a:latin typeface="Arial MT"/>
                <a:cs typeface="Arial MT"/>
              </a:rPr>
              <a:t> </a:t>
            </a:r>
            <a:r>
              <a:rPr sz="1200" spc="-5" dirty="0">
                <a:latin typeface="Arial MT"/>
                <a:cs typeface="Arial MT"/>
              </a:rPr>
              <a:t>sistem</a:t>
            </a:r>
            <a:r>
              <a:rPr sz="1200" spc="-55" dirty="0">
                <a:latin typeface="Arial MT"/>
                <a:cs typeface="Arial MT"/>
              </a:rPr>
              <a:t> </a:t>
            </a:r>
            <a:r>
              <a:rPr sz="1200" spc="-15" dirty="0">
                <a:latin typeface="Arial MT"/>
                <a:cs typeface="Arial MT"/>
              </a:rPr>
              <a:t>informasi</a:t>
            </a:r>
            <a:r>
              <a:rPr sz="1200" spc="155" dirty="0">
                <a:latin typeface="Arial MT"/>
                <a:cs typeface="Arial MT"/>
              </a:rPr>
              <a:t> </a:t>
            </a:r>
            <a:r>
              <a:rPr sz="1200" spc="-5" dirty="0">
                <a:latin typeface="Arial MT"/>
                <a:cs typeface="Arial MT"/>
              </a:rPr>
              <a:t>diterima</a:t>
            </a:r>
            <a:r>
              <a:rPr sz="1200" spc="-20" dirty="0">
                <a:latin typeface="Arial MT"/>
                <a:cs typeface="Arial MT"/>
              </a:rPr>
              <a:t> lengkap</a:t>
            </a:r>
            <a:r>
              <a:rPr sz="1200" spc="55" dirty="0">
                <a:latin typeface="Arial MT"/>
                <a:cs typeface="Arial MT"/>
              </a:rPr>
              <a:t> </a:t>
            </a:r>
            <a:r>
              <a:rPr sz="1200" dirty="0">
                <a:latin typeface="Arial MT"/>
                <a:cs typeface="Arial MT"/>
              </a:rPr>
              <a:t>dan</a:t>
            </a:r>
            <a:r>
              <a:rPr sz="1200" spc="-30" dirty="0">
                <a:latin typeface="Arial MT"/>
                <a:cs typeface="Arial MT"/>
              </a:rPr>
              <a:t> </a:t>
            </a:r>
            <a:r>
              <a:rPr sz="1200" spc="-15" dirty="0">
                <a:latin typeface="Arial MT"/>
                <a:cs typeface="Arial MT"/>
              </a:rPr>
              <a:t>benar.</a:t>
            </a:r>
            <a:endParaRPr sz="1200">
              <a:latin typeface="Arial MT"/>
              <a:cs typeface="Arial MT"/>
            </a:endParaRPr>
          </a:p>
        </p:txBody>
      </p:sp>
      <p:sp>
        <p:nvSpPr>
          <p:cNvPr id="91" name="object 91"/>
          <p:cNvSpPr txBox="1"/>
          <p:nvPr/>
        </p:nvSpPr>
        <p:spPr>
          <a:xfrm>
            <a:off x="535305" y="5331777"/>
            <a:ext cx="4331970" cy="390525"/>
          </a:xfrm>
          <a:prstGeom prst="rect">
            <a:avLst/>
          </a:prstGeom>
        </p:spPr>
        <p:txBody>
          <a:bodyPr vert="horz" wrap="square" lIns="0" tIns="19685" rIns="0" bIns="0" rtlCol="0">
            <a:spAutoFit/>
          </a:bodyPr>
          <a:lstStyle/>
          <a:p>
            <a:pPr marL="184150" marR="5080" indent="-172085">
              <a:lnSpc>
                <a:spcPts val="1430"/>
              </a:lnSpc>
              <a:spcBef>
                <a:spcPts val="155"/>
              </a:spcBef>
              <a:buFont typeface="Segoe UI Symbol"/>
              <a:buChar char="❖"/>
              <a:tabLst>
                <a:tab pos="184785" algn="l"/>
              </a:tabLst>
            </a:pPr>
            <a:r>
              <a:rPr sz="1200" spc="-10" dirty="0">
                <a:latin typeface="Arial MT"/>
                <a:cs typeface="Arial MT"/>
              </a:rPr>
              <a:t>Kelengkapan</a:t>
            </a:r>
            <a:r>
              <a:rPr sz="1200" spc="45" dirty="0">
                <a:latin typeface="Arial MT"/>
                <a:cs typeface="Arial MT"/>
              </a:rPr>
              <a:t> </a:t>
            </a:r>
            <a:r>
              <a:rPr sz="1200" spc="5" dirty="0">
                <a:latin typeface="Arial MT"/>
                <a:cs typeface="Arial MT"/>
              </a:rPr>
              <a:t>dokumen</a:t>
            </a:r>
            <a:r>
              <a:rPr sz="1200" spc="100" dirty="0">
                <a:latin typeface="Arial MT"/>
                <a:cs typeface="Arial MT"/>
              </a:rPr>
              <a:t> </a:t>
            </a:r>
            <a:r>
              <a:rPr sz="1200" spc="-15" dirty="0">
                <a:latin typeface="Arial MT"/>
                <a:cs typeface="Arial MT"/>
              </a:rPr>
              <a:t>pendukung</a:t>
            </a:r>
            <a:r>
              <a:rPr sz="1200" spc="190" dirty="0">
                <a:latin typeface="Arial MT"/>
                <a:cs typeface="Arial MT"/>
              </a:rPr>
              <a:t> </a:t>
            </a:r>
            <a:r>
              <a:rPr sz="1200" dirty="0">
                <a:latin typeface="Arial MT"/>
                <a:cs typeface="Arial MT"/>
              </a:rPr>
              <a:t>tambahan</a:t>
            </a:r>
            <a:r>
              <a:rPr sz="1200" spc="25" dirty="0">
                <a:latin typeface="Arial MT"/>
                <a:cs typeface="Arial MT"/>
              </a:rPr>
              <a:t> </a:t>
            </a:r>
            <a:r>
              <a:rPr sz="1200" dirty="0">
                <a:latin typeface="Arial MT"/>
                <a:cs typeface="Arial MT"/>
              </a:rPr>
              <a:t>disesuaikan </a:t>
            </a:r>
            <a:r>
              <a:rPr sz="1200" spc="-320" dirty="0">
                <a:latin typeface="Arial MT"/>
                <a:cs typeface="Arial MT"/>
              </a:rPr>
              <a:t> </a:t>
            </a:r>
            <a:r>
              <a:rPr sz="1200" spc="-15" dirty="0">
                <a:latin typeface="Arial MT"/>
                <a:cs typeface="Arial MT"/>
              </a:rPr>
              <a:t>dengan</a:t>
            </a:r>
            <a:r>
              <a:rPr sz="1200" spc="195" dirty="0">
                <a:latin typeface="Arial MT"/>
                <a:cs typeface="Arial MT"/>
              </a:rPr>
              <a:t> </a:t>
            </a:r>
            <a:r>
              <a:rPr sz="1200" spc="5" dirty="0">
                <a:latin typeface="Arial MT"/>
                <a:cs typeface="Arial MT"/>
              </a:rPr>
              <a:t>tema</a:t>
            </a:r>
            <a:r>
              <a:rPr sz="1200" spc="245" dirty="0">
                <a:latin typeface="Arial MT"/>
                <a:cs typeface="Arial MT"/>
              </a:rPr>
              <a:t> </a:t>
            </a:r>
            <a:r>
              <a:rPr sz="1200" spc="-10" dirty="0">
                <a:latin typeface="Arial MT"/>
                <a:cs typeface="Arial MT"/>
              </a:rPr>
              <a:t>revisi,</a:t>
            </a:r>
            <a:r>
              <a:rPr sz="1200" spc="220" dirty="0">
                <a:latin typeface="Arial MT"/>
                <a:cs typeface="Arial MT"/>
              </a:rPr>
              <a:t> </a:t>
            </a:r>
            <a:r>
              <a:rPr sz="1200" spc="5" dirty="0">
                <a:latin typeface="Arial MT"/>
                <a:cs typeface="Arial MT"/>
              </a:rPr>
              <a:t>misal:</a:t>
            </a:r>
            <a:r>
              <a:rPr sz="1200" spc="200" dirty="0">
                <a:latin typeface="Arial MT"/>
                <a:cs typeface="Arial MT"/>
              </a:rPr>
              <a:t> </a:t>
            </a:r>
            <a:r>
              <a:rPr sz="1200" spc="-5" dirty="0">
                <a:latin typeface="Arial MT"/>
                <a:cs typeface="Arial MT"/>
              </a:rPr>
              <a:t>terkait</a:t>
            </a:r>
            <a:r>
              <a:rPr sz="1200" spc="215" dirty="0">
                <a:latin typeface="Arial MT"/>
                <a:cs typeface="Arial MT"/>
              </a:rPr>
              <a:t> </a:t>
            </a:r>
            <a:r>
              <a:rPr sz="1200" spc="-10" dirty="0">
                <a:latin typeface="Arial MT"/>
                <a:cs typeface="Arial MT"/>
              </a:rPr>
              <a:t>pembangunan</a:t>
            </a:r>
            <a:r>
              <a:rPr sz="1200" spc="195" dirty="0">
                <a:latin typeface="Arial MT"/>
                <a:cs typeface="Arial MT"/>
              </a:rPr>
              <a:t> </a:t>
            </a:r>
            <a:r>
              <a:rPr sz="1200" spc="-5" dirty="0">
                <a:latin typeface="Arial MT"/>
                <a:cs typeface="Arial MT"/>
              </a:rPr>
              <a:t>sistem</a:t>
            </a:r>
            <a:endParaRPr sz="1200">
              <a:latin typeface="Arial MT"/>
              <a:cs typeface="Arial MT"/>
            </a:endParaRPr>
          </a:p>
        </p:txBody>
      </p:sp>
      <p:sp>
        <p:nvSpPr>
          <p:cNvPr id="92" name="object 92"/>
          <p:cNvSpPr txBox="1"/>
          <p:nvPr/>
        </p:nvSpPr>
        <p:spPr>
          <a:xfrm>
            <a:off x="707072" y="5694362"/>
            <a:ext cx="4161154" cy="208915"/>
          </a:xfrm>
          <a:prstGeom prst="rect">
            <a:avLst/>
          </a:prstGeom>
        </p:spPr>
        <p:txBody>
          <a:bodyPr vert="horz" wrap="square" lIns="0" tIns="12700" rIns="0" bIns="0" rtlCol="0">
            <a:spAutoFit/>
          </a:bodyPr>
          <a:lstStyle/>
          <a:p>
            <a:pPr marL="12700">
              <a:lnSpc>
                <a:spcPct val="100000"/>
              </a:lnSpc>
              <a:spcBef>
                <a:spcPts val="100"/>
              </a:spcBef>
              <a:tabLst>
                <a:tab pos="813435" algn="l"/>
                <a:tab pos="1842135" algn="l"/>
                <a:tab pos="2700655" algn="l"/>
                <a:tab pos="3148330" algn="l"/>
              </a:tabLst>
            </a:pPr>
            <a:r>
              <a:rPr sz="1200" spc="-15" dirty="0">
                <a:latin typeface="Arial MT"/>
                <a:cs typeface="Arial MT"/>
              </a:rPr>
              <a:t>informasi	</a:t>
            </a:r>
            <a:r>
              <a:rPr sz="1200" spc="-5" dirty="0">
                <a:latin typeface="Arial MT"/>
                <a:cs typeface="Arial MT"/>
              </a:rPr>
              <a:t>memerlukan	</a:t>
            </a:r>
            <a:r>
              <a:rPr sz="1200" i="1" dirty="0">
                <a:latin typeface="Arial"/>
                <a:cs typeface="Arial"/>
              </a:rPr>
              <a:t>clearance	</a:t>
            </a:r>
            <a:r>
              <a:rPr sz="1200" spc="-10" dirty="0">
                <a:latin typeface="Arial MT"/>
                <a:cs typeface="Arial MT"/>
              </a:rPr>
              <a:t>dari	</a:t>
            </a:r>
            <a:r>
              <a:rPr sz="1200" spc="-15" dirty="0">
                <a:latin typeface="Arial MT"/>
                <a:cs typeface="Arial MT"/>
              </a:rPr>
              <a:t>Kemenkominfo</a:t>
            </a:r>
            <a:endParaRPr sz="1200">
              <a:latin typeface="Arial MT"/>
              <a:cs typeface="Arial MT"/>
            </a:endParaRPr>
          </a:p>
        </p:txBody>
      </p:sp>
      <p:sp>
        <p:nvSpPr>
          <p:cNvPr id="93" name="object 93"/>
          <p:cNvSpPr txBox="1"/>
          <p:nvPr/>
        </p:nvSpPr>
        <p:spPr>
          <a:xfrm>
            <a:off x="707072" y="5875654"/>
            <a:ext cx="1745614" cy="208915"/>
          </a:xfrm>
          <a:prstGeom prst="rect">
            <a:avLst/>
          </a:prstGeom>
        </p:spPr>
        <p:txBody>
          <a:bodyPr vert="horz" wrap="square" lIns="0" tIns="12700" rIns="0" bIns="0" rtlCol="0">
            <a:spAutoFit/>
          </a:bodyPr>
          <a:lstStyle/>
          <a:p>
            <a:pPr marL="12700">
              <a:lnSpc>
                <a:spcPct val="100000"/>
              </a:lnSpc>
              <a:spcBef>
                <a:spcPts val="100"/>
              </a:spcBef>
            </a:pPr>
            <a:r>
              <a:rPr sz="1200" spc="-20" dirty="0">
                <a:latin typeface="Arial MT"/>
                <a:cs typeface="Arial MT"/>
              </a:rPr>
              <a:t>dan/atau</a:t>
            </a:r>
            <a:r>
              <a:rPr sz="1200" spc="25" dirty="0">
                <a:latin typeface="Arial MT"/>
                <a:cs typeface="Arial MT"/>
              </a:rPr>
              <a:t> </a:t>
            </a:r>
            <a:r>
              <a:rPr sz="1200" dirty="0">
                <a:latin typeface="Arial MT"/>
                <a:cs typeface="Arial MT"/>
              </a:rPr>
              <a:t>Kemen</a:t>
            </a:r>
            <a:r>
              <a:rPr sz="1200" spc="-45" dirty="0">
                <a:latin typeface="Arial MT"/>
                <a:cs typeface="Arial MT"/>
              </a:rPr>
              <a:t> </a:t>
            </a:r>
            <a:r>
              <a:rPr sz="1200" spc="-5" dirty="0">
                <a:latin typeface="Arial MT"/>
                <a:cs typeface="Arial MT"/>
              </a:rPr>
              <a:t>PANRB.</a:t>
            </a:r>
            <a:endParaRPr sz="1200">
              <a:latin typeface="Arial MT"/>
              <a:cs typeface="Arial MT"/>
            </a:endParaRPr>
          </a:p>
        </p:txBody>
      </p:sp>
      <p:grpSp>
        <p:nvGrpSpPr>
          <p:cNvPr id="94" name="object 94"/>
          <p:cNvGrpSpPr/>
          <p:nvPr/>
        </p:nvGrpSpPr>
        <p:grpSpPr>
          <a:xfrm>
            <a:off x="123825" y="4152836"/>
            <a:ext cx="11882755" cy="562610"/>
            <a:chOff x="123825" y="4152836"/>
            <a:chExt cx="11882755" cy="562610"/>
          </a:xfrm>
        </p:grpSpPr>
        <p:sp>
          <p:nvSpPr>
            <p:cNvPr id="95" name="object 95"/>
            <p:cNvSpPr/>
            <p:nvPr/>
          </p:nvSpPr>
          <p:spPr>
            <a:xfrm>
              <a:off x="142875" y="4571999"/>
              <a:ext cx="933450" cy="142875"/>
            </a:xfrm>
            <a:custGeom>
              <a:avLst/>
              <a:gdLst/>
              <a:ahLst/>
              <a:cxnLst/>
              <a:rect l="l" t="t" r="r" b="b"/>
              <a:pathLst>
                <a:path w="933450" h="142875">
                  <a:moveTo>
                    <a:pt x="933450" y="0"/>
                  </a:moveTo>
                  <a:lnTo>
                    <a:pt x="0" y="0"/>
                  </a:lnTo>
                  <a:lnTo>
                    <a:pt x="933450" y="142875"/>
                  </a:lnTo>
                  <a:lnTo>
                    <a:pt x="933450" y="0"/>
                  </a:lnTo>
                  <a:close/>
                </a:path>
              </a:pathLst>
            </a:custGeom>
            <a:solidFill>
              <a:srgbClr val="BE9000"/>
            </a:solidFill>
          </p:spPr>
          <p:txBody>
            <a:bodyPr wrap="square" lIns="0" tIns="0" rIns="0" bIns="0" rtlCol="0"/>
            <a:lstStyle/>
            <a:p>
              <a:endParaRPr/>
            </a:p>
          </p:txBody>
        </p:sp>
        <p:pic>
          <p:nvPicPr>
            <p:cNvPr id="96" name="object 96"/>
            <p:cNvPicPr/>
            <p:nvPr/>
          </p:nvPicPr>
          <p:blipFill>
            <a:blip r:embed="rId19" cstate="print"/>
            <a:stretch>
              <a:fillRect/>
            </a:stretch>
          </p:blipFill>
          <p:spPr>
            <a:xfrm>
              <a:off x="123825" y="4152836"/>
              <a:ext cx="9196451" cy="490537"/>
            </a:xfrm>
            <a:prstGeom prst="rect">
              <a:avLst/>
            </a:prstGeom>
          </p:spPr>
        </p:pic>
        <p:sp>
          <p:nvSpPr>
            <p:cNvPr id="97" name="object 97"/>
            <p:cNvSpPr/>
            <p:nvPr/>
          </p:nvSpPr>
          <p:spPr>
            <a:xfrm>
              <a:off x="285750" y="4229099"/>
              <a:ext cx="8877300" cy="342900"/>
            </a:xfrm>
            <a:custGeom>
              <a:avLst/>
              <a:gdLst/>
              <a:ahLst/>
              <a:cxnLst/>
              <a:rect l="l" t="t" r="r" b="b"/>
              <a:pathLst>
                <a:path w="8877300" h="342900">
                  <a:moveTo>
                    <a:pt x="8705850" y="0"/>
                  </a:moveTo>
                  <a:lnTo>
                    <a:pt x="0" y="0"/>
                  </a:lnTo>
                  <a:lnTo>
                    <a:pt x="0" y="342900"/>
                  </a:lnTo>
                  <a:lnTo>
                    <a:pt x="8705850" y="342900"/>
                  </a:lnTo>
                  <a:lnTo>
                    <a:pt x="8877300" y="171450"/>
                  </a:lnTo>
                  <a:lnTo>
                    <a:pt x="8705850" y="0"/>
                  </a:lnTo>
                  <a:close/>
                </a:path>
              </a:pathLst>
            </a:custGeom>
            <a:solidFill>
              <a:srgbClr val="15EB6C"/>
            </a:solidFill>
          </p:spPr>
          <p:txBody>
            <a:bodyPr wrap="square" lIns="0" tIns="0" rIns="0" bIns="0" rtlCol="0"/>
            <a:lstStyle/>
            <a:p>
              <a:endParaRPr/>
            </a:p>
          </p:txBody>
        </p:sp>
        <p:pic>
          <p:nvPicPr>
            <p:cNvPr id="98" name="object 98"/>
            <p:cNvPicPr/>
            <p:nvPr/>
          </p:nvPicPr>
          <p:blipFill>
            <a:blip r:embed="rId20" cstate="print"/>
            <a:stretch>
              <a:fillRect/>
            </a:stretch>
          </p:blipFill>
          <p:spPr>
            <a:xfrm>
              <a:off x="9029700" y="4152836"/>
              <a:ext cx="1300099" cy="490537"/>
            </a:xfrm>
            <a:prstGeom prst="rect">
              <a:avLst/>
            </a:prstGeom>
          </p:spPr>
        </p:pic>
        <p:sp>
          <p:nvSpPr>
            <p:cNvPr id="99" name="object 99"/>
            <p:cNvSpPr/>
            <p:nvPr/>
          </p:nvSpPr>
          <p:spPr>
            <a:xfrm>
              <a:off x="9115425" y="4229099"/>
              <a:ext cx="1133475" cy="342900"/>
            </a:xfrm>
            <a:custGeom>
              <a:avLst/>
              <a:gdLst/>
              <a:ahLst/>
              <a:cxnLst/>
              <a:rect l="l" t="t" r="r" b="b"/>
              <a:pathLst>
                <a:path w="1133475" h="342900">
                  <a:moveTo>
                    <a:pt x="953643" y="0"/>
                  </a:moveTo>
                  <a:lnTo>
                    <a:pt x="0" y="0"/>
                  </a:lnTo>
                  <a:lnTo>
                    <a:pt x="179831" y="171450"/>
                  </a:lnTo>
                  <a:lnTo>
                    <a:pt x="0" y="342900"/>
                  </a:lnTo>
                  <a:lnTo>
                    <a:pt x="953643" y="342900"/>
                  </a:lnTo>
                  <a:lnTo>
                    <a:pt x="1133475" y="171450"/>
                  </a:lnTo>
                  <a:lnTo>
                    <a:pt x="953643" y="0"/>
                  </a:lnTo>
                  <a:close/>
                </a:path>
              </a:pathLst>
            </a:custGeom>
            <a:solidFill>
              <a:srgbClr val="15EB6C"/>
            </a:solidFill>
          </p:spPr>
          <p:txBody>
            <a:bodyPr wrap="square" lIns="0" tIns="0" rIns="0" bIns="0" rtlCol="0"/>
            <a:lstStyle/>
            <a:p>
              <a:endParaRPr/>
            </a:p>
          </p:txBody>
        </p:sp>
        <p:pic>
          <p:nvPicPr>
            <p:cNvPr id="100" name="object 100"/>
            <p:cNvPicPr/>
            <p:nvPr/>
          </p:nvPicPr>
          <p:blipFill>
            <a:blip r:embed="rId21" cstate="print"/>
            <a:stretch>
              <a:fillRect/>
            </a:stretch>
          </p:blipFill>
          <p:spPr>
            <a:xfrm>
              <a:off x="10067925" y="4162361"/>
              <a:ext cx="1938401" cy="490537"/>
            </a:xfrm>
            <a:prstGeom prst="rect">
              <a:avLst/>
            </a:prstGeom>
          </p:spPr>
        </p:pic>
        <p:sp>
          <p:nvSpPr>
            <p:cNvPr id="101" name="object 101"/>
            <p:cNvSpPr/>
            <p:nvPr/>
          </p:nvSpPr>
          <p:spPr>
            <a:xfrm>
              <a:off x="10163175" y="4238624"/>
              <a:ext cx="1752600" cy="342900"/>
            </a:xfrm>
            <a:custGeom>
              <a:avLst/>
              <a:gdLst/>
              <a:ahLst/>
              <a:cxnLst/>
              <a:rect l="l" t="t" r="r" b="b"/>
              <a:pathLst>
                <a:path w="1752600" h="342900">
                  <a:moveTo>
                    <a:pt x="1572768" y="0"/>
                  </a:moveTo>
                  <a:lnTo>
                    <a:pt x="0" y="0"/>
                  </a:lnTo>
                  <a:lnTo>
                    <a:pt x="179831" y="171450"/>
                  </a:lnTo>
                  <a:lnTo>
                    <a:pt x="0" y="342900"/>
                  </a:lnTo>
                  <a:lnTo>
                    <a:pt x="1572768" y="342900"/>
                  </a:lnTo>
                  <a:lnTo>
                    <a:pt x="1752600" y="171450"/>
                  </a:lnTo>
                  <a:lnTo>
                    <a:pt x="1572768" y="0"/>
                  </a:lnTo>
                  <a:close/>
                </a:path>
              </a:pathLst>
            </a:custGeom>
            <a:solidFill>
              <a:srgbClr val="15EB6C"/>
            </a:solidFill>
          </p:spPr>
          <p:txBody>
            <a:bodyPr wrap="square" lIns="0" tIns="0" rIns="0" bIns="0" rtlCol="0"/>
            <a:lstStyle/>
            <a:p>
              <a:endParaRPr/>
            </a:p>
          </p:txBody>
        </p:sp>
      </p:grpSp>
      <p:sp>
        <p:nvSpPr>
          <p:cNvPr id="102" name="object 102"/>
          <p:cNvSpPr txBox="1"/>
          <p:nvPr/>
        </p:nvSpPr>
        <p:spPr>
          <a:xfrm>
            <a:off x="5511800" y="4215066"/>
            <a:ext cx="606425" cy="334645"/>
          </a:xfrm>
          <a:prstGeom prst="rect">
            <a:avLst/>
          </a:prstGeom>
        </p:spPr>
        <p:txBody>
          <a:bodyPr vert="horz" wrap="square" lIns="0" tIns="15875" rIns="0" bIns="0" rtlCol="0">
            <a:spAutoFit/>
          </a:bodyPr>
          <a:lstStyle/>
          <a:p>
            <a:pPr marL="12700">
              <a:lnSpc>
                <a:spcPct val="100000"/>
              </a:lnSpc>
              <a:spcBef>
                <a:spcPts val="125"/>
              </a:spcBef>
            </a:pPr>
            <a:r>
              <a:rPr sz="2000" b="1" spc="45" dirty="0">
                <a:latin typeface="Arial"/>
                <a:cs typeface="Arial"/>
              </a:rPr>
              <a:t>No</a:t>
            </a:r>
            <a:r>
              <a:rPr sz="2000" b="1" spc="10" dirty="0">
                <a:latin typeface="Arial"/>
                <a:cs typeface="Arial"/>
              </a:rPr>
              <a:t>te</a:t>
            </a:r>
            <a:endParaRPr sz="2000">
              <a:latin typeface="Arial"/>
              <a:cs typeface="Arial"/>
            </a:endParaRPr>
          </a:p>
        </p:txBody>
      </p:sp>
      <p:grpSp>
        <p:nvGrpSpPr>
          <p:cNvPr id="103" name="object 103"/>
          <p:cNvGrpSpPr/>
          <p:nvPr/>
        </p:nvGrpSpPr>
        <p:grpSpPr>
          <a:xfrm>
            <a:off x="5095875" y="4657725"/>
            <a:ext cx="6696075" cy="1600200"/>
            <a:chOff x="5095875" y="4657725"/>
            <a:chExt cx="6696075" cy="1600200"/>
          </a:xfrm>
        </p:grpSpPr>
        <p:sp>
          <p:nvSpPr>
            <p:cNvPr id="104" name="object 104"/>
            <p:cNvSpPr/>
            <p:nvPr/>
          </p:nvSpPr>
          <p:spPr>
            <a:xfrm>
              <a:off x="5095875" y="4657725"/>
              <a:ext cx="6696075" cy="1600200"/>
            </a:xfrm>
            <a:custGeom>
              <a:avLst/>
              <a:gdLst/>
              <a:ahLst/>
              <a:cxnLst/>
              <a:rect l="l" t="t" r="r" b="b"/>
              <a:pathLst>
                <a:path w="6696075" h="1600200">
                  <a:moveTo>
                    <a:pt x="6696075" y="0"/>
                  </a:moveTo>
                  <a:lnTo>
                    <a:pt x="0" y="0"/>
                  </a:lnTo>
                  <a:lnTo>
                    <a:pt x="0" y="1600200"/>
                  </a:lnTo>
                  <a:lnTo>
                    <a:pt x="6696075" y="1600200"/>
                  </a:lnTo>
                  <a:lnTo>
                    <a:pt x="6696075" y="0"/>
                  </a:lnTo>
                  <a:close/>
                </a:path>
              </a:pathLst>
            </a:custGeom>
            <a:solidFill>
              <a:srgbClr val="6F2F9F"/>
            </a:solidFill>
          </p:spPr>
          <p:txBody>
            <a:bodyPr wrap="square" lIns="0" tIns="0" rIns="0" bIns="0" rtlCol="0"/>
            <a:lstStyle/>
            <a:p>
              <a:endParaRPr/>
            </a:p>
          </p:txBody>
        </p:sp>
        <p:sp>
          <p:nvSpPr>
            <p:cNvPr id="105" name="object 105"/>
            <p:cNvSpPr/>
            <p:nvPr/>
          </p:nvSpPr>
          <p:spPr>
            <a:xfrm>
              <a:off x="5357368" y="5775502"/>
              <a:ext cx="6391275" cy="419100"/>
            </a:xfrm>
            <a:custGeom>
              <a:avLst/>
              <a:gdLst/>
              <a:ahLst/>
              <a:cxnLst/>
              <a:rect l="l" t="t" r="r" b="b"/>
              <a:pathLst>
                <a:path w="6391275" h="419100">
                  <a:moveTo>
                    <a:pt x="733425" y="219087"/>
                  </a:moveTo>
                  <a:lnTo>
                    <a:pt x="685800" y="219087"/>
                  </a:lnTo>
                  <a:lnTo>
                    <a:pt x="0" y="219087"/>
                  </a:lnTo>
                  <a:lnTo>
                    <a:pt x="0" y="419100"/>
                  </a:lnTo>
                  <a:lnTo>
                    <a:pt x="685800" y="419100"/>
                  </a:lnTo>
                  <a:lnTo>
                    <a:pt x="733425" y="419100"/>
                  </a:lnTo>
                  <a:lnTo>
                    <a:pt x="733425" y="219087"/>
                  </a:lnTo>
                  <a:close/>
                </a:path>
                <a:path w="6391275" h="419100">
                  <a:moveTo>
                    <a:pt x="2190737" y="0"/>
                  </a:moveTo>
                  <a:lnTo>
                    <a:pt x="1133475" y="0"/>
                  </a:lnTo>
                  <a:lnTo>
                    <a:pt x="1000125" y="0"/>
                  </a:lnTo>
                  <a:lnTo>
                    <a:pt x="0" y="0"/>
                  </a:lnTo>
                  <a:lnTo>
                    <a:pt x="0" y="200025"/>
                  </a:lnTo>
                  <a:lnTo>
                    <a:pt x="1000125" y="200025"/>
                  </a:lnTo>
                  <a:lnTo>
                    <a:pt x="1133475" y="200025"/>
                  </a:lnTo>
                  <a:lnTo>
                    <a:pt x="2190737" y="200025"/>
                  </a:lnTo>
                  <a:lnTo>
                    <a:pt x="2190737" y="0"/>
                  </a:lnTo>
                  <a:close/>
                </a:path>
                <a:path w="6391275" h="419100">
                  <a:moveTo>
                    <a:pt x="6391275" y="0"/>
                  </a:moveTo>
                  <a:lnTo>
                    <a:pt x="6391275" y="0"/>
                  </a:lnTo>
                  <a:lnTo>
                    <a:pt x="2190750" y="0"/>
                  </a:lnTo>
                  <a:lnTo>
                    <a:pt x="2190750" y="200025"/>
                  </a:lnTo>
                  <a:lnTo>
                    <a:pt x="6391275" y="200025"/>
                  </a:lnTo>
                  <a:lnTo>
                    <a:pt x="6391275" y="0"/>
                  </a:lnTo>
                  <a:close/>
                </a:path>
              </a:pathLst>
            </a:custGeom>
            <a:solidFill>
              <a:srgbClr val="FFFF00"/>
            </a:solidFill>
          </p:spPr>
          <p:txBody>
            <a:bodyPr wrap="square" lIns="0" tIns="0" rIns="0" bIns="0" rtlCol="0"/>
            <a:lstStyle/>
            <a:p>
              <a:endParaRPr/>
            </a:p>
          </p:txBody>
        </p:sp>
      </p:grpSp>
      <p:sp>
        <p:nvSpPr>
          <p:cNvPr id="106" name="object 106"/>
          <p:cNvSpPr txBox="1"/>
          <p:nvPr/>
        </p:nvSpPr>
        <p:spPr>
          <a:xfrm>
            <a:off x="7916164" y="4683442"/>
            <a:ext cx="1082675" cy="243204"/>
          </a:xfrm>
          <a:prstGeom prst="rect">
            <a:avLst/>
          </a:prstGeom>
        </p:spPr>
        <p:txBody>
          <a:bodyPr vert="horz" wrap="square" lIns="0" tIns="15875" rIns="0" bIns="0" rtlCol="0">
            <a:spAutoFit/>
          </a:bodyPr>
          <a:lstStyle/>
          <a:p>
            <a:pPr>
              <a:lnSpc>
                <a:spcPct val="100000"/>
              </a:lnSpc>
              <a:spcBef>
                <a:spcPts val="125"/>
              </a:spcBef>
            </a:pPr>
            <a:r>
              <a:rPr sz="1400" b="1" u="heavy" spc="-45" dirty="0">
                <a:solidFill>
                  <a:srgbClr val="FFFFFF"/>
                </a:solidFill>
                <a:uFill>
                  <a:solidFill>
                    <a:srgbClr val="FFFFFF"/>
                  </a:solidFill>
                </a:uFill>
                <a:latin typeface="Arial"/>
                <a:cs typeface="Arial"/>
              </a:rPr>
              <a:t>U</a:t>
            </a:r>
            <a:r>
              <a:rPr sz="1400" b="1" u="heavy" spc="40" dirty="0">
                <a:solidFill>
                  <a:srgbClr val="FFFFFF"/>
                </a:solidFill>
                <a:uFill>
                  <a:solidFill>
                    <a:srgbClr val="FFFFFF"/>
                  </a:solidFill>
                </a:uFill>
                <a:latin typeface="Arial"/>
                <a:cs typeface="Arial"/>
              </a:rPr>
              <a:t>n</a:t>
            </a:r>
            <a:r>
              <a:rPr sz="1400" b="1" u="heavy" spc="-20" dirty="0">
                <a:solidFill>
                  <a:srgbClr val="FFFFFF"/>
                </a:solidFill>
                <a:uFill>
                  <a:solidFill>
                    <a:srgbClr val="FFFFFF"/>
                  </a:solidFill>
                </a:uFill>
                <a:latin typeface="Arial"/>
                <a:cs typeface="Arial"/>
              </a:rPr>
              <a:t>i</a:t>
            </a:r>
            <a:r>
              <a:rPr sz="1400" b="1" u="heavy" spc="5" dirty="0">
                <a:solidFill>
                  <a:srgbClr val="FFFFFF"/>
                </a:solidFill>
                <a:uFill>
                  <a:solidFill>
                    <a:srgbClr val="FFFFFF"/>
                  </a:solidFill>
                </a:uFill>
                <a:latin typeface="Arial"/>
                <a:cs typeface="Arial"/>
              </a:rPr>
              <a:t>t</a:t>
            </a:r>
            <a:r>
              <a:rPr sz="1400" b="1" u="heavy" spc="-40" dirty="0">
                <a:solidFill>
                  <a:srgbClr val="FFFFFF"/>
                </a:solidFill>
                <a:uFill>
                  <a:solidFill>
                    <a:srgbClr val="FFFFFF"/>
                  </a:solidFill>
                </a:uFill>
                <a:latin typeface="Arial"/>
                <a:cs typeface="Arial"/>
              </a:rPr>
              <a:t> </a:t>
            </a:r>
            <a:r>
              <a:rPr sz="1400" b="1" u="heavy" spc="114" dirty="0">
                <a:solidFill>
                  <a:srgbClr val="FFFFFF"/>
                </a:solidFill>
                <a:uFill>
                  <a:solidFill>
                    <a:srgbClr val="FFFFFF"/>
                  </a:solidFill>
                </a:uFill>
                <a:latin typeface="Arial"/>
                <a:cs typeface="Arial"/>
              </a:rPr>
              <a:t>T</a:t>
            </a:r>
            <a:r>
              <a:rPr sz="1400" b="1" u="heavy" spc="45" dirty="0">
                <a:solidFill>
                  <a:srgbClr val="FFFFFF"/>
                </a:solidFill>
                <a:uFill>
                  <a:solidFill>
                    <a:srgbClr val="FFFFFF"/>
                  </a:solidFill>
                </a:uFill>
                <a:latin typeface="Arial"/>
                <a:cs typeface="Arial"/>
              </a:rPr>
              <a:t>e</a:t>
            </a:r>
            <a:r>
              <a:rPr sz="1400" b="1" u="heavy" spc="50" dirty="0">
                <a:solidFill>
                  <a:srgbClr val="FFFFFF"/>
                </a:solidFill>
                <a:uFill>
                  <a:solidFill>
                    <a:srgbClr val="FFFFFF"/>
                  </a:solidFill>
                </a:uFill>
                <a:latin typeface="Arial"/>
                <a:cs typeface="Arial"/>
              </a:rPr>
              <a:t>r</a:t>
            </a:r>
            <a:r>
              <a:rPr sz="1400" b="1" u="heavy" spc="45" dirty="0">
                <a:solidFill>
                  <a:srgbClr val="FFFFFF"/>
                </a:solidFill>
                <a:uFill>
                  <a:solidFill>
                    <a:srgbClr val="FFFFFF"/>
                  </a:solidFill>
                </a:uFill>
                <a:latin typeface="Arial"/>
                <a:cs typeface="Arial"/>
              </a:rPr>
              <a:t>k</a:t>
            </a:r>
            <a:r>
              <a:rPr sz="1400" b="1" u="heavy" spc="-30" dirty="0">
                <a:solidFill>
                  <a:srgbClr val="FFFFFF"/>
                </a:solidFill>
                <a:uFill>
                  <a:solidFill>
                    <a:srgbClr val="FFFFFF"/>
                  </a:solidFill>
                </a:uFill>
                <a:latin typeface="Arial"/>
                <a:cs typeface="Arial"/>
              </a:rPr>
              <a:t>a</a:t>
            </a:r>
            <a:r>
              <a:rPr sz="1400" b="1" u="heavy" spc="-20" dirty="0">
                <a:solidFill>
                  <a:srgbClr val="FFFFFF"/>
                </a:solidFill>
                <a:uFill>
                  <a:solidFill>
                    <a:srgbClr val="FFFFFF"/>
                  </a:solidFill>
                </a:uFill>
                <a:latin typeface="Arial"/>
                <a:cs typeface="Arial"/>
              </a:rPr>
              <a:t>i</a:t>
            </a:r>
            <a:r>
              <a:rPr sz="1400" b="1" u="heavy" spc="-25" dirty="0">
                <a:solidFill>
                  <a:srgbClr val="FFFFFF"/>
                </a:solidFill>
                <a:uFill>
                  <a:solidFill>
                    <a:srgbClr val="FFFFFF"/>
                  </a:solidFill>
                </a:uFill>
                <a:latin typeface="Arial"/>
                <a:cs typeface="Arial"/>
              </a:rPr>
              <a:t>t</a:t>
            </a:r>
            <a:r>
              <a:rPr sz="1400" b="1" u="heavy" spc="10" dirty="0">
                <a:solidFill>
                  <a:srgbClr val="FFFFFF"/>
                </a:solidFill>
                <a:uFill>
                  <a:solidFill>
                    <a:srgbClr val="FFFFFF"/>
                  </a:solidFill>
                </a:uFill>
                <a:latin typeface="Arial"/>
                <a:cs typeface="Arial"/>
              </a:rPr>
              <a:t>*</a:t>
            </a:r>
            <a:endParaRPr sz="1400">
              <a:latin typeface="Arial"/>
              <a:cs typeface="Arial"/>
            </a:endParaRPr>
          </a:p>
        </p:txBody>
      </p:sp>
      <p:sp>
        <p:nvSpPr>
          <p:cNvPr id="107" name="object 107"/>
          <p:cNvSpPr txBox="1"/>
          <p:nvPr/>
        </p:nvSpPr>
        <p:spPr>
          <a:xfrm>
            <a:off x="5189854" y="4902898"/>
            <a:ext cx="6529705" cy="1311275"/>
          </a:xfrm>
          <a:prstGeom prst="rect">
            <a:avLst/>
          </a:prstGeom>
        </p:spPr>
        <p:txBody>
          <a:bodyPr vert="horz" wrap="square" lIns="0" tIns="15875" rIns="0" bIns="0" rtlCol="0">
            <a:spAutoFit/>
          </a:bodyPr>
          <a:lstStyle/>
          <a:p>
            <a:pPr marL="171450" indent="-172085">
              <a:lnSpc>
                <a:spcPts val="1664"/>
              </a:lnSpc>
              <a:spcBef>
                <a:spcPts val="125"/>
              </a:spcBef>
              <a:buSzPct val="92857"/>
              <a:buFont typeface="Segoe UI Symbol"/>
              <a:buChar char="❑"/>
              <a:tabLst>
                <a:tab pos="172085" algn="l"/>
                <a:tab pos="1334135" algn="l"/>
              </a:tabLst>
            </a:pPr>
            <a:r>
              <a:rPr sz="1400" dirty="0">
                <a:solidFill>
                  <a:srgbClr val="FFFFFF"/>
                </a:solidFill>
                <a:latin typeface="Arial MT"/>
                <a:cs typeface="Arial MT"/>
              </a:rPr>
              <a:t>Dit.</a:t>
            </a:r>
            <a:r>
              <a:rPr sz="1400" spc="-30" dirty="0">
                <a:solidFill>
                  <a:srgbClr val="FFFFFF"/>
                </a:solidFill>
                <a:latin typeface="Arial MT"/>
                <a:cs typeface="Arial MT"/>
              </a:rPr>
              <a:t> </a:t>
            </a:r>
            <a:r>
              <a:rPr sz="1400" spc="10" dirty="0">
                <a:solidFill>
                  <a:srgbClr val="FFFFFF"/>
                </a:solidFill>
                <a:latin typeface="Arial MT"/>
                <a:cs typeface="Arial MT"/>
              </a:rPr>
              <a:t>PNBP</a:t>
            </a:r>
            <a:r>
              <a:rPr sz="1400" spc="-55" dirty="0">
                <a:solidFill>
                  <a:srgbClr val="FFFFFF"/>
                </a:solidFill>
                <a:latin typeface="Arial MT"/>
                <a:cs typeface="Arial MT"/>
              </a:rPr>
              <a:t> </a:t>
            </a:r>
            <a:r>
              <a:rPr lang="en-US" sz="1400" spc="-250" dirty="0">
                <a:solidFill>
                  <a:srgbClr val="FFFFFF"/>
                </a:solidFill>
                <a:latin typeface="Arial MT"/>
                <a:cs typeface="Arial MT"/>
                <a:sym typeface="Wingdings" panose="05000000000000000000" pitchFamily="2" charset="2"/>
              </a:rPr>
              <a:t></a:t>
            </a:r>
            <a:r>
              <a:rPr sz="1400" spc="-250" dirty="0">
                <a:solidFill>
                  <a:srgbClr val="FFFFFF"/>
                </a:solidFill>
                <a:latin typeface="Arial MT"/>
                <a:cs typeface="Arial MT"/>
              </a:rPr>
              <a:t>	</a:t>
            </a:r>
            <a:r>
              <a:rPr sz="1400" dirty="0">
                <a:solidFill>
                  <a:srgbClr val="FFFFFF"/>
                </a:solidFill>
                <a:latin typeface="Arial MT"/>
                <a:cs typeface="Arial MT"/>
              </a:rPr>
              <a:t>perubahan</a:t>
            </a:r>
            <a:r>
              <a:rPr sz="1400" spc="-80" dirty="0">
                <a:solidFill>
                  <a:srgbClr val="FFFFFF"/>
                </a:solidFill>
                <a:latin typeface="Arial MT"/>
                <a:cs typeface="Arial MT"/>
              </a:rPr>
              <a:t> </a:t>
            </a:r>
            <a:r>
              <a:rPr sz="1400" spc="15" dirty="0">
                <a:solidFill>
                  <a:srgbClr val="FFFFFF"/>
                </a:solidFill>
                <a:latin typeface="Arial MT"/>
                <a:cs typeface="Arial MT"/>
              </a:rPr>
              <a:t>pagu</a:t>
            </a:r>
            <a:r>
              <a:rPr sz="1400" spc="-65" dirty="0">
                <a:solidFill>
                  <a:srgbClr val="FFFFFF"/>
                </a:solidFill>
                <a:latin typeface="Arial MT"/>
                <a:cs typeface="Arial MT"/>
              </a:rPr>
              <a:t> </a:t>
            </a:r>
            <a:r>
              <a:rPr sz="1400" spc="-5" dirty="0">
                <a:solidFill>
                  <a:srgbClr val="FFFFFF"/>
                </a:solidFill>
                <a:latin typeface="Arial MT"/>
                <a:cs typeface="Arial MT"/>
              </a:rPr>
              <a:t>anggaran</a:t>
            </a:r>
            <a:r>
              <a:rPr sz="1400" spc="10" dirty="0">
                <a:solidFill>
                  <a:srgbClr val="FFFFFF"/>
                </a:solidFill>
                <a:latin typeface="Arial MT"/>
                <a:cs typeface="Arial MT"/>
              </a:rPr>
              <a:t> PNBP</a:t>
            </a:r>
            <a:endParaRPr sz="1400" dirty="0">
              <a:latin typeface="Arial MT"/>
              <a:cs typeface="Arial MT"/>
            </a:endParaRPr>
          </a:p>
          <a:p>
            <a:pPr marL="171450" indent="-172085">
              <a:lnSpc>
                <a:spcPts val="1650"/>
              </a:lnSpc>
              <a:buSzPct val="92857"/>
              <a:buFont typeface="Segoe UI Symbol"/>
              <a:buChar char="❑"/>
              <a:tabLst>
                <a:tab pos="172085" algn="l"/>
                <a:tab pos="3936365" algn="l"/>
              </a:tabLst>
            </a:pPr>
            <a:r>
              <a:rPr sz="1400" spc="5" dirty="0">
                <a:solidFill>
                  <a:srgbClr val="FFFFFF"/>
                </a:solidFill>
                <a:latin typeface="Arial MT"/>
                <a:cs typeface="Arial MT"/>
              </a:rPr>
              <a:t>Ditjen</a:t>
            </a:r>
            <a:r>
              <a:rPr sz="1400" spc="-40" dirty="0">
                <a:solidFill>
                  <a:srgbClr val="FFFFFF"/>
                </a:solidFill>
                <a:latin typeface="Arial MT"/>
                <a:cs typeface="Arial MT"/>
              </a:rPr>
              <a:t> </a:t>
            </a:r>
            <a:r>
              <a:rPr sz="1400" dirty="0">
                <a:solidFill>
                  <a:srgbClr val="FFFFFF"/>
                </a:solidFill>
                <a:latin typeface="Arial MT"/>
                <a:cs typeface="Arial MT"/>
              </a:rPr>
              <a:t>Pembiayaan</a:t>
            </a:r>
            <a:r>
              <a:rPr sz="1400" spc="-105" dirty="0">
                <a:solidFill>
                  <a:srgbClr val="FFFFFF"/>
                </a:solidFill>
                <a:latin typeface="Arial MT"/>
                <a:cs typeface="Arial MT"/>
              </a:rPr>
              <a:t> </a:t>
            </a:r>
            <a:r>
              <a:rPr sz="1400" spc="10" dirty="0">
                <a:solidFill>
                  <a:srgbClr val="FFFFFF"/>
                </a:solidFill>
                <a:latin typeface="Arial MT"/>
                <a:cs typeface="Arial MT"/>
              </a:rPr>
              <a:t>dan</a:t>
            </a:r>
            <a:r>
              <a:rPr sz="1400" spc="35" dirty="0">
                <a:solidFill>
                  <a:srgbClr val="FFFFFF"/>
                </a:solidFill>
                <a:latin typeface="Arial MT"/>
                <a:cs typeface="Arial MT"/>
              </a:rPr>
              <a:t> </a:t>
            </a:r>
            <a:r>
              <a:rPr sz="1400" spc="5" dirty="0">
                <a:solidFill>
                  <a:srgbClr val="FFFFFF"/>
                </a:solidFill>
                <a:latin typeface="Arial MT"/>
                <a:cs typeface="Arial MT"/>
              </a:rPr>
              <a:t>Pengelolaan</a:t>
            </a:r>
            <a:r>
              <a:rPr sz="1400" spc="-185" dirty="0">
                <a:solidFill>
                  <a:srgbClr val="FFFFFF"/>
                </a:solidFill>
                <a:latin typeface="Arial MT"/>
                <a:cs typeface="Arial MT"/>
              </a:rPr>
              <a:t> </a:t>
            </a:r>
            <a:r>
              <a:rPr sz="1400" spc="5" dirty="0" err="1">
                <a:solidFill>
                  <a:srgbClr val="FFFFFF"/>
                </a:solidFill>
                <a:latin typeface="Arial MT"/>
                <a:cs typeface="Arial MT"/>
              </a:rPr>
              <a:t>Risiko</a:t>
            </a:r>
            <a:r>
              <a:rPr sz="1400" spc="-40" dirty="0">
                <a:solidFill>
                  <a:srgbClr val="FFFFFF"/>
                </a:solidFill>
                <a:latin typeface="Arial MT"/>
                <a:cs typeface="Arial MT"/>
              </a:rPr>
              <a:t> </a:t>
            </a:r>
            <a:r>
              <a:rPr lang="en-US" sz="1400" spc="-250" dirty="0">
                <a:solidFill>
                  <a:srgbClr val="FFFFFF"/>
                </a:solidFill>
                <a:latin typeface="Arial MT"/>
                <a:cs typeface="Arial MT"/>
                <a:sym typeface="Wingdings" panose="05000000000000000000" pitchFamily="2" charset="2"/>
              </a:rPr>
              <a:t> </a:t>
            </a:r>
            <a:r>
              <a:rPr sz="1400" spc="-10" dirty="0" err="1">
                <a:solidFill>
                  <a:srgbClr val="FFFFFF"/>
                </a:solidFill>
                <a:latin typeface="Arial MT"/>
                <a:cs typeface="Arial MT"/>
              </a:rPr>
              <a:t>pinjaman</a:t>
            </a:r>
            <a:r>
              <a:rPr sz="1400" spc="-10" dirty="0">
                <a:solidFill>
                  <a:srgbClr val="FFFFFF"/>
                </a:solidFill>
                <a:latin typeface="Arial MT"/>
                <a:cs typeface="Arial MT"/>
              </a:rPr>
              <a:t>,</a:t>
            </a:r>
            <a:r>
              <a:rPr sz="1400" spc="30" dirty="0">
                <a:solidFill>
                  <a:srgbClr val="FFFFFF"/>
                </a:solidFill>
                <a:latin typeface="Arial MT"/>
                <a:cs typeface="Arial MT"/>
              </a:rPr>
              <a:t> </a:t>
            </a:r>
            <a:r>
              <a:rPr sz="1400" spc="-5" dirty="0">
                <a:solidFill>
                  <a:srgbClr val="FFFFFF"/>
                </a:solidFill>
                <a:latin typeface="Arial MT"/>
                <a:cs typeface="Arial MT"/>
              </a:rPr>
              <a:t>hibah</a:t>
            </a:r>
            <a:r>
              <a:rPr sz="1400" spc="10" dirty="0">
                <a:solidFill>
                  <a:srgbClr val="FFFFFF"/>
                </a:solidFill>
                <a:latin typeface="Arial MT"/>
                <a:cs typeface="Arial MT"/>
              </a:rPr>
              <a:t> </a:t>
            </a:r>
            <a:r>
              <a:rPr sz="1400" spc="-15" dirty="0">
                <a:solidFill>
                  <a:srgbClr val="FFFFFF"/>
                </a:solidFill>
                <a:latin typeface="Arial MT"/>
                <a:cs typeface="Arial MT"/>
              </a:rPr>
              <a:t>dan/atau</a:t>
            </a:r>
            <a:r>
              <a:rPr sz="1400" spc="10" dirty="0">
                <a:solidFill>
                  <a:srgbClr val="FFFFFF"/>
                </a:solidFill>
                <a:latin typeface="Arial MT"/>
                <a:cs typeface="Arial MT"/>
              </a:rPr>
              <a:t> </a:t>
            </a:r>
            <a:r>
              <a:rPr sz="1400" spc="35" dirty="0">
                <a:solidFill>
                  <a:srgbClr val="FFFFFF"/>
                </a:solidFill>
                <a:latin typeface="Arial MT"/>
                <a:cs typeface="Arial MT"/>
              </a:rPr>
              <a:t>SBSN</a:t>
            </a:r>
            <a:endParaRPr sz="1400" dirty="0">
              <a:latin typeface="Arial MT"/>
              <a:cs typeface="Arial MT"/>
            </a:endParaRPr>
          </a:p>
          <a:p>
            <a:pPr marL="171450" marR="15240" indent="-172085">
              <a:lnSpc>
                <a:spcPts val="1730"/>
              </a:lnSpc>
              <a:spcBef>
                <a:spcPts val="5"/>
              </a:spcBef>
              <a:buSzPct val="92857"/>
              <a:buFont typeface="Segoe UI Symbol"/>
              <a:buChar char="❑"/>
              <a:tabLst>
                <a:tab pos="172085" algn="l"/>
                <a:tab pos="3107055" algn="l"/>
              </a:tabLst>
            </a:pPr>
            <a:r>
              <a:rPr sz="1400" spc="5" dirty="0">
                <a:solidFill>
                  <a:srgbClr val="FFFFFF"/>
                </a:solidFill>
                <a:latin typeface="Arial MT"/>
                <a:cs typeface="Arial MT"/>
              </a:rPr>
              <a:t>Ditjen</a:t>
            </a:r>
            <a:r>
              <a:rPr sz="1400" spc="250" dirty="0">
                <a:solidFill>
                  <a:srgbClr val="FFFFFF"/>
                </a:solidFill>
                <a:latin typeface="Arial MT"/>
                <a:cs typeface="Arial MT"/>
              </a:rPr>
              <a:t> </a:t>
            </a:r>
            <a:r>
              <a:rPr sz="1400" dirty="0">
                <a:solidFill>
                  <a:srgbClr val="FFFFFF"/>
                </a:solidFill>
                <a:latin typeface="Arial MT"/>
                <a:cs typeface="Arial MT"/>
              </a:rPr>
              <a:t>Perimbangan</a:t>
            </a:r>
            <a:r>
              <a:rPr sz="1400" spc="265" dirty="0">
                <a:solidFill>
                  <a:srgbClr val="FFFFFF"/>
                </a:solidFill>
                <a:latin typeface="Arial MT"/>
                <a:cs typeface="Arial MT"/>
              </a:rPr>
              <a:t> </a:t>
            </a:r>
            <a:r>
              <a:rPr sz="1400" dirty="0" err="1">
                <a:solidFill>
                  <a:srgbClr val="FFFFFF"/>
                </a:solidFill>
                <a:latin typeface="Arial MT"/>
                <a:cs typeface="Arial MT"/>
              </a:rPr>
              <a:t>Keuangan</a:t>
            </a:r>
            <a:r>
              <a:rPr sz="1400" spc="260" dirty="0">
                <a:solidFill>
                  <a:srgbClr val="FFFFFF"/>
                </a:solidFill>
                <a:latin typeface="Arial MT"/>
                <a:cs typeface="Arial MT"/>
              </a:rPr>
              <a:t> </a:t>
            </a:r>
            <a:r>
              <a:rPr lang="en-US" sz="1400" spc="-250" dirty="0">
                <a:solidFill>
                  <a:srgbClr val="FFFFFF"/>
                </a:solidFill>
                <a:latin typeface="Arial MT"/>
                <a:cs typeface="Arial MT"/>
                <a:sym typeface="Wingdings" panose="05000000000000000000" pitchFamily="2" charset="2"/>
              </a:rPr>
              <a:t></a:t>
            </a:r>
            <a:r>
              <a:rPr sz="1400" spc="-250" dirty="0">
                <a:solidFill>
                  <a:srgbClr val="FFFFFF"/>
                </a:solidFill>
                <a:latin typeface="Arial MT"/>
                <a:cs typeface="Arial MT"/>
              </a:rPr>
              <a:t>	</a:t>
            </a:r>
            <a:r>
              <a:rPr sz="1400" spc="-5" dirty="0">
                <a:solidFill>
                  <a:srgbClr val="FFFFFF"/>
                </a:solidFill>
                <a:latin typeface="Arial MT"/>
                <a:cs typeface="Arial MT"/>
              </a:rPr>
              <a:t>hibah</a:t>
            </a:r>
            <a:r>
              <a:rPr sz="1400" spc="240" dirty="0">
                <a:solidFill>
                  <a:srgbClr val="FFFFFF"/>
                </a:solidFill>
                <a:latin typeface="Arial MT"/>
                <a:cs typeface="Arial MT"/>
              </a:rPr>
              <a:t> </a:t>
            </a:r>
            <a:r>
              <a:rPr sz="1400" spc="-10" dirty="0">
                <a:solidFill>
                  <a:srgbClr val="FFFFFF"/>
                </a:solidFill>
                <a:latin typeface="Arial MT"/>
                <a:cs typeface="Arial MT"/>
              </a:rPr>
              <a:t>ke</a:t>
            </a:r>
            <a:r>
              <a:rPr sz="1400" spc="315" dirty="0">
                <a:solidFill>
                  <a:srgbClr val="FFFFFF"/>
                </a:solidFill>
                <a:latin typeface="Arial MT"/>
                <a:cs typeface="Arial MT"/>
              </a:rPr>
              <a:t> </a:t>
            </a:r>
            <a:r>
              <a:rPr sz="1400" spc="-5" dirty="0">
                <a:solidFill>
                  <a:srgbClr val="FFFFFF"/>
                </a:solidFill>
                <a:latin typeface="Arial MT"/>
                <a:cs typeface="Arial MT"/>
              </a:rPr>
              <a:t>daerah,</a:t>
            </a:r>
            <a:r>
              <a:rPr sz="1400" spc="265" dirty="0">
                <a:solidFill>
                  <a:srgbClr val="FFFFFF"/>
                </a:solidFill>
                <a:latin typeface="Arial MT"/>
                <a:cs typeface="Arial MT"/>
              </a:rPr>
              <a:t> </a:t>
            </a:r>
            <a:r>
              <a:rPr sz="1400" dirty="0">
                <a:solidFill>
                  <a:srgbClr val="FFFFFF"/>
                </a:solidFill>
                <a:latin typeface="Arial MT"/>
                <a:cs typeface="Arial MT"/>
              </a:rPr>
              <a:t>terkait</a:t>
            </a:r>
            <a:r>
              <a:rPr sz="1400" spc="260" dirty="0">
                <a:solidFill>
                  <a:srgbClr val="FFFFFF"/>
                </a:solidFill>
                <a:latin typeface="Arial MT"/>
                <a:cs typeface="Arial MT"/>
              </a:rPr>
              <a:t> </a:t>
            </a:r>
            <a:r>
              <a:rPr sz="1400" dirty="0">
                <a:solidFill>
                  <a:srgbClr val="FFFFFF"/>
                </a:solidFill>
                <a:latin typeface="Arial MT"/>
                <a:cs typeface="Arial MT"/>
              </a:rPr>
              <a:t>belanja</a:t>
            </a:r>
            <a:r>
              <a:rPr sz="1400" spc="240" dirty="0">
                <a:solidFill>
                  <a:srgbClr val="FFFFFF"/>
                </a:solidFill>
                <a:latin typeface="Arial MT"/>
                <a:cs typeface="Arial MT"/>
              </a:rPr>
              <a:t> </a:t>
            </a:r>
            <a:r>
              <a:rPr sz="1400" spc="25" dirty="0">
                <a:solidFill>
                  <a:srgbClr val="FFFFFF"/>
                </a:solidFill>
                <a:latin typeface="Arial MT"/>
                <a:cs typeface="Arial MT"/>
              </a:rPr>
              <a:t>KL</a:t>
            </a:r>
            <a:r>
              <a:rPr sz="1400" spc="310" dirty="0">
                <a:solidFill>
                  <a:srgbClr val="FFFFFF"/>
                </a:solidFill>
                <a:latin typeface="Arial MT"/>
                <a:cs typeface="Arial MT"/>
              </a:rPr>
              <a:t> </a:t>
            </a:r>
            <a:r>
              <a:rPr sz="1400" spc="-20" dirty="0">
                <a:solidFill>
                  <a:srgbClr val="FFFFFF"/>
                </a:solidFill>
                <a:latin typeface="Arial MT"/>
                <a:cs typeface="Arial MT"/>
              </a:rPr>
              <a:t>yang </a:t>
            </a:r>
            <a:r>
              <a:rPr sz="1400" spc="-370" dirty="0">
                <a:solidFill>
                  <a:srgbClr val="FFFFFF"/>
                </a:solidFill>
                <a:latin typeface="Arial MT"/>
                <a:cs typeface="Arial MT"/>
              </a:rPr>
              <a:t> </a:t>
            </a:r>
            <a:r>
              <a:rPr sz="1400" spc="15" dirty="0">
                <a:solidFill>
                  <a:srgbClr val="FFFFFF"/>
                </a:solidFill>
                <a:latin typeface="Arial MT"/>
                <a:cs typeface="Arial MT"/>
              </a:rPr>
              <a:t>berbasis</a:t>
            </a:r>
            <a:r>
              <a:rPr sz="1400" spc="-125" dirty="0">
                <a:solidFill>
                  <a:srgbClr val="FFFFFF"/>
                </a:solidFill>
                <a:latin typeface="Arial MT"/>
                <a:cs typeface="Arial MT"/>
              </a:rPr>
              <a:t> </a:t>
            </a:r>
            <a:r>
              <a:rPr sz="1400" spc="10" dirty="0">
                <a:solidFill>
                  <a:srgbClr val="FFFFFF"/>
                </a:solidFill>
                <a:latin typeface="Arial MT"/>
                <a:cs typeface="Arial MT"/>
              </a:rPr>
              <a:t>spasial</a:t>
            </a:r>
            <a:r>
              <a:rPr sz="1400" spc="-110" dirty="0">
                <a:solidFill>
                  <a:srgbClr val="FFFFFF"/>
                </a:solidFill>
                <a:latin typeface="Arial MT"/>
                <a:cs typeface="Arial MT"/>
              </a:rPr>
              <a:t> </a:t>
            </a:r>
            <a:r>
              <a:rPr sz="1400" spc="-20" dirty="0">
                <a:solidFill>
                  <a:srgbClr val="FFFFFF"/>
                </a:solidFill>
                <a:latin typeface="Arial MT"/>
                <a:cs typeface="Arial MT"/>
              </a:rPr>
              <a:t>kewilayahan</a:t>
            </a:r>
            <a:endParaRPr sz="1400" dirty="0">
              <a:latin typeface="Arial MT"/>
              <a:cs typeface="Arial MT"/>
            </a:endParaRPr>
          </a:p>
          <a:p>
            <a:pPr marL="171450" indent="-172085">
              <a:lnSpc>
                <a:spcPts val="1580"/>
              </a:lnSpc>
              <a:buSzPct val="92857"/>
              <a:buFont typeface="Segoe UI Symbol"/>
              <a:buChar char="❑"/>
              <a:tabLst>
                <a:tab pos="172085" algn="l"/>
                <a:tab pos="1305560" algn="l"/>
                <a:tab pos="2926080" algn="l"/>
                <a:tab pos="5041900" algn="l"/>
                <a:tab pos="5452110" algn="l"/>
                <a:tab pos="5861685" algn="l"/>
              </a:tabLst>
            </a:pPr>
            <a:r>
              <a:rPr sz="1400" spc="-5" dirty="0">
                <a:latin typeface="Arial MT"/>
                <a:cs typeface="Arial MT"/>
              </a:rPr>
              <a:t>Kementerian	</a:t>
            </a:r>
            <a:r>
              <a:rPr sz="1400" dirty="0">
                <a:latin typeface="Arial MT"/>
                <a:cs typeface="Arial MT"/>
              </a:rPr>
              <a:t>Perencanaan</a:t>
            </a:r>
            <a:r>
              <a:rPr sz="1400" spc="615" dirty="0">
                <a:latin typeface="Arial MT"/>
                <a:cs typeface="Arial MT"/>
              </a:rPr>
              <a:t> </a:t>
            </a:r>
            <a:r>
              <a:rPr sz="1400" spc="10" dirty="0">
                <a:latin typeface="Arial MT"/>
                <a:cs typeface="Arial MT"/>
              </a:rPr>
              <a:t>dan	</a:t>
            </a:r>
            <a:r>
              <a:rPr sz="1400" spc="5" dirty="0">
                <a:latin typeface="Arial MT"/>
                <a:cs typeface="Arial MT"/>
              </a:rPr>
              <a:t>Pembangunan </a:t>
            </a:r>
            <a:r>
              <a:rPr sz="1400" spc="220" dirty="0">
                <a:latin typeface="Arial MT"/>
                <a:cs typeface="Arial MT"/>
              </a:rPr>
              <a:t> </a:t>
            </a:r>
            <a:r>
              <a:rPr sz="1400" spc="-5" dirty="0">
                <a:latin typeface="Arial MT"/>
                <a:cs typeface="Arial MT"/>
              </a:rPr>
              <a:t>Nasional	</a:t>
            </a:r>
            <a:r>
              <a:rPr sz="1400" spc="-250" dirty="0">
                <a:latin typeface="Arial MT"/>
                <a:cs typeface="Arial MT"/>
              </a:rPr>
              <a:t>🡪	</a:t>
            </a:r>
            <a:r>
              <a:rPr sz="1400" spc="30" dirty="0">
                <a:latin typeface="Arial MT"/>
                <a:cs typeface="Arial MT"/>
              </a:rPr>
              <a:t>RO	</a:t>
            </a:r>
            <a:r>
              <a:rPr sz="1400" spc="-5" dirty="0">
                <a:latin typeface="Arial MT"/>
                <a:cs typeface="Arial MT"/>
              </a:rPr>
              <a:t>Prioritas</a:t>
            </a:r>
            <a:endParaRPr sz="1400" dirty="0">
              <a:latin typeface="Arial MT"/>
              <a:cs typeface="Arial MT"/>
            </a:endParaRPr>
          </a:p>
          <a:p>
            <a:pPr marL="171450">
              <a:lnSpc>
                <a:spcPct val="100000"/>
              </a:lnSpc>
              <a:spcBef>
                <a:spcPts val="45"/>
              </a:spcBef>
            </a:pPr>
            <a:r>
              <a:rPr sz="1400" spc="-10" dirty="0">
                <a:latin typeface="Arial MT"/>
                <a:cs typeface="Arial MT"/>
              </a:rPr>
              <a:t>Nasional.</a:t>
            </a:r>
            <a:endParaRPr sz="1400" dirty="0">
              <a:latin typeface="Arial MT"/>
              <a:cs typeface="Arial MT"/>
            </a:endParaRPr>
          </a:p>
        </p:txBody>
      </p:sp>
      <p:grpSp>
        <p:nvGrpSpPr>
          <p:cNvPr id="108" name="object 108"/>
          <p:cNvGrpSpPr/>
          <p:nvPr/>
        </p:nvGrpSpPr>
        <p:grpSpPr>
          <a:xfrm>
            <a:off x="141287" y="2713101"/>
            <a:ext cx="6328410" cy="1403350"/>
            <a:chOff x="141287" y="2713101"/>
            <a:chExt cx="6328410" cy="1403350"/>
          </a:xfrm>
        </p:grpSpPr>
        <p:sp>
          <p:nvSpPr>
            <p:cNvPr id="109" name="object 109"/>
            <p:cNvSpPr/>
            <p:nvPr/>
          </p:nvSpPr>
          <p:spPr>
            <a:xfrm>
              <a:off x="147637" y="2906268"/>
              <a:ext cx="476250" cy="360045"/>
            </a:xfrm>
            <a:custGeom>
              <a:avLst/>
              <a:gdLst/>
              <a:ahLst/>
              <a:cxnLst/>
              <a:rect l="l" t="t" r="r" b="b"/>
              <a:pathLst>
                <a:path w="476250" h="360045">
                  <a:moveTo>
                    <a:pt x="0" y="0"/>
                  </a:moveTo>
                  <a:lnTo>
                    <a:pt x="0" y="119126"/>
                  </a:lnTo>
                  <a:lnTo>
                    <a:pt x="5326" y="147073"/>
                  </a:lnTo>
                  <a:lnTo>
                    <a:pt x="45876" y="199178"/>
                  </a:lnTo>
                  <a:lnTo>
                    <a:pt x="79724" y="222638"/>
                  </a:lnTo>
                  <a:lnTo>
                    <a:pt x="121704" y="243907"/>
                  </a:lnTo>
                  <a:lnTo>
                    <a:pt x="171128" y="262636"/>
                  </a:lnTo>
                  <a:lnTo>
                    <a:pt x="227308" y="278476"/>
                  </a:lnTo>
                  <a:lnTo>
                    <a:pt x="289557" y="291080"/>
                  </a:lnTo>
                  <a:lnTo>
                    <a:pt x="357187" y="300101"/>
                  </a:lnTo>
                  <a:lnTo>
                    <a:pt x="357187" y="359664"/>
                  </a:lnTo>
                  <a:lnTo>
                    <a:pt x="476250" y="246507"/>
                  </a:lnTo>
                  <a:lnTo>
                    <a:pt x="357187" y="121539"/>
                  </a:lnTo>
                  <a:lnTo>
                    <a:pt x="357187" y="181102"/>
                  </a:lnTo>
                  <a:lnTo>
                    <a:pt x="289557" y="172081"/>
                  </a:lnTo>
                  <a:lnTo>
                    <a:pt x="227308" y="159476"/>
                  </a:lnTo>
                  <a:lnTo>
                    <a:pt x="171128" y="143632"/>
                  </a:lnTo>
                  <a:lnTo>
                    <a:pt x="121704" y="124897"/>
                  </a:lnTo>
                  <a:lnTo>
                    <a:pt x="79724" y="103618"/>
                  </a:lnTo>
                  <a:lnTo>
                    <a:pt x="45876" y="80141"/>
                  </a:lnTo>
                  <a:lnTo>
                    <a:pt x="5326" y="27985"/>
                  </a:lnTo>
                  <a:lnTo>
                    <a:pt x="0" y="0"/>
                  </a:lnTo>
                  <a:close/>
                </a:path>
              </a:pathLst>
            </a:custGeom>
            <a:solidFill>
              <a:srgbClr val="4471C4"/>
            </a:solidFill>
          </p:spPr>
          <p:txBody>
            <a:bodyPr wrap="square" lIns="0" tIns="0" rIns="0" bIns="0" rtlCol="0"/>
            <a:lstStyle/>
            <a:p>
              <a:endParaRPr/>
            </a:p>
          </p:txBody>
        </p:sp>
        <p:sp>
          <p:nvSpPr>
            <p:cNvPr id="110" name="object 110"/>
            <p:cNvSpPr/>
            <p:nvPr/>
          </p:nvSpPr>
          <p:spPr>
            <a:xfrm>
              <a:off x="147747" y="2719451"/>
              <a:ext cx="476250" cy="246379"/>
            </a:xfrm>
            <a:custGeom>
              <a:avLst/>
              <a:gdLst/>
              <a:ahLst/>
              <a:cxnLst/>
              <a:rect l="l" t="t" r="r" b="b"/>
              <a:pathLst>
                <a:path w="476250" h="246380">
                  <a:moveTo>
                    <a:pt x="476140" y="0"/>
                  </a:moveTo>
                  <a:lnTo>
                    <a:pt x="437562" y="597"/>
                  </a:lnTo>
                  <a:lnTo>
                    <a:pt x="399297" y="2397"/>
                  </a:lnTo>
                  <a:lnTo>
                    <a:pt x="324464" y="9651"/>
                  </a:lnTo>
                  <a:lnTo>
                    <a:pt x="259397" y="20375"/>
                  </a:lnTo>
                  <a:lnTo>
                    <a:pt x="200502" y="34359"/>
                  </a:lnTo>
                  <a:lnTo>
                    <a:pt x="148242" y="51236"/>
                  </a:lnTo>
                  <a:lnTo>
                    <a:pt x="103082" y="70639"/>
                  </a:lnTo>
                  <a:lnTo>
                    <a:pt x="65484" y="92202"/>
                  </a:lnTo>
                  <a:lnTo>
                    <a:pt x="14833" y="140339"/>
                  </a:lnTo>
                  <a:lnTo>
                    <a:pt x="0" y="192710"/>
                  </a:lnTo>
                  <a:lnTo>
                    <a:pt x="7173" y="219566"/>
                  </a:lnTo>
                  <a:lnTo>
                    <a:pt x="24693" y="246379"/>
                  </a:lnTo>
                  <a:lnTo>
                    <a:pt x="47642" y="224327"/>
                  </a:lnTo>
                  <a:lnTo>
                    <a:pt x="77022" y="203920"/>
                  </a:lnTo>
                  <a:lnTo>
                    <a:pt x="112273" y="185317"/>
                  </a:lnTo>
                  <a:lnTo>
                    <a:pt x="152831" y="168678"/>
                  </a:lnTo>
                  <a:lnTo>
                    <a:pt x="198134" y="154162"/>
                  </a:lnTo>
                  <a:lnTo>
                    <a:pt x="247619" y="141928"/>
                  </a:lnTo>
                  <a:lnTo>
                    <a:pt x="300725" y="132135"/>
                  </a:lnTo>
                  <a:lnTo>
                    <a:pt x="356888" y="124943"/>
                  </a:lnTo>
                  <a:lnTo>
                    <a:pt x="415547" y="120511"/>
                  </a:lnTo>
                  <a:lnTo>
                    <a:pt x="476140" y="118999"/>
                  </a:lnTo>
                  <a:lnTo>
                    <a:pt x="476140" y="0"/>
                  </a:lnTo>
                  <a:close/>
                </a:path>
              </a:pathLst>
            </a:custGeom>
            <a:solidFill>
              <a:srgbClr val="375C9E"/>
            </a:solidFill>
          </p:spPr>
          <p:txBody>
            <a:bodyPr wrap="square" lIns="0" tIns="0" rIns="0" bIns="0" rtlCol="0"/>
            <a:lstStyle/>
            <a:p>
              <a:endParaRPr/>
            </a:p>
          </p:txBody>
        </p:sp>
        <p:sp>
          <p:nvSpPr>
            <p:cNvPr id="111" name="object 111"/>
            <p:cNvSpPr/>
            <p:nvPr/>
          </p:nvSpPr>
          <p:spPr>
            <a:xfrm>
              <a:off x="147637" y="2719451"/>
              <a:ext cx="476250" cy="546735"/>
            </a:xfrm>
            <a:custGeom>
              <a:avLst/>
              <a:gdLst/>
              <a:ahLst/>
              <a:cxnLst/>
              <a:rect l="l" t="t" r="r" b="b"/>
              <a:pathLst>
                <a:path w="476250" h="546735">
                  <a:moveTo>
                    <a:pt x="0" y="186816"/>
                  </a:moveTo>
                  <a:lnTo>
                    <a:pt x="20848" y="241632"/>
                  </a:lnTo>
                  <a:lnTo>
                    <a:pt x="79724" y="290435"/>
                  </a:lnTo>
                  <a:lnTo>
                    <a:pt x="121704" y="311714"/>
                  </a:lnTo>
                  <a:lnTo>
                    <a:pt x="171128" y="330449"/>
                  </a:lnTo>
                  <a:lnTo>
                    <a:pt x="227308" y="346293"/>
                  </a:lnTo>
                  <a:lnTo>
                    <a:pt x="289557" y="358898"/>
                  </a:lnTo>
                  <a:lnTo>
                    <a:pt x="357187" y="367919"/>
                  </a:lnTo>
                  <a:lnTo>
                    <a:pt x="357187" y="308356"/>
                  </a:lnTo>
                  <a:lnTo>
                    <a:pt x="476250" y="433324"/>
                  </a:lnTo>
                  <a:lnTo>
                    <a:pt x="357187" y="546481"/>
                  </a:lnTo>
                  <a:lnTo>
                    <a:pt x="357187" y="486918"/>
                  </a:lnTo>
                  <a:lnTo>
                    <a:pt x="289557" y="477897"/>
                  </a:lnTo>
                  <a:lnTo>
                    <a:pt x="227308" y="465293"/>
                  </a:lnTo>
                  <a:lnTo>
                    <a:pt x="171128" y="449453"/>
                  </a:lnTo>
                  <a:lnTo>
                    <a:pt x="121704" y="430724"/>
                  </a:lnTo>
                  <a:lnTo>
                    <a:pt x="79724" y="409455"/>
                  </a:lnTo>
                  <a:lnTo>
                    <a:pt x="45876" y="385995"/>
                  </a:lnTo>
                  <a:lnTo>
                    <a:pt x="5326" y="333890"/>
                  </a:lnTo>
                  <a:lnTo>
                    <a:pt x="0" y="305943"/>
                  </a:lnTo>
                  <a:lnTo>
                    <a:pt x="0" y="186816"/>
                  </a:lnTo>
                  <a:lnTo>
                    <a:pt x="17011" y="137127"/>
                  </a:lnTo>
                  <a:lnTo>
                    <a:pt x="65021" y="92493"/>
                  </a:lnTo>
                  <a:lnTo>
                    <a:pt x="99231" y="72626"/>
                  </a:lnTo>
                  <a:lnTo>
                    <a:pt x="139488" y="54689"/>
                  </a:lnTo>
                  <a:lnTo>
                    <a:pt x="185226" y="38902"/>
                  </a:lnTo>
                  <a:lnTo>
                    <a:pt x="235875" y="25489"/>
                  </a:lnTo>
                  <a:lnTo>
                    <a:pt x="290870" y="14670"/>
                  </a:lnTo>
                  <a:lnTo>
                    <a:pt x="349642" y="6668"/>
                  </a:lnTo>
                  <a:lnTo>
                    <a:pt x="411624" y="1703"/>
                  </a:lnTo>
                  <a:lnTo>
                    <a:pt x="476250" y="0"/>
                  </a:lnTo>
                  <a:lnTo>
                    <a:pt x="476250" y="118999"/>
                  </a:lnTo>
                  <a:lnTo>
                    <a:pt x="415657" y="120511"/>
                  </a:lnTo>
                  <a:lnTo>
                    <a:pt x="356998" y="124943"/>
                  </a:lnTo>
                  <a:lnTo>
                    <a:pt x="300834" y="132135"/>
                  </a:lnTo>
                  <a:lnTo>
                    <a:pt x="247729" y="141928"/>
                  </a:lnTo>
                  <a:lnTo>
                    <a:pt x="198243" y="154162"/>
                  </a:lnTo>
                  <a:lnTo>
                    <a:pt x="152941" y="168678"/>
                  </a:lnTo>
                  <a:lnTo>
                    <a:pt x="112383" y="185317"/>
                  </a:lnTo>
                  <a:lnTo>
                    <a:pt x="77132" y="203920"/>
                  </a:lnTo>
                  <a:lnTo>
                    <a:pt x="47751" y="224327"/>
                  </a:lnTo>
                  <a:lnTo>
                    <a:pt x="24803" y="246379"/>
                  </a:lnTo>
                </a:path>
              </a:pathLst>
            </a:custGeom>
            <a:ln w="12700">
              <a:solidFill>
                <a:srgbClr val="30528F"/>
              </a:solidFill>
            </a:ln>
          </p:spPr>
          <p:txBody>
            <a:bodyPr wrap="square" lIns="0" tIns="0" rIns="0" bIns="0" rtlCol="0"/>
            <a:lstStyle/>
            <a:p>
              <a:endParaRPr/>
            </a:p>
          </p:txBody>
        </p:sp>
        <p:sp>
          <p:nvSpPr>
            <p:cNvPr id="112" name="object 112"/>
            <p:cNvSpPr/>
            <p:nvPr/>
          </p:nvSpPr>
          <p:spPr>
            <a:xfrm>
              <a:off x="623887" y="2995676"/>
              <a:ext cx="5839460" cy="1114425"/>
            </a:xfrm>
            <a:custGeom>
              <a:avLst/>
              <a:gdLst/>
              <a:ahLst/>
              <a:cxnLst/>
              <a:rect l="l" t="t" r="r" b="b"/>
              <a:pathLst>
                <a:path w="5839460" h="1114425">
                  <a:moveTo>
                    <a:pt x="2919412" y="0"/>
                  </a:moveTo>
                  <a:lnTo>
                    <a:pt x="0" y="0"/>
                  </a:lnTo>
                  <a:lnTo>
                    <a:pt x="0" y="1114425"/>
                  </a:lnTo>
                  <a:lnTo>
                    <a:pt x="2919412" y="1114425"/>
                  </a:lnTo>
                  <a:lnTo>
                    <a:pt x="2994765" y="1114242"/>
                  </a:lnTo>
                  <a:lnTo>
                    <a:pt x="3069649" y="1113699"/>
                  </a:lnTo>
                  <a:lnTo>
                    <a:pt x="3144039" y="1112799"/>
                  </a:lnTo>
                  <a:lnTo>
                    <a:pt x="3217913" y="1111547"/>
                  </a:lnTo>
                  <a:lnTo>
                    <a:pt x="3291248" y="1109946"/>
                  </a:lnTo>
                  <a:lnTo>
                    <a:pt x="3364022" y="1108002"/>
                  </a:lnTo>
                  <a:lnTo>
                    <a:pt x="3436210" y="1105719"/>
                  </a:lnTo>
                  <a:lnTo>
                    <a:pt x="3507791" y="1103100"/>
                  </a:lnTo>
                  <a:lnTo>
                    <a:pt x="3578741" y="1100152"/>
                  </a:lnTo>
                  <a:lnTo>
                    <a:pt x="3649038" y="1096877"/>
                  </a:lnTo>
                  <a:lnTo>
                    <a:pt x="3718658" y="1093280"/>
                  </a:lnTo>
                  <a:lnTo>
                    <a:pt x="3787579" y="1089366"/>
                  </a:lnTo>
                  <a:lnTo>
                    <a:pt x="3855777" y="1085139"/>
                  </a:lnTo>
                  <a:lnTo>
                    <a:pt x="3923230" y="1080603"/>
                  </a:lnTo>
                  <a:lnTo>
                    <a:pt x="3989914" y="1075763"/>
                  </a:lnTo>
                  <a:lnTo>
                    <a:pt x="4055808" y="1070623"/>
                  </a:lnTo>
                  <a:lnTo>
                    <a:pt x="4120887" y="1065188"/>
                  </a:lnTo>
                  <a:lnTo>
                    <a:pt x="4185130" y="1059462"/>
                  </a:lnTo>
                  <a:lnTo>
                    <a:pt x="4248512" y="1053449"/>
                  </a:lnTo>
                  <a:lnTo>
                    <a:pt x="4311012" y="1047153"/>
                  </a:lnTo>
                  <a:lnTo>
                    <a:pt x="4372606" y="1040580"/>
                  </a:lnTo>
                  <a:lnTo>
                    <a:pt x="4433271" y="1033733"/>
                  </a:lnTo>
                  <a:lnTo>
                    <a:pt x="4492984" y="1026617"/>
                  </a:lnTo>
                  <a:lnTo>
                    <a:pt x="4551723" y="1019236"/>
                  </a:lnTo>
                  <a:lnTo>
                    <a:pt x="4609464" y="1011595"/>
                  </a:lnTo>
                  <a:lnTo>
                    <a:pt x="4666185" y="1003698"/>
                  </a:lnTo>
                  <a:lnTo>
                    <a:pt x="4721863" y="995549"/>
                  </a:lnTo>
                  <a:lnTo>
                    <a:pt x="4776474" y="987152"/>
                  </a:lnTo>
                  <a:lnTo>
                    <a:pt x="4829996" y="978513"/>
                  </a:lnTo>
                  <a:lnTo>
                    <a:pt x="4882406" y="969635"/>
                  </a:lnTo>
                  <a:lnTo>
                    <a:pt x="4933680" y="960524"/>
                  </a:lnTo>
                  <a:lnTo>
                    <a:pt x="4983797" y="951182"/>
                  </a:lnTo>
                  <a:lnTo>
                    <a:pt x="5032733" y="941615"/>
                  </a:lnTo>
                  <a:lnTo>
                    <a:pt x="5080465" y="931827"/>
                  </a:lnTo>
                  <a:lnTo>
                    <a:pt x="5126970" y="921822"/>
                  </a:lnTo>
                  <a:lnTo>
                    <a:pt x="5172225" y="911605"/>
                  </a:lnTo>
                  <a:lnTo>
                    <a:pt x="5216207" y="901181"/>
                  </a:lnTo>
                  <a:lnTo>
                    <a:pt x="5258894" y="890552"/>
                  </a:lnTo>
                  <a:lnTo>
                    <a:pt x="5300263" y="879725"/>
                  </a:lnTo>
                  <a:lnTo>
                    <a:pt x="5340290" y="868703"/>
                  </a:lnTo>
                  <a:lnTo>
                    <a:pt x="5378953" y="857491"/>
                  </a:lnTo>
                  <a:lnTo>
                    <a:pt x="5416228" y="846092"/>
                  </a:lnTo>
                  <a:lnTo>
                    <a:pt x="5486525" y="822755"/>
                  </a:lnTo>
                  <a:lnTo>
                    <a:pt x="5550998" y="798727"/>
                  </a:lnTo>
                  <a:lnTo>
                    <a:pt x="5609462" y="774043"/>
                  </a:lnTo>
                  <a:lnTo>
                    <a:pt x="5661736" y="748737"/>
                  </a:lnTo>
                  <a:lnTo>
                    <a:pt x="5707635" y="722845"/>
                  </a:lnTo>
                  <a:lnTo>
                    <a:pt x="5746976" y="696402"/>
                  </a:lnTo>
                  <a:lnTo>
                    <a:pt x="5779575" y="669444"/>
                  </a:lnTo>
                  <a:lnTo>
                    <a:pt x="5815432" y="628114"/>
                  </a:lnTo>
                  <a:lnTo>
                    <a:pt x="5835089" y="585821"/>
                  </a:lnTo>
                  <a:lnTo>
                    <a:pt x="5838888" y="557149"/>
                  </a:lnTo>
                  <a:lnTo>
                    <a:pt x="5837934" y="542768"/>
                  </a:lnTo>
                  <a:lnTo>
                    <a:pt x="5823815" y="500181"/>
                  </a:lnTo>
                  <a:lnTo>
                    <a:pt x="5793289" y="458520"/>
                  </a:lnTo>
                  <a:lnTo>
                    <a:pt x="5764130" y="431319"/>
                  </a:lnTo>
                  <a:lnTo>
                    <a:pt x="5728137" y="404616"/>
                  </a:lnTo>
                  <a:lnTo>
                    <a:pt x="5685494" y="378448"/>
                  </a:lnTo>
                  <a:lnTo>
                    <a:pt x="5636385" y="352849"/>
                  </a:lnTo>
                  <a:lnTo>
                    <a:pt x="5580993" y="327854"/>
                  </a:lnTo>
                  <a:lnTo>
                    <a:pt x="5519501" y="303498"/>
                  </a:lnTo>
                  <a:lnTo>
                    <a:pt x="5452093" y="279817"/>
                  </a:lnTo>
                  <a:lnTo>
                    <a:pt x="5378953" y="256844"/>
                  </a:lnTo>
                  <a:lnTo>
                    <a:pt x="5340290" y="245634"/>
                  </a:lnTo>
                  <a:lnTo>
                    <a:pt x="5300263" y="234615"/>
                  </a:lnTo>
                  <a:lnTo>
                    <a:pt x="5258894" y="223790"/>
                  </a:lnTo>
                  <a:lnTo>
                    <a:pt x="5216207" y="213165"/>
                  </a:lnTo>
                  <a:lnTo>
                    <a:pt x="5172225" y="202743"/>
                  </a:lnTo>
                  <a:lnTo>
                    <a:pt x="5126970" y="192529"/>
                  </a:lnTo>
                  <a:lnTo>
                    <a:pt x="5080465" y="182528"/>
                  </a:lnTo>
                  <a:lnTo>
                    <a:pt x="5032733" y="172743"/>
                  </a:lnTo>
                  <a:lnTo>
                    <a:pt x="4983797" y="163179"/>
                  </a:lnTo>
                  <a:lnTo>
                    <a:pt x="4933680" y="153840"/>
                  </a:lnTo>
                  <a:lnTo>
                    <a:pt x="4882406" y="144731"/>
                  </a:lnTo>
                  <a:lnTo>
                    <a:pt x="4829996" y="135856"/>
                  </a:lnTo>
                  <a:lnTo>
                    <a:pt x="4776474" y="127220"/>
                  </a:lnTo>
                  <a:lnTo>
                    <a:pt x="4721863" y="118827"/>
                  </a:lnTo>
                  <a:lnTo>
                    <a:pt x="4666185" y="110681"/>
                  </a:lnTo>
                  <a:lnTo>
                    <a:pt x="4609464" y="102786"/>
                  </a:lnTo>
                  <a:lnTo>
                    <a:pt x="4551723" y="95148"/>
                  </a:lnTo>
                  <a:lnTo>
                    <a:pt x="4492984" y="87769"/>
                  </a:lnTo>
                  <a:lnTo>
                    <a:pt x="4433271" y="80656"/>
                  </a:lnTo>
                  <a:lnTo>
                    <a:pt x="4372606" y="73812"/>
                  </a:lnTo>
                  <a:lnTo>
                    <a:pt x="4311012" y="67241"/>
                  </a:lnTo>
                  <a:lnTo>
                    <a:pt x="4248512" y="60948"/>
                  </a:lnTo>
                  <a:lnTo>
                    <a:pt x="4185130" y="54938"/>
                  </a:lnTo>
                  <a:lnTo>
                    <a:pt x="4120887" y="49214"/>
                  </a:lnTo>
                  <a:lnTo>
                    <a:pt x="4055808" y="43781"/>
                  </a:lnTo>
                  <a:lnTo>
                    <a:pt x="3989914" y="38643"/>
                  </a:lnTo>
                  <a:lnTo>
                    <a:pt x="3923230" y="33805"/>
                  </a:lnTo>
                  <a:lnTo>
                    <a:pt x="3855777" y="29272"/>
                  </a:lnTo>
                  <a:lnTo>
                    <a:pt x="3787579" y="25046"/>
                  </a:lnTo>
                  <a:lnTo>
                    <a:pt x="3718658" y="21134"/>
                  </a:lnTo>
                  <a:lnTo>
                    <a:pt x="3649038" y="17539"/>
                  </a:lnTo>
                  <a:lnTo>
                    <a:pt x="3578741" y="14266"/>
                  </a:lnTo>
                  <a:lnTo>
                    <a:pt x="3507791" y="11318"/>
                  </a:lnTo>
                  <a:lnTo>
                    <a:pt x="3436210" y="8701"/>
                  </a:lnTo>
                  <a:lnTo>
                    <a:pt x="3364022" y="6419"/>
                  </a:lnTo>
                  <a:lnTo>
                    <a:pt x="3291248" y="4476"/>
                  </a:lnTo>
                  <a:lnTo>
                    <a:pt x="3217913" y="2876"/>
                  </a:lnTo>
                  <a:lnTo>
                    <a:pt x="3144039" y="1624"/>
                  </a:lnTo>
                  <a:lnTo>
                    <a:pt x="3069649" y="724"/>
                  </a:lnTo>
                  <a:lnTo>
                    <a:pt x="2994765" y="181"/>
                  </a:lnTo>
                  <a:lnTo>
                    <a:pt x="2919412" y="0"/>
                  </a:lnTo>
                  <a:close/>
                </a:path>
              </a:pathLst>
            </a:custGeom>
            <a:solidFill>
              <a:srgbClr val="C4DFB1"/>
            </a:solidFill>
          </p:spPr>
          <p:txBody>
            <a:bodyPr wrap="square" lIns="0" tIns="0" rIns="0" bIns="0" rtlCol="0"/>
            <a:lstStyle/>
            <a:p>
              <a:endParaRPr/>
            </a:p>
          </p:txBody>
        </p:sp>
        <p:sp>
          <p:nvSpPr>
            <p:cNvPr id="113" name="object 113"/>
            <p:cNvSpPr/>
            <p:nvPr/>
          </p:nvSpPr>
          <p:spPr>
            <a:xfrm>
              <a:off x="623887" y="2995676"/>
              <a:ext cx="5839460" cy="1114425"/>
            </a:xfrm>
            <a:custGeom>
              <a:avLst/>
              <a:gdLst/>
              <a:ahLst/>
              <a:cxnLst/>
              <a:rect l="l" t="t" r="r" b="b"/>
              <a:pathLst>
                <a:path w="5839460" h="1114425">
                  <a:moveTo>
                    <a:pt x="0" y="0"/>
                  </a:moveTo>
                  <a:lnTo>
                    <a:pt x="2919412" y="0"/>
                  </a:lnTo>
                  <a:lnTo>
                    <a:pt x="2994765" y="181"/>
                  </a:lnTo>
                  <a:lnTo>
                    <a:pt x="3069649" y="724"/>
                  </a:lnTo>
                  <a:lnTo>
                    <a:pt x="3144039" y="1624"/>
                  </a:lnTo>
                  <a:lnTo>
                    <a:pt x="3217913" y="2876"/>
                  </a:lnTo>
                  <a:lnTo>
                    <a:pt x="3291248" y="4476"/>
                  </a:lnTo>
                  <a:lnTo>
                    <a:pt x="3364022" y="6419"/>
                  </a:lnTo>
                  <a:lnTo>
                    <a:pt x="3436210" y="8701"/>
                  </a:lnTo>
                  <a:lnTo>
                    <a:pt x="3507791" y="11318"/>
                  </a:lnTo>
                  <a:lnTo>
                    <a:pt x="3578741" y="14266"/>
                  </a:lnTo>
                  <a:lnTo>
                    <a:pt x="3649038" y="17539"/>
                  </a:lnTo>
                  <a:lnTo>
                    <a:pt x="3718658" y="21134"/>
                  </a:lnTo>
                  <a:lnTo>
                    <a:pt x="3787579" y="25046"/>
                  </a:lnTo>
                  <a:lnTo>
                    <a:pt x="3855777" y="29272"/>
                  </a:lnTo>
                  <a:lnTo>
                    <a:pt x="3923230" y="33805"/>
                  </a:lnTo>
                  <a:lnTo>
                    <a:pt x="3989914" y="38643"/>
                  </a:lnTo>
                  <a:lnTo>
                    <a:pt x="4055808" y="43781"/>
                  </a:lnTo>
                  <a:lnTo>
                    <a:pt x="4120887" y="49214"/>
                  </a:lnTo>
                  <a:lnTo>
                    <a:pt x="4185130" y="54938"/>
                  </a:lnTo>
                  <a:lnTo>
                    <a:pt x="4248512" y="60948"/>
                  </a:lnTo>
                  <a:lnTo>
                    <a:pt x="4311012" y="67241"/>
                  </a:lnTo>
                  <a:lnTo>
                    <a:pt x="4372606" y="73812"/>
                  </a:lnTo>
                  <a:lnTo>
                    <a:pt x="4433271" y="80656"/>
                  </a:lnTo>
                  <a:lnTo>
                    <a:pt x="4492984" y="87769"/>
                  </a:lnTo>
                  <a:lnTo>
                    <a:pt x="4551723" y="95148"/>
                  </a:lnTo>
                  <a:lnTo>
                    <a:pt x="4609464" y="102786"/>
                  </a:lnTo>
                  <a:lnTo>
                    <a:pt x="4666185" y="110681"/>
                  </a:lnTo>
                  <a:lnTo>
                    <a:pt x="4721863" y="118827"/>
                  </a:lnTo>
                  <a:lnTo>
                    <a:pt x="4776474" y="127220"/>
                  </a:lnTo>
                  <a:lnTo>
                    <a:pt x="4829996" y="135856"/>
                  </a:lnTo>
                  <a:lnTo>
                    <a:pt x="4882406" y="144731"/>
                  </a:lnTo>
                  <a:lnTo>
                    <a:pt x="4933680" y="153840"/>
                  </a:lnTo>
                  <a:lnTo>
                    <a:pt x="4983797" y="163179"/>
                  </a:lnTo>
                  <a:lnTo>
                    <a:pt x="5032733" y="172743"/>
                  </a:lnTo>
                  <a:lnTo>
                    <a:pt x="5080465" y="182528"/>
                  </a:lnTo>
                  <a:lnTo>
                    <a:pt x="5126970" y="192529"/>
                  </a:lnTo>
                  <a:lnTo>
                    <a:pt x="5172225" y="202743"/>
                  </a:lnTo>
                  <a:lnTo>
                    <a:pt x="5216207" y="213165"/>
                  </a:lnTo>
                  <a:lnTo>
                    <a:pt x="5258894" y="223790"/>
                  </a:lnTo>
                  <a:lnTo>
                    <a:pt x="5300263" y="234615"/>
                  </a:lnTo>
                  <a:lnTo>
                    <a:pt x="5340290" y="245634"/>
                  </a:lnTo>
                  <a:lnTo>
                    <a:pt x="5378953" y="256844"/>
                  </a:lnTo>
                  <a:lnTo>
                    <a:pt x="5416228" y="268239"/>
                  </a:lnTo>
                  <a:lnTo>
                    <a:pt x="5486525" y="291571"/>
                  </a:lnTo>
                  <a:lnTo>
                    <a:pt x="5550998" y="315594"/>
                  </a:lnTo>
                  <a:lnTo>
                    <a:pt x="5609463" y="340274"/>
                  </a:lnTo>
                  <a:lnTo>
                    <a:pt x="5661736" y="365576"/>
                  </a:lnTo>
                  <a:lnTo>
                    <a:pt x="5707635" y="391463"/>
                  </a:lnTo>
                  <a:lnTo>
                    <a:pt x="5746976" y="417903"/>
                  </a:lnTo>
                  <a:lnTo>
                    <a:pt x="5779575" y="444859"/>
                  </a:lnTo>
                  <a:lnTo>
                    <a:pt x="5815432" y="486185"/>
                  </a:lnTo>
                  <a:lnTo>
                    <a:pt x="5835089" y="528476"/>
                  </a:lnTo>
                  <a:lnTo>
                    <a:pt x="5838888" y="557149"/>
                  </a:lnTo>
                  <a:lnTo>
                    <a:pt x="5837934" y="571530"/>
                  </a:lnTo>
                  <a:lnTo>
                    <a:pt x="5823815" y="614118"/>
                  </a:lnTo>
                  <a:lnTo>
                    <a:pt x="5793289" y="655782"/>
                  </a:lnTo>
                  <a:lnTo>
                    <a:pt x="5764130" y="682985"/>
                  </a:lnTo>
                  <a:lnTo>
                    <a:pt x="5728137" y="709691"/>
                  </a:lnTo>
                  <a:lnTo>
                    <a:pt x="5685494" y="735862"/>
                  </a:lnTo>
                  <a:lnTo>
                    <a:pt x="5636385" y="761465"/>
                  </a:lnTo>
                  <a:lnTo>
                    <a:pt x="5580993" y="786465"/>
                  </a:lnTo>
                  <a:lnTo>
                    <a:pt x="5519501" y="810825"/>
                  </a:lnTo>
                  <a:lnTo>
                    <a:pt x="5452093" y="834512"/>
                  </a:lnTo>
                  <a:lnTo>
                    <a:pt x="5378953" y="857491"/>
                  </a:lnTo>
                  <a:lnTo>
                    <a:pt x="5340290" y="868703"/>
                  </a:lnTo>
                  <a:lnTo>
                    <a:pt x="5300263" y="879725"/>
                  </a:lnTo>
                  <a:lnTo>
                    <a:pt x="5258894" y="890552"/>
                  </a:lnTo>
                  <a:lnTo>
                    <a:pt x="5216207" y="901181"/>
                  </a:lnTo>
                  <a:lnTo>
                    <a:pt x="5172225" y="911605"/>
                  </a:lnTo>
                  <a:lnTo>
                    <a:pt x="5126970" y="921822"/>
                  </a:lnTo>
                  <a:lnTo>
                    <a:pt x="5080465" y="931827"/>
                  </a:lnTo>
                  <a:lnTo>
                    <a:pt x="5032733" y="941615"/>
                  </a:lnTo>
                  <a:lnTo>
                    <a:pt x="4983797" y="951182"/>
                  </a:lnTo>
                  <a:lnTo>
                    <a:pt x="4933680" y="960524"/>
                  </a:lnTo>
                  <a:lnTo>
                    <a:pt x="4882406" y="969635"/>
                  </a:lnTo>
                  <a:lnTo>
                    <a:pt x="4829996" y="978513"/>
                  </a:lnTo>
                  <a:lnTo>
                    <a:pt x="4776474" y="987152"/>
                  </a:lnTo>
                  <a:lnTo>
                    <a:pt x="4721863" y="995549"/>
                  </a:lnTo>
                  <a:lnTo>
                    <a:pt x="4666185" y="1003698"/>
                  </a:lnTo>
                  <a:lnTo>
                    <a:pt x="4609464" y="1011595"/>
                  </a:lnTo>
                  <a:lnTo>
                    <a:pt x="4551723" y="1019236"/>
                  </a:lnTo>
                  <a:lnTo>
                    <a:pt x="4492984" y="1026617"/>
                  </a:lnTo>
                  <a:lnTo>
                    <a:pt x="4433271" y="1033733"/>
                  </a:lnTo>
                  <a:lnTo>
                    <a:pt x="4372606" y="1040580"/>
                  </a:lnTo>
                  <a:lnTo>
                    <a:pt x="4311012" y="1047153"/>
                  </a:lnTo>
                  <a:lnTo>
                    <a:pt x="4248512" y="1053449"/>
                  </a:lnTo>
                  <a:lnTo>
                    <a:pt x="4185130" y="1059462"/>
                  </a:lnTo>
                  <a:lnTo>
                    <a:pt x="4120887" y="1065188"/>
                  </a:lnTo>
                  <a:lnTo>
                    <a:pt x="4055808" y="1070623"/>
                  </a:lnTo>
                  <a:lnTo>
                    <a:pt x="3989914" y="1075763"/>
                  </a:lnTo>
                  <a:lnTo>
                    <a:pt x="3923230" y="1080603"/>
                  </a:lnTo>
                  <a:lnTo>
                    <a:pt x="3855777" y="1085139"/>
                  </a:lnTo>
                  <a:lnTo>
                    <a:pt x="3787579" y="1089366"/>
                  </a:lnTo>
                  <a:lnTo>
                    <a:pt x="3718658" y="1093280"/>
                  </a:lnTo>
                  <a:lnTo>
                    <a:pt x="3649038" y="1096877"/>
                  </a:lnTo>
                  <a:lnTo>
                    <a:pt x="3578741" y="1100152"/>
                  </a:lnTo>
                  <a:lnTo>
                    <a:pt x="3507791" y="1103100"/>
                  </a:lnTo>
                  <a:lnTo>
                    <a:pt x="3436210" y="1105719"/>
                  </a:lnTo>
                  <a:lnTo>
                    <a:pt x="3364022" y="1108002"/>
                  </a:lnTo>
                  <a:lnTo>
                    <a:pt x="3291248" y="1109946"/>
                  </a:lnTo>
                  <a:lnTo>
                    <a:pt x="3217913" y="1111547"/>
                  </a:lnTo>
                  <a:lnTo>
                    <a:pt x="3144039" y="1112799"/>
                  </a:lnTo>
                  <a:lnTo>
                    <a:pt x="3069649" y="1113699"/>
                  </a:lnTo>
                  <a:lnTo>
                    <a:pt x="2994765" y="1114242"/>
                  </a:lnTo>
                  <a:lnTo>
                    <a:pt x="2919412" y="1114425"/>
                  </a:lnTo>
                  <a:lnTo>
                    <a:pt x="0" y="1114425"/>
                  </a:lnTo>
                  <a:lnTo>
                    <a:pt x="0" y="0"/>
                  </a:lnTo>
                  <a:close/>
                </a:path>
              </a:pathLst>
            </a:custGeom>
            <a:ln w="12700">
              <a:solidFill>
                <a:srgbClr val="30528F"/>
              </a:solidFill>
            </a:ln>
          </p:spPr>
          <p:txBody>
            <a:bodyPr wrap="square" lIns="0" tIns="0" rIns="0" bIns="0" rtlCol="0"/>
            <a:lstStyle/>
            <a:p>
              <a:endParaRPr/>
            </a:p>
          </p:txBody>
        </p:sp>
        <p:sp>
          <p:nvSpPr>
            <p:cNvPr id="114" name="object 114"/>
            <p:cNvSpPr/>
            <p:nvPr/>
          </p:nvSpPr>
          <p:spPr>
            <a:xfrm>
              <a:off x="2368296" y="3560330"/>
              <a:ext cx="714375" cy="542925"/>
            </a:xfrm>
            <a:custGeom>
              <a:avLst/>
              <a:gdLst/>
              <a:ahLst/>
              <a:cxnLst/>
              <a:rect l="l" t="t" r="r" b="b"/>
              <a:pathLst>
                <a:path w="714375" h="542925">
                  <a:moveTo>
                    <a:pt x="476250" y="0"/>
                  </a:moveTo>
                  <a:lnTo>
                    <a:pt x="0" y="0"/>
                  </a:lnTo>
                  <a:lnTo>
                    <a:pt x="0" y="171437"/>
                  </a:lnTo>
                  <a:lnTo>
                    <a:pt x="476250" y="171437"/>
                  </a:lnTo>
                  <a:lnTo>
                    <a:pt x="476250" y="0"/>
                  </a:lnTo>
                  <a:close/>
                </a:path>
                <a:path w="714375" h="542925">
                  <a:moveTo>
                    <a:pt x="714375" y="371462"/>
                  </a:moveTo>
                  <a:lnTo>
                    <a:pt x="381000" y="371462"/>
                  </a:lnTo>
                  <a:lnTo>
                    <a:pt x="381000" y="542912"/>
                  </a:lnTo>
                  <a:lnTo>
                    <a:pt x="714375" y="542912"/>
                  </a:lnTo>
                  <a:lnTo>
                    <a:pt x="714375" y="371462"/>
                  </a:lnTo>
                  <a:close/>
                </a:path>
              </a:pathLst>
            </a:custGeom>
            <a:solidFill>
              <a:srgbClr val="FFFF00"/>
            </a:solidFill>
          </p:spPr>
          <p:txBody>
            <a:bodyPr wrap="square" lIns="0" tIns="0" rIns="0" bIns="0" rtlCol="0"/>
            <a:lstStyle/>
            <a:p>
              <a:endParaRPr/>
            </a:p>
          </p:txBody>
        </p:sp>
      </p:grpSp>
      <p:sp>
        <p:nvSpPr>
          <p:cNvPr id="115" name="object 115"/>
          <p:cNvSpPr txBox="1"/>
          <p:nvPr/>
        </p:nvSpPr>
        <p:spPr>
          <a:xfrm>
            <a:off x="698817" y="2989516"/>
            <a:ext cx="4704715" cy="571500"/>
          </a:xfrm>
          <a:prstGeom prst="rect">
            <a:avLst/>
          </a:prstGeom>
        </p:spPr>
        <p:txBody>
          <a:bodyPr vert="horz" wrap="square" lIns="0" tIns="12700" rIns="0" bIns="0" rtlCol="0">
            <a:spAutoFit/>
          </a:bodyPr>
          <a:lstStyle/>
          <a:p>
            <a:pPr marL="12700">
              <a:lnSpc>
                <a:spcPts val="1435"/>
              </a:lnSpc>
              <a:spcBef>
                <a:spcPts val="100"/>
              </a:spcBef>
            </a:pPr>
            <a:r>
              <a:rPr sz="1200" b="1" dirty="0">
                <a:latin typeface="Arial"/>
                <a:cs typeface="Arial"/>
              </a:rPr>
              <a:t>Proses</a:t>
            </a:r>
            <a:r>
              <a:rPr sz="1200" b="1" spc="-45" dirty="0">
                <a:latin typeface="Arial"/>
                <a:cs typeface="Arial"/>
              </a:rPr>
              <a:t> </a:t>
            </a:r>
            <a:r>
              <a:rPr sz="1200" b="1" spc="-10" dirty="0">
                <a:latin typeface="Arial"/>
                <a:cs typeface="Arial"/>
              </a:rPr>
              <a:t>internal </a:t>
            </a:r>
            <a:r>
              <a:rPr sz="1200" b="1" dirty="0">
                <a:latin typeface="Arial"/>
                <a:cs typeface="Arial"/>
              </a:rPr>
              <a:t>K/L:</a:t>
            </a:r>
            <a:endParaRPr sz="1200">
              <a:latin typeface="Arial"/>
              <a:cs typeface="Arial"/>
            </a:endParaRPr>
          </a:p>
          <a:p>
            <a:pPr marL="184150" marR="5080" indent="-171450">
              <a:lnSpc>
                <a:spcPts val="1430"/>
              </a:lnSpc>
              <a:spcBef>
                <a:spcPts val="50"/>
              </a:spcBef>
            </a:pPr>
            <a:r>
              <a:rPr sz="1200" dirty="0">
                <a:latin typeface="Courier New"/>
                <a:cs typeface="Courier New"/>
              </a:rPr>
              <a:t>o </a:t>
            </a:r>
            <a:r>
              <a:rPr sz="1200" spc="15" dirty="0">
                <a:latin typeface="Arial MT"/>
                <a:cs typeface="Arial MT"/>
              </a:rPr>
              <a:t>KPA </a:t>
            </a:r>
            <a:r>
              <a:rPr sz="1200" spc="-25" dirty="0">
                <a:latin typeface="Arial MT"/>
                <a:cs typeface="Arial MT"/>
              </a:rPr>
              <a:t>mengusulkan</a:t>
            </a:r>
            <a:r>
              <a:rPr sz="1200" spc="-20" dirty="0">
                <a:latin typeface="Arial MT"/>
                <a:cs typeface="Arial MT"/>
              </a:rPr>
              <a:t> </a:t>
            </a:r>
            <a:r>
              <a:rPr sz="1200" spc="-10" dirty="0">
                <a:latin typeface="Arial MT"/>
                <a:cs typeface="Arial MT"/>
              </a:rPr>
              <a:t>revisi </a:t>
            </a:r>
            <a:r>
              <a:rPr sz="1200" dirty="0">
                <a:latin typeface="Arial MT"/>
                <a:cs typeface="Arial MT"/>
              </a:rPr>
              <a:t>ke </a:t>
            </a:r>
            <a:r>
              <a:rPr sz="1200" spc="-10" dirty="0">
                <a:latin typeface="Arial MT"/>
                <a:cs typeface="Arial MT"/>
              </a:rPr>
              <a:t>Sekjen/Sestama/Pejabat </a:t>
            </a:r>
            <a:r>
              <a:rPr sz="1200" spc="10" dirty="0">
                <a:latin typeface="Arial MT"/>
                <a:cs typeface="Arial MT"/>
              </a:rPr>
              <a:t>E1 </a:t>
            </a:r>
            <a:r>
              <a:rPr sz="1200" spc="-10" dirty="0">
                <a:latin typeface="Arial MT"/>
                <a:cs typeface="Arial MT"/>
              </a:rPr>
              <a:t>dengan </a:t>
            </a:r>
            <a:r>
              <a:rPr sz="1200" spc="-5" dirty="0">
                <a:latin typeface="Arial MT"/>
                <a:cs typeface="Arial MT"/>
              </a:rPr>
              <a:t> dilengkapi:</a:t>
            </a:r>
            <a:r>
              <a:rPr sz="1200" spc="-65" dirty="0">
                <a:latin typeface="Arial MT"/>
                <a:cs typeface="Arial MT"/>
              </a:rPr>
              <a:t> </a:t>
            </a:r>
            <a:r>
              <a:rPr sz="1200" spc="-10" dirty="0">
                <a:latin typeface="Arial MT"/>
                <a:cs typeface="Arial MT"/>
              </a:rPr>
              <a:t>data</a:t>
            </a:r>
            <a:r>
              <a:rPr sz="1200" spc="55" dirty="0">
                <a:latin typeface="Arial MT"/>
                <a:cs typeface="Arial MT"/>
              </a:rPr>
              <a:t> </a:t>
            </a:r>
            <a:r>
              <a:rPr sz="1200" spc="-5" dirty="0">
                <a:latin typeface="Arial MT"/>
                <a:cs typeface="Arial MT"/>
              </a:rPr>
              <a:t>dalam</a:t>
            </a:r>
            <a:r>
              <a:rPr sz="1200" spc="25" dirty="0">
                <a:latin typeface="Arial MT"/>
                <a:cs typeface="Arial MT"/>
              </a:rPr>
              <a:t> </a:t>
            </a:r>
            <a:r>
              <a:rPr sz="1200" dirty="0">
                <a:latin typeface="Arial MT"/>
                <a:cs typeface="Arial MT"/>
              </a:rPr>
              <a:t>Sistem</a:t>
            </a:r>
            <a:r>
              <a:rPr sz="1200" spc="-55" dirty="0">
                <a:latin typeface="Arial MT"/>
                <a:cs typeface="Arial MT"/>
              </a:rPr>
              <a:t> </a:t>
            </a:r>
            <a:r>
              <a:rPr sz="1200" spc="-30" dirty="0">
                <a:latin typeface="Arial MT"/>
                <a:cs typeface="Arial MT"/>
              </a:rPr>
              <a:t>Informasi</a:t>
            </a:r>
            <a:r>
              <a:rPr sz="1200" spc="235" dirty="0">
                <a:latin typeface="Arial MT"/>
                <a:cs typeface="Arial MT"/>
              </a:rPr>
              <a:t> </a:t>
            </a:r>
            <a:r>
              <a:rPr sz="1200" dirty="0">
                <a:latin typeface="Arial MT"/>
                <a:cs typeface="Arial MT"/>
              </a:rPr>
              <a:t>&amp;</a:t>
            </a:r>
            <a:r>
              <a:rPr sz="1200" spc="-5" dirty="0">
                <a:latin typeface="Arial MT"/>
                <a:cs typeface="Arial MT"/>
              </a:rPr>
              <a:t> </a:t>
            </a:r>
            <a:r>
              <a:rPr sz="1200" spc="-10" dirty="0">
                <a:latin typeface="Arial MT"/>
                <a:cs typeface="Arial MT"/>
              </a:rPr>
              <a:t>dokumen</a:t>
            </a:r>
            <a:r>
              <a:rPr sz="1200" spc="60" dirty="0">
                <a:latin typeface="Arial MT"/>
                <a:cs typeface="Arial MT"/>
              </a:rPr>
              <a:t> </a:t>
            </a:r>
            <a:r>
              <a:rPr sz="1200" spc="-5" dirty="0">
                <a:latin typeface="Arial MT"/>
                <a:cs typeface="Arial MT"/>
              </a:rPr>
              <a:t>terkait</a:t>
            </a:r>
            <a:r>
              <a:rPr sz="1200" spc="10" dirty="0">
                <a:latin typeface="Arial MT"/>
                <a:cs typeface="Arial MT"/>
              </a:rPr>
              <a:t> </a:t>
            </a:r>
            <a:r>
              <a:rPr sz="1200" spc="-30" dirty="0">
                <a:latin typeface="Arial MT"/>
                <a:cs typeface="Arial MT"/>
              </a:rPr>
              <a:t>lainnya.</a:t>
            </a:r>
            <a:endParaRPr sz="1200">
              <a:latin typeface="Arial MT"/>
              <a:cs typeface="Arial MT"/>
            </a:endParaRPr>
          </a:p>
        </p:txBody>
      </p:sp>
      <p:sp>
        <p:nvSpPr>
          <p:cNvPr id="116" name="object 116"/>
          <p:cNvSpPr txBox="1"/>
          <p:nvPr/>
        </p:nvSpPr>
        <p:spPr>
          <a:xfrm>
            <a:off x="698817" y="3533775"/>
            <a:ext cx="468185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ourier New"/>
                <a:cs typeface="Courier New"/>
              </a:rPr>
              <a:t>o</a:t>
            </a:r>
            <a:r>
              <a:rPr sz="1200" spc="-95" dirty="0">
                <a:latin typeface="Courier New"/>
                <a:cs typeface="Courier New"/>
              </a:rPr>
              <a:t> </a:t>
            </a:r>
            <a:r>
              <a:rPr sz="1200" spc="-15" dirty="0">
                <a:latin typeface="Arial MT"/>
                <a:cs typeface="Arial MT"/>
              </a:rPr>
              <a:t>Substansi</a:t>
            </a:r>
            <a:r>
              <a:rPr sz="1200" spc="75" dirty="0">
                <a:latin typeface="Arial MT"/>
                <a:cs typeface="Arial MT"/>
              </a:rPr>
              <a:t> </a:t>
            </a:r>
            <a:r>
              <a:rPr sz="1200" spc="-15" dirty="0">
                <a:latin typeface="Arial MT"/>
                <a:cs typeface="Arial MT"/>
              </a:rPr>
              <a:t>revisi</a:t>
            </a:r>
            <a:r>
              <a:rPr sz="1200" spc="75" dirty="0">
                <a:latin typeface="Arial MT"/>
                <a:cs typeface="Arial MT"/>
              </a:rPr>
              <a:t> </a:t>
            </a:r>
            <a:r>
              <a:rPr sz="1200" spc="-15" dirty="0">
                <a:latin typeface="Arial MT"/>
                <a:cs typeface="Arial MT"/>
              </a:rPr>
              <a:t>perlu</a:t>
            </a:r>
            <a:r>
              <a:rPr sz="1200" spc="25" dirty="0">
                <a:latin typeface="Arial MT"/>
                <a:cs typeface="Arial MT"/>
              </a:rPr>
              <a:t> </a:t>
            </a:r>
            <a:r>
              <a:rPr sz="1200" dirty="0">
                <a:latin typeface="Arial MT"/>
                <a:cs typeface="Arial MT"/>
              </a:rPr>
              <a:t>di</a:t>
            </a:r>
            <a:r>
              <a:rPr sz="1200" spc="-5" dirty="0">
                <a:latin typeface="Arial MT"/>
                <a:cs typeface="Arial MT"/>
              </a:rPr>
              <a:t> </a:t>
            </a:r>
            <a:r>
              <a:rPr sz="1200" spc="-25" dirty="0">
                <a:latin typeface="Arial MT"/>
                <a:cs typeface="Arial MT"/>
              </a:rPr>
              <a:t>reviu:</a:t>
            </a:r>
            <a:r>
              <a:rPr sz="1200" spc="85" dirty="0">
                <a:latin typeface="Arial MT"/>
                <a:cs typeface="Arial MT"/>
              </a:rPr>
              <a:t> </a:t>
            </a:r>
            <a:r>
              <a:rPr sz="1200" dirty="0">
                <a:latin typeface="Arial MT"/>
                <a:cs typeface="Arial MT"/>
              </a:rPr>
              <a:t>pagu</a:t>
            </a:r>
            <a:r>
              <a:rPr sz="1200" spc="-30" dirty="0">
                <a:latin typeface="Arial MT"/>
                <a:cs typeface="Arial MT"/>
              </a:rPr>
              <a:t> </a:t>
            </a:r>
            <a:r>
              <a:rPr sz="1200" spc="-20" dirty="0">
                <a:latin typeface="Arial MT"/>
                <a:cs typeface="Arial MT"/>
              </a:rPr>
              <a:t>berubah,</a:t>
            </a:r>
            <a:r>
              <a:rPr sz="1200" spc="80" dirty="0">
                <a:latin typeface="Arial MT"/>
                <a:cs typeface="Arial MT"/>
              </a:rPr>
              <a:t> </a:t>
            </a:r>
            <a:r>
              <a:rPr sz="1200" spc="-20" dirty="0">
                <a:latin typeface="Arial MT"/>
                <a:cs typeface="Arial MT"/>
              </a:rPr>
              <a:t>pengurangan</a:t>
            </a:r>
            <a:r>
              <a:rPr sz="1200" spc="195" dirty="0">
                <a:latin typeface="Arial MT"/>
                <a:cs typeface="Arial MT"/>
              </a:rPr>
              <a:t> </a:t>
            </a:r>
            <a:r>
              <a:rPr sz="1200" spc="-40" dirty="0">
                <a:latin typeface="Arial MT"/>
                <a:cs typeface="Arial MT"/>
              </a:rPr>
              <a:t>volume</a:t>
            </a:r>
            <a:endParaRPr sz="1200">
              <a:latin typeface="Arial MT"/>
              <a:cs typeface="Arial MT"/>
            </a:endParaRPr>
          </a:p>
        </p:txBody>
      </p:sp>
      <p:sp>
        <p:nvSpPr>
          <p:cNvPr id="117" name="object 117"/>
          <p:cNvSpPr txBox="1"/>
          <p:nvPr/>
        </p:nvSpPr>
        <p:spPr>
          <a:xfrm>
            <a:off x="870267" y="3715130"/>
            <a:ext cx="3105785"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Arial MT"/>
                <a:cs typeface="Arial MT"/>
              </a:rPr>
              <a:t>RO,</a:t>
            </a:r>
            <a:r>
              <a:rPr sz="1200" spc="75" dirty="0">
                <a:latin typeface="Arial MT"/>
                <a:cs typeface="Arial MT"/>
              </a:rPr>
              <a:t> </a:t>
            </a:r>
            <a:r>
              <a:rPr sz="1200" spc="-5" dirty="0">
                <a:latin typeface="Arial MT"/>
                <a:cs typeface="Arial MT"/>
              </a:rPr>
              <a:t>reorganisasi</a:t>
            </a:r>
            <a:r>
              <a:rPr sz="1200" dirty="0">
                <a:latin typeface="Arial MT"/>
                <a:cs typeface="Arial MT"/>
              </a:rPr>
              <a:t> </a:t>
            </a:r>
            <a:r>
              <a:rPr sz="1200" spc="-15" dirty="0">
                <a:latin typeface="Arial MT"/>
                <a:cs typeface="Arial MT"/>
              </a:rPr>
              <a:t>dan/atau</a:t>
            </a:r>
            <a:r>
              <a:rPr sz="1200" spc="125" dirty="0">
                <a:latin typeface="Arial MT"/>
                <a:cs typeface="Arial MT"/>
              </a:rPr>
              <a:t> </a:t>
            </a:r>
            <a:r>
              <a:rPr sz="1200" spc="-20" dirty="0">
                <a:latin typeface="Arial MT"/>
                <a:cs typeface="Arial MT"/>
              </a:rPr>
              <a:t>restrukturisasi</a:t>
            </a:r>
            <a:r>
              <a:rPr sz="1200" spc="145" dirty="0">
                <a:latin typeface="Arial MT"/>
                <a:cs typeface="Arial MT"/>
              </a:rPr>
              <a:t> </a:t>
            </a:r>
            <a:r>
              <a:rPr sz="1200" spc="-5" dirty="0">
                <a:latin typeface="Arial MT"/>
                <a:cs typeface="Arial MT"/>
              </a:rPr>
              <a:t>K/L,</a:t>
            </a:r>
            <a:endParaRPr sz="1200">
              <a:latin typeface="Arial MT"/>
              <a:cs typeface="Arial MT"/>
            </a:endParaRPr>
          </a:p>
        </p:txBody>
      </p:sp>
      <p:sp>
        <p:nvSpPr>
          <p:cNvPr id="118" name="object 118"/>
          <p:cNvSpPr txBox="1"/>
          <p:nvPr/>
        </p:nvSpPr>
        <p:spPr>
          <a:xfrm>
            <a:off x="870267" y="3905186"/>
            <a:ext cx="2270125" cy="208915"/>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MT"/>
                <a:cs typeface="Arial MT"/>
              </a:rPr>
              <a:t>Progran/Kegiatan/KRO/RO</a:t>
            </a:r>
            <a:r>
              <a:rPr sz="1200" spc="185" dirty="0">
                <a:latin typeface="Arial MT"/>
                <a:cs typeface="Arial MT"/>
              </a:rPr>
              <a:t> </a:t>
            </a:r>
            <a:r>
              <a:rPr sz="1200" b="1" dirty="0">
                <a:latin typeface="Arial"/>
                <a:cs typeface="Arial"/>
              </a:rPr>
              <a:t>baru</a:t>
            </a:r>
            <a:r>
              <a:rPr sz="1200" dirty="0">
                <a:latin typeface="Arial MT"/>
                <a:cs typeface="Arial MT"/>
              </a:rPr>
              <a:t>.</a:t>
            </a:r>
            <a:endParaRPr sz="1200">
              <a:latin typeface="Arial MT"/>
              <a:cs typeface="Arial MT"/>
            </a:endParaRPr>
          </a:p>
        </p:txBody>
      </p:sp>
      <p:grpSp>
        <p:nvGrpSpPr>
          <p:cNvPr id="119" name="object 119"/>
          <p:cNvGrpSpPr/>
          <p:nvPr/>
        </p:nvGrpSpPr>
        <p:grpSpPr>
          <a:xfrm>
            <a:off x="11465941" y="265175"/>
            <a:ext cx="728345" cy="679450"/>
            <a:chOff x="11465941" y="265175"/>
            <a:chExt cx="728345" cy="679450"/>
          </a:xfrm>
        </p:grpSpPr>
        <p:sp>
          <p:nvSpPr>
            <p:cNvPr id="120" name="object 120"/>
            <p:cNvSpPr/>
            <p:nvPr/>
          </p:nvSpPr>
          <p:spPr>
            <a:xfrm>
              <a:off x="11477625" y="276224"/>
              <a:ext cx="704850" cy="657225"/>
            </a:xfrm>
            <a:custGeom>
              <a:avLst/>
              <a:gdLst/>
              <a:ahLst/>
              <a:cxnLst/>
              <a:rect l="l" t="t" r="r" b="b"/>
              <a:pathLst>
                <a:path w="704850" h="657225">
                  <a:moveTo>
                    <a:pt x="461391" y="0"/>
                  </a:moveTo>
                  <a:lnTo>
                    <a:pt x="243458" y="0"/>
                  </a:lnTo>
                  <a:lnTo>
                    <a:pt x="67309" y="125475"/>
                  </a:lnTo>
                  <a:lnTo>
                    <a:pt x="0" y="328549"/>
                  </a:lnTo>
                  <a:lnTo>
                    <a:pt x="67309" y="531749"/>
                  </a:lnTo>
                  <a:lnTo>
                    <a:pt x="243458" y="657225"/>
                  </a:lnTo>
                  <a:lnTo>
                    <a:pt x="461391" y="657225"/>
                  </a:lnTo>
                  <a:lnTo>
                    <a:pt x="637540" y="531749"/>
                  </a:lnTo>
                  <a:lnTo>
                    <a:pt x="704850" y="328549"/>
                  </a:lnTo>
                  <a:lnTo>
                    <a:pt x="637540" y="125475"/>
                  </a:lnTo>
                  <a:lnTo>
                    <a:pt x="461391" y="0"/>
                  </a:lnTo>
                  <a:close/>
                </a:path>
              </a:pathLst>
            </a:custGeom>
            <a:solidFill>
              <a:srgbClr val="F3310A"/>
            </a:solidFill>
          </p:spPr>
          <p:txBody>
            <a:bodyPr wrap="square" lIns="0" tIns="0" rIns="0" bIns="0" rtlCol="0"/>
            <a:lstStyle/>
            <a:p>
              <a:endParaRPr/>
            </a:p>
          </p:txBody>
        </p:sp>
        <p:sp>
          <p:nvSpPr>
            <p:cNvPr id="121" name="object 121"/>
            <p:cNvSpPr/>
            <p:nvPr/>
          </p:nvSpPr>
          <p:spPr>
            <a:xfrm>
              <a:off x="11465941" y="265175"/>
              <a:ext cx="728345" cy="679450"/>
            </a:xfrm>
            <a:custGeom>
              <a:avLst/>
              <a:gdLst/>
              <a:ahLst/>
              <a:cxnLst/>
              <a:rect l="l" t="t" r="r" b="b"/>
              <a:pathLst>
                <a:path w="728345" h="679450">
                  <a:moveTo>
                    <a:pt x="44703" y="460501"/>
                  </a:moveTo>
                  <a:lnTo>
                    <a:pt x="40512" y="461899"/>
                  </a:lnTo>
                  <a:lnTo>
                    <a:pt x="68452" y="546226"/>
                  </a:lnTo>
                  <a:lnTo>
                    <a:pt x="72643" y="544829"/>
                  </a:lnTo>
                  <a:lnTo>
                    <a:pt x="44703" y="460501"/>
                  </a:lnTo>
                  <a:close/>
                </a:path>
                <a:path w="728345" h="679450">
                  <a:moveTo>
                    <a:pt x="61594" y="454913"/>
                  </a:moveTo>
                  <a:lnTo>
                    <a:pt x="48894" y="459104"/>
                  </a:lnTo>
                  <a:lnTo>
                    <a:pt x="76834" y="543433"/>
                  </a:lnTo>
                  <a:lnTo>
                    <a:pt x="89534" y="539241"/>
                  </a:lnTo>
                  <a:lnTo>
                    <a:pt x="61594" y="454913"/>
                  </a:lnTo>
                  <a:close/>
                </a:path>
                <a:path w="728345" h="679450">
                  <a:moveTo>
                    <a:pt x="10794" y="307213"/>
                  </a:moveTo>
                  <a:lnTo>
                    <a:pt x="0" y="339598"/>
                  </a:lnTo>
                  <a:lnTo>
                    <a:pt x="19557" y="398525"/>
                  </a:lnTo>
                  <a:lnTo>
                    <a:pt x="23749" y="397128"/>
                  </a:lnTo>
                  <a:lnTo>
                    <a:pt x="4699" y="339598"/>
                  </a:lnTo>
                  <a:lnTo>
                    <a:pt x="14985" y="308610"/>
                  </a:lnTo>
                  <a:lnTo>
                    <a:pt x="10794" y="307213"/>
                  </a:lnTo>
                  <a:close/>
                </a:path>
                <a:path w="728345" h="679450">
                  <a:moveTo>
                    <a:pt x="19176" y="310007"/>
                  </a:moveTo>
                  <a:lnTo>
                    <a:pt x="9398" y="339598"/>
                  </a:lnTo>
                  <a:lnTo>
                    <a:pt x="27939" y="395732"/>
                  </a:lnTo>
                  <a:lnTo>
                    <a:pt x="40639" y="391540"/>
                  </a:lnTo>
                  <a:lnTo>
                    <a:pt x="23367" y="339598"/>
                  </a:lnTo>
                  <a:lnTo>
                    <a:pt x="31876" y="314198"/>
                  </a:lnTo>
                  <a:lnTo>
                    <a:pt x="19176" y="310007"/>
                  </a:lnTo>
                  <a:close/>
                </a:path>
                <a:path w="728345" h="679450">
                  <a:moveTo>
                    <a:pt x="68072" y="162306"/>
                  </a:moveTo>
                  <a:lnTo>
                    <a:pt x="40131" y="246761"/>
                  </a:lnTo>
                  <a:lnTo>
                    <a:pt x="52831" y="250951"/>
                  </a:lnTo>
                  <a:lnTo>
                    <a:pt x="80772" y="166497"/>
                  </a:lnTo>
                  <a:lnTo>
                    <a:pt x="68072" y="162306"/>
                  </a:lnTo>
                  <a:close/>
                </a:path>
                <a:path w="728345" h="679450">
                  <a:moveTo>
                    <a:pt x="59689" y="159512"/>
                  </a:moveTo>
                  <a:lnTo>
                    <a:pt x="31750" y="243966"/>
                  </a:lnTo>
                  <a:lnTo>
                    <a:pt x="35940" y="245363"/>
                  </a:lnTo>
                  <a:lnTo>
                    <a:pt x="63880" y="160909"/>
                  </a:lnTo>
                  <a:lnTo>
                    <a:pt x="59689" y="159512"/>
                  </a:lnTo>
                  <a:close/>
                </a:path>
                <a:path w="728345" h="679450">
                  <a:moveTo>
                    <a:pt x="181736" y="60705"/>
                  </a:moveTo>
                  <a:lnTo>
                    <a:pt x="109347" y="112268"/>
                  </a:lnTo>
                  <a:lnTo>
                    <a:pt x="117093" y="123062"/>
                  </a:lnTo>
                  <a:lnTo>
                    <a:pt x="189483" y="71500"/>
                  </a:lnTo>
                  <a:lnTo>
                    <a:pt x="181736" y="60705"/>
                  </a:lnTo>
                  <a:close/>
                </a:path>
                <a:path w="728345" h="679450">
                  <a:moveTo>
                    <a:pt x="176529" y="53467"/>
                  </a:moveTo>
                  <a:lnTo>
                    <a:pt x="104139" y="105028"/>
                  </a:lnTo>
                  <a:lnTo>
                    <a:pt x="106679" y="108585"/>
                  </a:lnTo>
                  <a:lnTo>
                    <a:pt x="179197" y="57023"/>
                  </a:lnTo>
                  <a:lnTo>
                    <a:pt x="176529" y="53467"/>
                  </a:lnTo>
                  <a:close/>
                </a:path>
                <a:path w="728345" h="679450">
                  <a:moveTo>
                    <a:pt x="322199" y="8890"/>
                  </a:moveTo>
                  <a:lnTo>
                    <a:pt x="254507" y="8890"/>
                  </a:lnTo>
                  <a:lnTo>
                    <a:pt x="235965" y="21971"/>
                  </a:lnTo>
                  <a:lnTo>
                    <a:pt x="243712" y="32893"/>
                  </a:lnTo>
                  <a:lnTo>
                    <a:pt x="258699" y="22225"/>
                  </a:lnTo>
                  <a:lnTo>
                    <a:pt x="322199" y="22225"/>
                  </a:lnTo>
                  <a:lnTo>
                    <a:pt x="322199" y="8890"/>
                  </a:lnTo>
                  <a:close/>
                </a:path>
                <a:path w="728345" h="679450">
                  <a:moveTo>
                    <a:pt x="322199" y="0"/>
                  </a:moveTo>
                  <a:lnTo>
                    <a:pt x="251586" y="0"/>
                  </a:lnTo>
                  <a:lnTo>
                    <a:pt x="230885" y="14731"/>
                  </a:lnTo>
                  <a:lnTo>
                    <a:pt x="233425" y="18415"/>
                  </a:lnTo>
                  <a:lnTo>
                    <a:pt x="253110" y="4445"/>
                  </a:lnTo>
                  <a:lnTo>
                    <a:pt x="322199" y="4445"/>
                  </a:lnTo>
                  <a:lnTo>
                    <a:pt x="322199" y="0"/>
                  </a:lnTo>
                  <a:close/>
                </a:path>
                <a:path w="728345" h="679450">
                  <a:moveTo>
                    <a:pt x="476503" y="0"/>
                  </a:moveTo>
                  <a:lnTo>
                    <a:pt x="388874" y="0"/>
                  </a:lnTo>
                  <a:lnTo>
                    <a:pt x="388874" y="4445"/>
                  </a:lnTo>
                  <a:lnTo>
                    <a:pt x="475106" y="4445"/>
                  </a:lnTo>
                  <a:lnTo>
                    <a:pt x="480694" y="8381"/>
                  </a:lnTo>
                  <a:lnTo>
                    <a:pt x="483234" y="4699"/>
                  </a:lnTo>
                  <a:lnTo>
                    <a:pt x="476503" y="0"/>
                  </a:lnTo>
                  <a:close/>
                </a:path>
                <a:path w="728345" h="679450">
                  <a:moveTo>
                    <a:pt x="473709" y="8890"/>
                  </a:moveTo>
                  <a:lnTo>
                    <a:pt x="388874" y="8890"/>
                  </a:lnTo>
                  <a:lnTo>
                    <a:pt x="388874" y="22225"/>
                  </a:lnTo>
                  <a:lnTo>
                    <a:pt x="469518" y="22225"/>
                  </a:lnTo>
                  <a:lnTo>
                    <a:pt x="470407" y="22859"/>
                  </a:lnTo>
                  <a:lnTo>
                    <a:pt x="478154" y="11938"/>
                  </a:lnTo>
                  <a:lnTo>
                    <a:pt x="473709" y="8890"/>
                  </a:lnTo>
                  <a:close/>
                </a:path>
                <a:path w="728345" h="679450">
                  <a:moveTo>
                    <a:pt x="532383" y="50673"/>
                  </a:moveTo>
                  <a:lnTo>
                    <a:pt x="524763" y="61468"/>
                  </a:lnTo>
                  <a:lnTo>
                    <a:pt x="597153" y="113029"/>
                  </a:lnTo>
                  <a:lnTo>
                    <a:pt x="604901" y="102235"/>
                  </a:lnTo>
                  <a:lnTo>
                    <a:pt x="532383" y="50673"/>
                  </a:lnTo>
                  <a:close/>
                </a:path>
                <a:path w="728345" h="679450">
                  <a:moveTo>
                    <a:pt x="537590" y="43433"/>
                  </a:moveTo>
                  <a:lnTo>
                    <a:pt x="535051" y="46990"/>
                  </a:lnTo>
                  <a:lnTo>
                    <a:pt x="607440" y="98551"/>
                  </a:lnTo>
                  <a:lnTo>
                    <a:pt x="609980" y="94996"/>
                  </a:lnTo>
                  <a:lnTo>
                    <a:pt x="537590" y="43433"/>
                  </a:lnTo>
                  <a:close/>
                </a:path>
                <a:path w="728345" h="679450">
                  <a:moveTo>
                    <a:pt x="654684" y="145923"/>
                  </a:moveTo>
                  <a:lnTo>
                    <a:pt x="641984" y="150113"/>
                  </a:lnTo>
                  <a:lnTo>
                    <a:pt x="669925" y="234569"/>
                  </a:lnTo>
                  <a:lnTo>
                    <a:pt x="682625" y="230377"/>
                  </a:lnTo>
                  <a:lnTo>
                    <a:pt x="654684" y="145923"/>
                  </a:lnTo>
                  <a:close/>
                </a:path>
                <a:path w="728345" h="679450">
                  <a:moveTo>
                    <a:pt x="663066" y="143128"/>
                  </a:moveTo>
                  <a:lnTo>
                    <a:pt x="658876" y="144525"/>
                  </a:lnTo>
                  <a:lnTo>
                    <a:pt x="686815" y="228981"/>
                  </a:lnTo>
                  <a:lnTo>
                    <a:pt x="691133" y="227584"/>
                  </a:lnTo>
                  <a:lnTo>
                    <a:pt x="663066" y="143128"/>
                  </a:lnTo>
                  <a:close/>
                </a:path>
                <a:path w="728345" h="679450">
                  <a:moveTo>
                    <a:pt x="712088" y="290829"/>
                  </a:moveTo>
                  <a:lnTo>
                    <a:pt x="707770" y="292226"/>
                  </a:lnTo>
                  <a:lnTo>
                    <a:pt x="723518" y="339598"/>
                  </a:lnTo>
                  <a:lnTo>
                    <a:pt x="709929" y="380746"/>
                  </a:lnTo>
                  <a:lnTo>
                    <a:pt x="714120" y="382143"/>
                  </a:lnTo>
                  <a:lnTo>
                    <a:pt x="728217" y="339598"/>
                  </a:lnTo>
                  <a:lnTo>
                    <a:pt x="712088" y="290829"/>
                  </a:lnTo>
                  <a:close/>
                </a:path>
                <a:path w="728345" h="679450">
                  <a:moveTo>
                    <a:pt x="703579" y="293624"/>
                  </a:moveTo>
                  <a:lnTo>
                    <a:pt x="691006" y="297814"/>
                  </a:lnTo>
                  <a:lnTo>
                    <a:pt x="704850" y="339598"/>
                  </a:lnTo>
                  <a:lnTo>
                    <a:pt x="693038" y="375158"/>
                  </a:lnTo>
                  <a:lnTo>
                    <a:pt x="705738" y="379349"/>
                  </a:lnTo>
                  <a:lnTo>
                    <a:pt x="718819" y="339598"/>
                  </a:lnTo>
                  <a:lnTo>
                    <a:pt x="703579" y="293624"/>
                  </a:lnTo>
                  <a:close/>
                </a:path>
                <a:path w="728345" h="679450">
                  <a:moveTo>
                    <a:pt x="688975" y="444119"/>
                  </a:moveTo>
                  <a:lnTo>
                    <a:pt x="661034" y="528447"/>
                  </a:lnTo>
                  <a:lnTo>
                    <a:pt x="665226" y="529844"/>
                  </a:lnTo>
                  <a:lnTo>
                    <a:pt x="693165" y="445515"/>
                  </a:lnTo>
                  <a:lnTo>
                    <a:pt x="688975" y="444119"/>
                  </a:lnTo>
                  <a:close/>
                </a:path>
                <a:path w="728345" h="679450">
                  <a:moveTo>
                    <a:pt x="672083" y="438531"/>
                  </a:moveTo>
                  <a:lnTo>
                    <a:pt x="644143" y="522859"/>
                  </a:lnTo>
                  <a:lnTo>
                    <a:pt x="656716" y="527050"/>
                  </a:lnTo>
                  <a:lnTo>
                    <a:pt x="684783" y="442722"/>
                  </a:lnTo>
                  <a:lnTo>
                    <a:pt x="672083" y="438531"/>
                  </a:lnTo>
                  <a:close/>
                </a:path>
                <a:path w="728345" h="679450">
                  <a:moveTo>
                    <a:pt x="612775" y="576834"/>
                  </a:moveTo>
                  <a:lnTo>
                    <a:pt x="540384" y="628396"/>
                  </a:lnTo>
                  <a:lnTo>
                    <a:pt x="543051" y="632078"/>
                  </a:lnTo>
                  <a:lnTo>
                    <a:pt x="615441" y="580516"/>
                  </a:lnTo>
                  <a:lnTo>
                    <a:pt x="612775" y="576834"/>
                  </a:lnTo>
                  <a:close/>
                </a:path>
                <a:path w="728345" h="679450">
                  <a:moveTo>
                    <a:pt x="602487" y="562356"/>
                  </a:moveTo>
                  <a:lnTo>
                    <a:pt x="530098" y="613918"/>
                  </a:lnTo>
                  <a:lnTo>
                    <a:pt x="537844" y="624839"/>
                  </a:lnTo>
                  <a:lnTo>
                    <a:pt x="610234" y="573277"/>
                  </a:lnTo>
                  <a:lnTo>
                    <a:pt x="602487" y="562356"/>
                  </a:lnTo>
                  <a:close/>
                </a:path>
                <a:path w="728345" h="679450">
                  <a:moveTo>
                    <a:pt x="486155" y="667131"/>
                  </a:moveTo>
                  <a:lnTo>
                    <a:pt x="475106" y="674877"/>
                  </a:lnTo>
                  <a:lnTo>
                    <a:pt x="395477" y="674877"/>
                  </a:lnTo>
                  <a:lnTo>
                    <a:pt x="395477" y="679323"/>
                  </a:lnTo>
                  <a:lnTo>
                    <a:pt x="476503" y="679323"/>
                  </a:lnTo>
                  <a:lnTo>
                    <a:pt x="488695" y="670687"/>
                  </a:lnTo>
                  <a:lnTo>
                    <a:pt x="486155" y="667131"/>
                  </a:lnTo>
                  <a:close/>
                </a:path>
                <a:path w="728345" h="679450">
                  <a:moveTo>
                    <a:pt x="475868" y="652652"/>
                  </a:moveTo>
                  <a:lnTo>
                    <a:pt x="469518" y="657098"/>
                  </a:lnTo>
                  <a:lnTo>
                    <a:pt x="395477" y="657098"/>
                  </a:lnTo>
                  <a:lnTo>
                    <a:pt x="395477" y="670433"/>
                  </a:lnTo>
                  <a:lnTo>
                    <a:pt x="473709" y="670433"/>
                  </a:lnTo>
                  <a:lnTo>
                    <a:pt x="483488" y="663448"/>
                  </a:lnTo>
                  <a:lnTo>
                    <a:pt x="475868" y="652652"/>
                  </a:lnTo>
                  <a:close/>
                </a:path>
                <a:path w="728345" h="679450">
                  <a:moveTo>
                    <a:pt x="238886" y="664845"/>
                  </a:moveTo>
                  <a:lnTo>
                    <a:pt x="236219" y="668401"/>
                  </a:lnTo>
                  <a:lnTo>
                    <a:pt x="251586" y="679323"/>
                  </a:lnTo>
                  <a:lnTo>
                    <a:pt x="328802" y="679323"/>
                  </a:lnTo>
                  <a:lnTo>
                    <a:pt x="328802" y="674877"/>
                  </a:lnTo>
                  <a:lnTo>
                    <a:pt x="253110" y="674877"/>
                  </a:lnTo>
                  <a:lnTo>
                    <a:pt x="238886" y="664845"/>
                  </a:lnTo>
                  <a:close/>
                </a:path>
                <a:path w="728345" h="679450">
                  <a:moveTo>
                    <a:pt x="249174" y="650366"/>
                  </a:moveTo>
                  <a:lnTo>
                    <a:pt x="241426" y="661162"/>
                  </a:lnTo>
                  <a:lnTo>
                    <a:pt x="254507" y="670433"/>
                  </a:lnTo>
                  <a:lnTo>
                    <a:pt x="328802" y="670433"/>
                  </a:lnTo>
                  <a:lnTo>
                    <a:pt x="328802" y="657098"/>
                  </a:lnTo>
                  <a:lnTo>
                    <a:pt x="258699" y="657098"/>
                  </a:lnTo>
                  <a:lnTo>
                    <a:pt x="249174" y="650366"/>
                  </a:lnTo>
                  <a:close/>
                </a:path>
                <a:path w="728345" h="679450">
                  <a:moveTo>
                    <a:pt x="112140" y="574548"/>
                  </a:moveTo>
                  <a:lnTo>
                    <a:pt x="109600" y="578231"/>
                  </a:lnTo>
                  <a:lnTo>
                    <a:pt x="181990" y="629793"/>
                  </a:lnTo>
                  <a:lnTo>
                    <a:pt x="184530" y="626110"/>
                  </a:lnTo>
                  <a:lnTo>
                    <a:pt x="112140" y="574548"/>
                  </a:lnTo>
                  <a:close/>
                </a:path>
                <a:path w="728345" h="679450">
                  <a:moveTo>
                    <a:pt x="122427" y="560070"/>
                  </a:moveTo>
                  <a:lnTo>
                    <a:pt x="114680" y="570991"/>
                  </a:lnTo>
                  <a:lnTo>
                    <a:pt x="187070" y="622553"/>
                  </a:lnTo>
                  <a:lnTo>
                    <a:pt x="194817" y="611632"/>
                  </a:lnTo>
                  <a:lnTo>
                    <a:pt x="122427" y="560070"/>
                  </a:lnTo>
                  <a:close/>
                </a:path>
              </a:pathLst>
            </a:custGeom>
            <a:solidFill>
              <a:srgbClr val="000000"/>
            </a:solidFill>
          </p:spPr>
          <p:txBody>
            <a:bodyPr wrap="square" lIns="0" tIns="0" rIns="0" bIns="0" rtlCol="0"/>
            <a:lstStyle/>
            <a:p>
              <a:endParaRPr/>
            </a:p>
          </p:txBody>
        </p:sp>
      </p:grpSp>
      <p:sp>
        <p:nvSpPr>
          <p:cNvPr id="122" name="object 122"/>
          <p:cNvSpPr txBox="1"/>
          <p:nvPr/>
        </p:nvSpPr>
        <p:spPr>
          <a:xfrm>
            <a:off x="11744959" y="394335"/>
            <a:ext cx="180340" cy="392430"/>
          </a:xfrm>
          <a:prstGeom prst="rect">
            <a:avLst/>
          </a:prstGeom>
        </p:spPr>
        <p:txBody>
          <a:bodyPr vert="horz" wrap="square" lIns="0" tIns="13335" rIns="0" bIns="0" rtlCol="0">
            <a:spAutoFit/>
          </a:bodyPr>
          <a:lstStyle/>
          <a:p>
            <a:pPr marL="12700">
              <a:lnSpc>
                <a:spcPct val="100000"/>
              </a:lnSpc>
              <a:spcBef>
                <a:spcPts val="105"/>
              </a:spcBef>
            </a:pPr>
            <a:r>
              <a:rPr sz="2400" dirty="0">
                <a:solidFill>
                  <a:srgbClr val="FFFFFF"/>
                </a:solidFill>
                <a:latin typeface="Calibri"/>
                <a:cs typeface="Calibri"/>
              </a:rPr>
              <a:t>1</a:t>
            </a:r>
            <a:endParaRPr sz="2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313583" y="230188"/>
            <a:ext cx="7878417" cy="290464"/>
          </a:xfrm>
          <a:prstGeom prst="rect">
            <a:avLst/>
          </a:prstGeom>
        </p:spPr>
        <p:txBody>
          <a:bodyPr vert="horz" wrap="square" lIns="0" tIns="13335" rIns="0" bIns="0" rtlCol="0">
            <a:spAutoFit/>
          </a:bodyPr>
          <a:lstStyle/>
          <a:p>
            <a:pPr marL="12700">
              <a:lnSpc>
                <a:spcPct val="100000"/>
              </a:lnSpc>
              <a:spcBef>
                <a:spcPts val="105"/>
              </a:spcBef>
            </a:pPr>
            <a:r>
              <a:rPr sz="1800" spc="40" dirty="0">
                <a:latin typeface="Roboto Cn"/>
                <a:cs typeface="Roboto Cn"/>
              </a:rPr>
              <a:t>III.</a:t>
            </a:r>
            <a:r>
              <a:rPr sz="1800" spc="45" dirty="0">
                <a:latin typeface="Roboto Cn"/>
                <a:cs typeface="Roboto Cn"/>
              </a:rPr>
              <a:t> </a:t>
            </a:r>
            <a:r>
              <a:rPr sz="1800" spc="150" dirty="0">
                <a:latin typeface="Roboto Cn"/>
                <a:cs typeface="Roboto Cn"/>
              </a:rPr>
              <a:t>Mekanisme</a:t>
            </a:r>
            <a:r>
              <a:rPr sz="1800" dirty="0">
                <a:latin typeface="Roboto Cn"/>
                <a:cs typeface="Roboto Cn"/>
              </a:rPr>
              <a:t> </a:t>
            </a:r>
            <a:r>
              <a:rPr sz="1800" spc="110" dirty="0" err="1">
                <a:latin typeface="Roboto Cn"/>
                <a:cs typeface="Roboto Cn"/>
              </a:rPr>
              <a:t>Revisi</a:t>
            </a:r>
            <a:r>
              <a:rPr sz="1800" spc="-30" dirty="0">
                <a:latin typeface="Roboto Cn"/>
                <a:cs typeface="Roboto Cn"/>
              </a:rPr>
              <a:t> </a:t>
            </a:r>
            <a:r>
              <a:rPr sz="1800" spc="160" dirty="0" err="1">
                <a:latin typeface="Roboto Cn"/>
                <a:cs typeface="Roboto Cn"/>
              </a:rPr>
              <a:t>Angga</a:t>
            </a:r>
            <a:r>
              <a:rPr lang="en-US" sz="1800" spc="160" dirty="0" err="1">
                <a:latin typeface="Roboto Cn"/>
                <a:cs typeface="Roboto Cn"/>
              </a:rPr>
              <a:t>r</a:t>
            </a:r>
            <a:r>
              <a:rPr sz="1800" spc="160" dirty="0" err="1">
                <a:latin typeface="Roboto Cn"/>
                <a:cs typeface="Roboto Cn"/>
              </a:rPr>
              <a:t>an</a:t>
            </a:r>
            <a:r>
              <a:rPr sz="1800" spc="15" dirty="0">
                <a:latin typeface="Roboto Cn"/>
                <a:cs typeface="Roboto Cn"/>
              </a:rPr>
              <a:t> </a:t>
            </a:r>
            <a:r>
              <a:rPr sz="1800" spc="60" dirty="0">
                <a:latin typeface="Roboto Cn"/>
                <a:cs typeface="Roboto Cn"/>
              </a:rPr>
              <a:t>di</a:t>
            </a:r>
            <a:r>
              <a:rPr sz="1800" spc="35" dirty="0">
                <a:latin typeface="Roboto Cn"/>
                <a:cs typeface="Roboto Cn"/>
              </a:rPr>
              <a:t> </a:t>
            </a:r>
            <a:r>
              <a:rPr sz="1800" spc="125" dirty="0">
                <a:latin typeface="Roboto Cn"/>
                <a:cs typeface="Roboto Cn"/>
              </a:rPr>
              <a:t>DJPb</a:t>
            </a:r>
            <a:endParaRPr sz="1800" dirty="0">
              <a:latin typeface="Roboto Cn"/>
              <a:cs typeface="Roboto Cn"/>
            </a:endParaRPr>
          </a:p>
        </p:txBody>
      </p:sp>
      <p:grpSp>
        <p:nvGrpSpPr>
          <p:cNvPr id="3" name="object 3"/>
          <p:cNvGrpSpPr/>
          <p:nvPr/>
        </p:nvGrpSpPr>
        <p:grpSpPr>
          <a:xfrm>
            <a:off x="276176" y="1038024"/>
            <a:ext cx="6525259" cy="1776730"/>
            <a:chOff x="276176" y="1038024"/>
            <a:chExt cx="6525259" cy="1776730"/>
          </a:xfrm>
        </p:grpSpPr>
        <p:sp>
          <p:nvSpPr>
            <p:cNvPr id="4" name="object 4"/>
            <p:cNvSpPr/>
            <p:nvPr/>
          </p:nvSpPr>
          <p:spPr>
            <a:xfrm>
              <a:off x="6572249" y="1466849"/>
              <a:ext cx="228600" cy="133350"/>
            </a:xfrm>
            <a:custGeom>
              <a:avLst/>
              <a:gdLst/>
              <a:ahLst/>
              <a:cxnLst/>
              <a:rect l="l" t="t" r="r" b="b"/>
              <a:pathLst>
                <a:path w="228600" h="133350">
                  <a:moveTo>
                    <a:pt x="228600" y="0"/>
                  </a:moveTo>
                  <a:lnTo>
                    <a:pt x="0" y="0"/>
                  </a:lnTo>
                  <a:lnTo>
                    <a:pt x="228600" y="133350"/>
                  </a:lnTo>
                  <a:lnTo>
                    <a:pt x="228600" y="0"/>
                  </a:lnTo>
                  <a:close/>
                </a:path>
              </a:pathLst>
            </a:custGeom>
            <a:solidFill>
              <a:srgbClr val="7A7A7A"/>
            </a:solidFill>
          </p:spPr>
          <p:txBody>
            <a:bodyPr wrap="square" lIns="0" tIns="0" rIns="0" bIns="0" rtlCol="0"/>
            <a:lstStyle/>
            <a:p>
              <a:endParaRPr/>
            </a:p>
          </p:txBody>
        </p:sp>
        <p:pic>
          <p:nvPicPr>
            <p:cNvPr id="5" name="object 5"/>
            <p:cNvPicPr/>
            <p:nvPr/>
          </p:nvPicPr>
          <p:blipFill>
            <a:blip r:embed="rId2" cstate="print"/>
            <a:stretch>
              <a:fillRect/>
            </a:stretch>
          </p:blipFill>
          <p:spPr>
            <a:xfrm>
              <a:off x="276176" y="1038024"/>
              <a:ext cx="2700498" cy="1776622"/>
            </a:xfrm>
            <a:prstGeom prst="rect">
              <a:avLst/>
            </a:prstGeom>
          </p:spPr>
        </p:pic>
        <p:sp>
          <p:nvSpPr>
            <p:cNvPr id="6" name="object 6"/>
            <p:cNvSpPr/>
            <p:nvPr/>
          </p:nvSpPr>
          <p:spPr>
            <a:xfrm>
              <a:off x="314324" y="1038224"/>
              <a:ext cx="2628900" cy="1704975"/>
            </a:xfrm>
            <a:custGeom>
              <a:avLst/>
              <a:gdLst/>
              <a:ahLst/>
              <a:cxnLst/>
              <a:rect l="l" t="t" r="r" b="b"/>
              <a:pathLst>
                <a:path w="2628900" h="1704975">
                  <a:moveTo>
                    <a:pt x="2628900" y="0"/>
                  </a:moveTo>
                  <a:lnTo>
                    <a:pt x="0" y="0"/>
                  </a:lnTo>
                  <a:lnTo>
                    <a:pt x="0" y="1704975"/>
                  </a:lnTo>
                  <a:lnTo>
                    <a:pt x="2628900" y="1704975"/>
                  </a:lnTo>
                  <a:lnTo>
                    <a:pt x="2628900" y="0"/>
                  </a:lnTo>
                  <a:close/>
                </a:path>
              </a:pathLst>
            </a:custGeom>
            <a:solidFill>
              <a:srgbClr val="D7E1F3"/>
            </a:solidFill>
          </p:spPr>
          <p:txBody>
            <a:bodyPr wrap="square" lIns="0" tIns="0" rIns="0" bIns="0" rtlCol="0"/>
            <a:lstStyle/>
            <a:p>
              <a:endParaRPr/>
            </a:p>
          </p:txBody>
        </p:sp>
        <p:sp>
          <p:nvSpPr>
            <p:cNvPr id="7" name="object 7"/>
            <p:cNvSpPr/>
            <p:nvPr/>
          </p:nvSpPr>
          <p:spPr>
            <a:xfrm>
              <a:off x="545134" y="2275458"/>
              <a:ext cx="1276350" cy="200025"/>
            </a:xfrm>
            <a:custGeom>
              <a:avLst/>
              <a:gdLst/>
              <a:ahLst/>
              <a:cxnLst/>
              <a:rect l="l" t="t" r="r" b="b"/>
              <a:pathLst>
                <a:path w="1276350" h="200025">
                  <a:moveTo>
                    <a:pt x="1276299" y="0"/>
                  </a:moveTo>
                  <a:lnTo>
                    <a:pt x="809625" y="0"/>
                  </a:lnTo>
                  <a:lnTo>
                    <a:pt x="581025" y="0"/>
                  </a:lnTo>
                  <a:lnTo>
                    <a:pt x="0" y="0"/>
                  </a:lnTo>
                  <a:lnTo>
                    <a:pt x="0" y="200025"/>
                  </a:lnTo>
                  <a:lnTo>
                    <a:pt x="581025" y="200025"/>
                  </a:lnTo>
                  <a:lnTo>
                    <a:pt x="809574" y="200025"/>
                  </a:lnTo>
                  <a:lnTo>
                    <a:pt x="1276299" y="200025"/>
                  </a:lnTo>
                  <a:lnTo>
                    <a:pt x="1276299" y="0"/>
                  </a:lnTo>
                  <a:close/>
                </a:path>
              </a:pathLst>
            </a:custGeom>
            <a:solidFill>
              <a:srgbClr val="FFFF00"/>
            </a:solidFill>
          </p:spPr>
          <p:txBody>
            <a:bodyPr wrap="square" lIns="0" tIns="0" rIns="0" bIns="0" rtlCol="0"/>
            <a:lstStyle/>
            <a:p>
              <a:endParaRPr/>
            </a:p>
          </p:txBody>
        </p:sp>
      </p:grpSp>
      <p:sp>
        <p:nvSpPr>
          <p:cNvPr id="8" name="object 8"/>
          <p:cNvSpPr txBox="1"/>
          <p:nvPr/>
        </p:nvSpPr>
        <p:spPr>
          <a:xfrm>
            <a:off x="532765" y="1645856"/>
            <a:ext cx="1630680" cy="220345"/>
          </a:xfrm>
          <a:prstGeom prst="rect">
            <a:avLst/>
          </a:prstGeom>
        </p:spPr>
        <p:txBody>
          <a:bodyPr vert="horz" wrap="square" lIns="0" tIns="15875" rIns="0" bIns="0" rtlCol="0">
            <a:spAutoFit/>
          </a:bodyPr>
          <a:lstStyle/>
          <a:p>
            <a:pPr marL="12700">
              <a:lnSpc>
                <a:spcPct val="100000"/>
              </a:lnSpc>
              <a:spcBef>
                <a:spcPts val="125"/>
              </a:spcBef>
              <a:tabLst>
                <a:tab pos="1289685" algn="l"/>
              </a:tabLst>
            </a:pPr>
            <a:r>
              <a:rPr sz="1250" spc="-10" dirty="0">
                <a:latin typeface="Arial MT"/>
                <a:cs typeface="Arial MT"/>
              </a:rPr>
              <a:t>K</a:t>
            </a:r>
            <a:r>
              <a:rPr sz="1250" spc="20" dirty="0">
                <a:latin typeface="Arial MT"/>
                <a:cs typeface="Arial MT"/>
              </a:rPr>
              <a:t>/</a:t>
            </a:r>
            <a:r>
              <a:rPr sz="1250" spc="-20" dirty="0">
                <a:latin typeface="Arial MT"/>
                <a:cs typeface="Arial MT"/>
              </a:rPr>
              <a:t>L</a:t>
            </a:r>
            <a:r>
              <a:rPr sz="1250" spc="20" dirty="0">
                <a:latin typeface="Arial MT"/>
                <a:cs typeface="Arial MT"/>
              </a:rPr>
              <a:t>/</a:t>
            </a:r>
            <a:r>
              <a:rPr sz="1250" spc="60" dirty="0">
                <a:latin typeface="Arial MT"/>
                <a:cs typeface="Arial MT"/>
              </a:rPr>
              <a:t>P</a:t>
            </a:r>
            <a:r>
              <a:rPr sz="1250" spc="55" dirty="0">
                <a:latin typeface="Arial MT"/>
                <a:cs typeface="Arial MT"/>
              </a:rPr>
              <a:t>e</a:t>
            </a:r>
            <a:r>
              <a:rPr sz="1250" spc="-70" dirty="0">
                <a:latin typeface="Arial MT"/>
                <a:cs typeface="Arial MT"/>
              </a:rPr>
              <a:t>m</a:t>
            </a:r>
            <a:r>
              <a:rPr sz="1250" spc="95" dirty="0">
                <a:latin typeface="Arial MT"/>
                <a:cs typeface="Arial MT"/>
              </a:rPr>
              <a:t>i</a:t>
            </a:r>
            <a:r>
              <a:rPr sz="1250" spc="5" dirty="0">
                <a:latin typeface="Arial MT"/>
                <a:cs typeface="Arial MT"/>
              </a:rPr>
              <a:t>m</a:t>
            </a:r>
            <a:r>
              <a:rPr sz="1250" spc="-20" dirty="0">
                <a:latin typeface="Arial MT"/>
                <a:cs typeface="Arial MT"/>
              </a:rPr>
              <a:t>p</a:t>
            </a:r>
            <a:r>
              <a:rPr sz="1250" spc="95" dirty="0">
                <a:latin typeface="Arial MT"/>
                <a:cs typeface="Arial MT"/>
              </a:rPr>
              <a:t>i</a:t>
            </a:r>
            <a:r>
              <a:rPr sz="1250" spc="15" dirty="0">
                <a:latin typeface="Arial MT"/>
                <a:cs typeface="Arial MT"/>
              </a:rPr>
              <a:t>n</a:t>
            </a:r>
            <a:r>
              <a:rPr sz="1250" dirty="0">
                <a:latin typeface="Arial MT"/>
                <a:cs typeface="Arial MT"/>
              </a:rPr>
              <a:t>	</a:t>
            </a:r>
            <a:r>
              <a:rPr sz="1250" spc="-10" dirty="0">
                <a:latin typeface="Arial MT"/>
                <a:cs typeface="Arial MT"/>
              </a:rPr>
              <a:t>P</a:t>
            </a:r>
            <a:r>
              <a:rPr sz="1250" spc="60" dirty="0">
                <a:latin typeface="Arial MT"/>
                <a:cs typeface="Arial MT"/>
              </a:rPr>
              <a:t>P</a:t>
            </a:r>
            <a:r>
              <a:rPr sz="1250" spc="15" dirty="0">
                <a:latin typeface="Arial MT"/>
                <a:cs typeface="Arial MT"/>
              </a:rPr>
              <a:t>A</a:t>
            </a:r>
            <a:endParaRPr sz="1250">
              <a:latin typeface="Arial MT"/>
              <a:cs typeface="Arial MT"/>
            </a:endParaRPr>
          </a:p>
        </p:txBody>
      </p:sp>
      <p:sp>
        <p:nvSpPr>
          <p:cNvPr id="9" name="object 9"/>
          <p:cNvSpPr txBox="1"/>
          <p:nvPr/>
        </p:nvSpPr>
        <p:spPr>
          <a:xfrm>
            <a:off x="532765" y="1837054"/>
            <a:ext cx="2223135" cy="219710"/>
          </a:xfrm>
          <a:prstGeom prst="rect">
            <a:avLst/>
          </a:prstGeom>
        </p:spPr>
        <p:txBody>
          <a:bodyPr vert="horz" wrap="square" lIns="0" tIns="15875" rIns="0" bIns="0" rtlCol="0">
            <a:spAutoFit/>
          </a:bodyPr>
          <a:lstStyle/>
          <a:p>
            <a:pPr marL="12700">
              <a:lnSpc>
                <a:spcPct val="100000"/>
              </a:lnSpc>
              <a:spcBef>
                <a:spcPts val="125"/>
              </a:spcBef>
              <a:tabLst>
                <a:tab pos="994410" algn="l"/>
              </a:tabLst>
            </a:pPr>
            <a:r>
              <a:rPr sz="1250" spc="10" dirty="0">
                <a:latin typeface="Arial MT"/>
                <a:cs typeface="Arial MT"/>
              </a:rPr>
              <a:t>meneliti,	</a:t>
            </a:r>
            <a:r>
              <a:rPr sz="1250" spc="15" dirty="0">
                <a:latin typeface="Arial MT"/>
                <a:cs typeface="Arial MT"/>
              </a:rPr>
              <a:t>menandatangani</a:t>
            </a:r>
            <a:endParaRPr sz="1250">
              <a:latin typeface="Arial MT"/>
              <a:cs typeface="Arial MT"/>
            </a:endParaRPr>
          </a:p>
        </p:txBody>
      </p:sp>
      <p:sp>
        <p:nvSpPr>
          <p:cNvPr id="10" name="object 10"/>
          <p:cNvSpPr txBox="1"/>
          <p:nvPr/>
        </p:nvSpPr>
        <p:spPr>
          <a:xfrm>
            <a:off x="532765" y="2056384"/>
            <a:ext cx="1613535" cy="219710"/>
          </a:xfrm>
          <a:prstGeom prst="rect">
            <a:avLst/>
          </a:prstGeom>
        </p:spPr>
        <p:txBody>
          <a:bodyPr vert="horz" wrap="square" lIns="0" tIns="15875" rIns="0" bIns="0" rtlCol="0">
            <a:spAutoFit/>
          </a:bodyPr>
          <a:lstStyle/>
          <a:p>
            <a:pPr marL="12700">
              <a:lnSpc>
                <a:spcPct val="100000"/>
              </a:lnSpc>
              <a:spcBef>
                <a:spcPts val="125"/>
              </a:spcBef>
              <a:tabLst>
                <a:tab pos="479425" algn="l"/>
              </a:tabLst>
            </a:pPr>
            <a:r>
              <a:rPr sz="1250" spc="15" dirty="0">
                <a:latin typeface="Arial MT"/>
                <a:cs typeface="Arial MT"/>
              </a:rPr>
              <a:t>dan	</a:t>
            </a:r>
            <a:r>
              <a:rPr sz="1250" spc="25" dirty="0">
                <a:latin typeface="Arial MT"/>
                <a:cs typeface="Arial MT"/>
              </a:rPr>
              <a:t>menyampaikan</a:t>
            </a:r>
            <a:endParaRPr sz="1250">
              <a:latin typeface="Arial MT"/>
              <a:cs typeface="Arial MT"/>
            </a:endParaRPr>
          </a:p>
        </p:txBody>
      </p:sp>
      <p:sp>
        <p:nvSpPr>
          <p:cNvPr id="11" name="object 11"/>
          <p:cNvSpPr txBox="1"/>
          <p:nvPr/>
        </p:nvSpPr>
        <p:spPr>
          <a:xfrm>
            <a:off x="2316733" y="2065908"/>
            <a:ext cx="476250" cy="200025"/>
          </a:xfrm>
          <a:prstGeom prst="rect">
            <a:avLst/>
          </a:prstGeom>
          <a:solidFill>
            <a:srgbClr val="FFFF00"/>
          </a:solidFill>
        </p:spPr>
        <p:txBody>
          <a:bodyPr vert="horz" wrap="square" lIns="0" tIns="0" rIns="0" bIns="0" rtlCol="0">
            <a:spAutoFit/>
          </a:bodyPr>
          <a:lstStyle/>
          <a:p>
            <a:pPr marL="1905">
              <a:lnSpc>
                <a:spcPts val="1575"/>
              </a:lnSpc>
            </a:pPr>
            <a:r>
              <a:rPr sz="1400" b="1" u="heavy" spc="20" dirty="0">
                <a:uFill>
                  <a:solidFill>
                    <a:srgbClr val="000000"/>
                  </a:solidFill>
                </a:uFill>
                <a:latin typeface="Arial"/>
                <a:cs typeface="Arial"/>
              </a:rPr>
              <a:t>surat</a:t>
            </a:r>
            <a:endParaRPr sz="1400">
              <a:latin typeface="Arial"/>
              <a:cs typeface="Arial"/>
            </a:endParaRPr>
          </a:p>
        </p:txBody>
      </p:sp>
      <p:sp>
        <p:nvSpPr>
          <p:cNvPr id="12" name="object 12"/>
          <p:cNvSpPr txBox="1"/>
          <p:nvPr/>
        </p:nvSpPr>
        <p:spPr>
          <a:xfrm>
            <a:off x="532765" y="2247265"/>
            <a:ext cx="1315085" cy="242570"/>
          </a:xfrm>
          <a:prstGeom prst="rect">
            <a:avLst/>
          </a:prstGeom>
        </p:spPr>
        <p:txBody>
          <a:bodyPr vert="horz" wrap="square" lIns="0" tIns="15875" rIns="0" bIns="0" rtlCol="0">
            <a:spAutoFit/>
          </a:bodyPr>
          <a:lstStyle/>
          <a:p>
            <a:pPr marL="12700">
              <a:lnSpc>
                <a:spcPct val="100000"/>
              </a:lnSpc>
              <a:spcBef>
                <a:spcPts val="125"/>
              </a:spcBef>
              <a:tabLst>
                <a:tab pos="822325" algn="l"/>
              </a:tabLst>
            </a:pPr>
            <a:r>
              <a:rPr sz="1400" b="1" u="heavy" spc="40" dirty="0">
                <a:uFill>
                  <a:solidFill>
                    <a:srgbClr val="000000"/>
                  </a:solidFill>
                </a:uFill>
                <a:latin typeface="Arial"/>
                <a:cs typeface="Arial"/>
              </a:rPr>
              <a:t>u</a:t>
            </a:r>
            <a:r>
              <a:rPr sz="1400" b="1" u="heavy" spc="-30" dirty="0">
                <a:uFill>
                  <a:solidFill>
                    <a:srgbClr val="000000"/>
                  </a:solidFill>
                </a:uFill>
                <a:latin typeface="Arial"/>
                <a:cs typeface="Arial"/>
              </a:rPr>
              <a:t>s</a:t>
            </a:r>
            <a:r>
              <a:rPr sz="1400" b="1" u="heavy" spc="40" dirty="0">
                <a:uFill>
                  <a:solidFill>
                    <a:srgbClr val="000000"/>
                  </a:solidFill>
                </a:uFill>
                <a:latin typeface="Arial"/>
                <a:cs typeface="Arial"/>
              </a:rPr>
              <a:t>u</a:t>
            </a:r>
            <a:r>
              <a:rPr sz="1400" b="1" u="heavy" spc="-95" dirty="0">
                <a:uFill>
                  <a:solidFill>
                    <a:srgbClr val="000000"/>
                  </a:solidFill>
                </a:uFill>
                <a:latin typeface="Arial"/>
                <a:cs typeface="Arial"/>
              </a:rPr>
              <a:t>l</a:t>
            </a:r>
            <a:r>
              <a:rPr sz="1400" b="1" u="heavy" spc="40" dirty="0">
                <a:uFill>
                  <a:solidFill>
                    <a:srgbClr val="000000"/>
                  </a:solidFill>
                </a:uFill>
                <a:latin typeface="Arial"/>
                <a:cs typeface="Arial"/>
              </a:rPr>
              <a:t>a</a:t>
            </a:r>
            <a:r>
              <a:rPr sz="1400" b="1" u="heavy" spc="15" dirty="0">
                <a:uFill>
                  <a:solidFill>
                    <a:srgbClr val="000000"/>
                  </a:solidFill>
                </a:uFill>
                <a:latin typeface="Arial"/>
                <a:cs typeface="Arial"/>
              </a:rPr>
              <a:t>n</a:t>
            </a:r>
            <a:r>
              <a:rPr sz="1400" b="1" u="heavy" dirty="0">
                <a:uFill>
                  <a:solidFill>
                    <a:srgbClr val="000000"/>
                  </a:solidFill>
                </a:uFill>
                <a:latin typeface="Arial"/>
                <a:cs typeface="Arial"/>
              </a:rPr>
              <a:t>	</a:t>
            </a:r>
            <a:r>
              <a:rPr sz="1400" b="1" u="heavy" spc="45" dirty="0">
                <a:uFill>
                  <a:solidFill>
                    <a:srgbClr val="000000"/>
                  </a:solidFill>
                </a:uFill>
                <a:latin typeface="Arial"/>
                <a:cs typeface="Arial"/>
              </a:rPr>
              <a:t>r</a:t>
            </a:r>
            <a:r>
              <a:rPr sz="1400" b="1" u="heavy" spc="-30" dirty="0">
                <a:uFill>
                  <a:solidFill>
                    <a:srgbClr val="000000"/>
                  </a:solidFill>
                </a:uFill>
                <a:latin typeface="Arial"/>
                <a:cs typeface="Arial"/>
              </a:rPr>
              <a:t>e</a:t>
            </a:r>
            <a:r>
              <a:rPr sz="1400" b="1" u="heavy" spc="40" dirty="0">
                <a:uFill>
                  <a:solidFill>
                    <a:srgbClr val="000000"/>
                  </a:solidFill>
                </a:uFill>
                <a:latin typeface="Arial"/>
                <a:cs typeface="Arial"/>
              </a:rPr>
              <a:t>v</a:t>
            </a:r>
            <a:r>
              <a:rPr sz="1400" b="1" u="heavy" spc="-20" dirty="0">
                <a:uFill>
                  <a:solidFill>
                    <a:srgbClr val="000000"/>
                  </a:solidFill>
                </a:uFill>
                <a:latin typeface="Arial"/>
                <a:cs typeface="Arial"/>
              </a:rPr>
              <a:t>i</a:t>
            </a:r>
            <a:r>
              <a:rPr sz="1400" b="1" u="heavy" spc="40" dirty="0">
                <a:uFill>
                  <a:solidFill>
                    <a:srgbClr val="000000"/>
                  </a:solidFill>
                </a:uFill>
                <a:latin typeface="Arial"/>
                <a:cs typeface="Arial"/>
              </a:rPr>
              <a:t>s</a:t>
            </a:r>
            <a:r>
              <a:rPr sz="1400" b="1" u="heavy" spc="5" dirty="0">
                <a:uFill>
                  <a:solidFill>
                    <a:srgbClr val="000000"/>
                  </a:solidFill>
                </a:uFill>
                <a:latin typeface="Arial"/>
                <a:cs typeface="Arial"/>
              </a:rPr>
              <a:t>i</a:t>
            </a:r>
            <a:endParaRPr sz="1400">
              <a:latin typeface="Arial"/>
              <a:cs typeface="Arial"/>
            </a:endParaRPr>
          </a:p>
        </p:txBody>
      </p:sp>
      <p:sp>
        <p:nvSpPr>
          <p:cNvPr id="13" name="object 13"/>
          <p:cNvSpPr txBox="1"/>
          <p:nvPr/>
        </p:nvSpPr>
        <p:spPr>
          <a:xfrm>
            <a:off x="2048510" y="2266315"/>
            <a:ext cx="715010" cy="219710"/>
          </a:xfrm>
          <a:prstGeom prst="rect">
            <a:avLst/>
          </a:prstGeom>
        </p:spPr>
        <p:txBody>
          <a:bodyPr vert="horz" wrap="square" lIns="0" tIns="15875" rIns="0" bIns="0" rtlCol="0">
            <a:spAutoFit/>
          </a:bodyPr>
          <a:lstStyle/>
          <a:p>
            <a:pPr marL="12700">
              <a:lnSpc>
                <a:spcPct val="100000"/>
              </a:lnSpc>
              <a:spcBef>
                <a:spcPts val="125"/>
              </a:spcBef>
            </a:pPr>
            <a:r>
              <a:rPr sz="1250" spc="-25" dirty="0">
                <a:latin typeface="Arial MT"/>
                <a:cs typeface="Arial MT"/>
              </a:rPr>
              <a:t>an</a:t>
            </a:r>
            <a:r>
              <a:rPr sz="1250" spc="45" dirty="0">
                <a:latin typeface="Arial MT"/>
                <a:cs typeface="Arial MT"/>
              </a:rPr>
              <a:t>gg</a:t>
            </a:r>
            <a:r>
              <a:rPr sz="1250" spc="-25" dirty="0">
                <a:latin typeface="Arial MT"/>
                <a:cs typeface="Arial MT"/>
              </a:rPr>
              <a:t>a</a:t>
            </a:r>
            <a:r>
              <a:rPr sz="1250" spc="25" dirty="0">
                <a:latin typeface="Arial MT"/>
                <a:cs typeface="Arial MT"/>
              </a:rPr>
              <a:t>r</a:t>
            </a:r>
            <a:r>
              <a:rPr sz="1250" spc="45" dirty="0">
                <a:latin typeface="Arial MT"/>
                <a:cs typeface="Arial MT"/>
              </a:rPr>
              <a:t>a</a:t>
            </a:r>
            <a:r>
              <a:rPr sz="1250" spc="10" dirty="0">
                <a:latin typeface="Arial MT"/>
                <a:cs typeface="Arial MT"/>
              </a:rPr>
              <a:t>n</a:t>
            </a:r>
            <a:endParaRPr sz="1250">
              <a:latin typeface="Arial MT"/>
              <a:cs typeface="Arial MT"/>
            </a:endParaRPr>
          </a:p>
        </p:txBody>
      </p:sp>
      <p:sp>
        <p:nvSpPr>
          <p:cNvPr id="14" name="object 14"/>
          <p:cNvSpPr txBox="1"/>
          <p:nvPr/>
        </p:nvSpPr>
        <p:spPr>
          <a:xfrm>
            <a:off x="532765" y="2466022"/>
            <a:ext cx="1939289" cy="220345"/>
          </a:xfrm>
          <a:prstGeom prst="rect">
            <a:avLst/>
          </a:prstGeom>
        </p:spPr>
        <p:txBody>
          <a:bodyPr vert="horz" wrap="square" lIns="0" tIns="15875" rIns="0" bIns="0" rtlCol="0">
            <a:spAutoFit/>
          </a:bodyPr>
          <a:lstStyle/>
          <a:p>
            <a:pPr marL="12700">
              <a:lnSpc>
                <a:spcPct val="100000"/>
              </a:lnSpc>
              <a:spcBef>
                <a:spcPts val="125"/>
              </a:spcBef>
            </a:pPr>
            <a:r>
              <a:rPr sz="1250" spc="-20" dirty="0">
                <a:latin typeface="Arial MT"/>
                <a:cs typeface="Arial MT"/>
              </a:rPr>
              <a:t>kepada</a:t>
            </a:r>
            <a:r>
              <a:rPr sz="1250" spc="265" dirty="0">
                <a:latin typeface="Arial MT"/>
                <a:cs typeface="Arial MT"/>
              </a:rPr>
              <a:t> </a:t>
            </a:r>
            <a:r>
              <a:rPr sz="1250" spc="-10" dirty="0">
                <a:latin typeface="Arial MT"/>
                <a:cs typeface="Arial MT"/>
              </a:rPr>
              <a:t>Direktur</a:t>
            </a:r>
            <a:r>
              <a:rPr sz="1250" spc="190" dirty="0">
                <a:latin typeface="Arial MT"/>
                <a:cs typeface="Arial MT"/>
              </a:rPr>
              <a:t> </a:t>
            </a:r>
            <a:r>
              <a:rPr sz="1250" dirty="0">
                <a:latin typeface="Arial MT"/>
                <a:cs typeface="Arial MT"/>
              </a:rPr>
              <a:t>PA</a:t>
            </a:r>
            <a:r>
              <a:rPr sz="1250" spc="65" dirty="0">
                <a:latin typeface="Arial MT"/>
                <a:cs typeface="Arial MT"/>
              </a:rPr>
              <a:t> </a:t>
            </a:r>
            <a:r>
              <a:rPr sz="1250" dirty="0">
                <a:latin typeface="Arial MT"/>
                <a:cs typeface="Arial MT"/>
              </a:rPr>
              <a:t>DJPb.</a:t>
            </a:r>
            <a:endParaRPr sz="1250">
              <a:latin typeface="Arial MT"/>
              <a:cs typeface="Arial MT"/>
            </a:endParaRPr>
          </a:p>
        </p:txBody>
      </p:sp>
      <p:grpSp>
        <p:nvGrpSpPr>
          <p:cNvPr id="15" name="object 15"/>
          <p:cNvGrpSpPr/>
          <p:nvPr/>
        </p:nvGrpSpPr>
        <p:grpSpPr>
          <a:xfrm>
            <a:off x="238125" y="1028636"/>
            <a:ext cx="2814955" cy="452755"/>
            <a:chOff x="238125" y="1028636"/>
            <a:chExt cx="2814955" cy="452755"/>
          </a:xfrm>
        </p:grpSpPr>
        <p:pic>
          <p:nvPicPr>
            <p:cNvPr id="16" name="object 16"/>
            <p:cNvPicPr/>
            <p:nvPr/>
          </p:nvPicPr>
          <p:blipFill>
            <a:blip r:embed="rId3" cstate="print"/>
            <a:stretch>
              <a:fillRect/>
            </a:stretch>
          </p:blipFill>
          <p:spPr>
            <a:xfrm>
              <a:off x="238125" y="1038161"/>
              <a:ext cx="2290826" cy="442912"/>
            </a:xfrm>
            <a:prstGeom prst="rect">
              <a:avLst/>
            </a:prstGeom>
          </p:spPr>
        </p:pic>
        <p:sp>
          <p:nvSpPr>
            <p:cNvPr id="17" name="object 17"/>
            <p:cNvSpPr/>
            <p:nvPr/>
          </p:nvSpPr>
          <p:spPr>
            <a:xfrm>
              <a:off x="333375" y="1114425"/>
              <a:ext cx="2105025" cy="295275"/>
            </a:xfrm>
            <a:custGeom>
              <a:avLst/>
              <a:gdLst/>
              <a:ahLst/>
              <a:cxnLst/>
              <a:rect l="l" t="t" r="r" b="b"/>
              <a:pathLst>
                <a:path w="2105025" h="295275">
                  <a:moveTo>
                    <a:pt x="1957451" y="0"/>
                  </a:moveTo>
                  <a:lnTo>
                    <a:pt x="0" y="0"/>
                  </a:lnTo>
                  <a:lnTo>
                    <a:pt x="0" y="295275"/>
                  </a:lnTo>
                  <a:lnTo>
                    <a:pt x="1957451" y="295275"/>
                  </a:lnTo>
                  <a:lnTo>
                    <a:pt x="2105025" y="147574"/>
                  </a:lnTo>
                  <a:lnTo>
                    <a:pt x="1957451" y="0"/>
                  </a:lnTo>
                  <a:close/>
                </a:path>
              </a:pathLst>
            </a:custGeom>
            <a:solidFill>
              <a:srgbClr val="4471C4"/>
            </a:solidFill>
          </p:spPr>
          <p:txBody>
            <a:bodyPr wrap="square" lIns="0" tIns="0" rIns="0" bIns="0" rtlCol="0"/>
            <a:lstStyle/>
            <a:p>
              <a:endParaRPr/>
            </a:p>
          </p:txBody>
        </p:sp>
        <p:pic>
          <p:nvPicPr>
            <p:cNvPr id="18" name="object 18"/>
            <p:cNvPicPr/>
            <p:nvPr/>
          </p:nvPicPr>
          <p:blipFill>
            <a:blip r:embed="rId4" cstate="print"/>
            <a:stretch>
              <a:fillRect/>
            </a:stretch>
          </p:blipFill>
          <p:spPr>
            <a:xfrm>
              <a:off x="2209800" y="1038161"/>
              <a:ext cx="566737" cy="442912"/>
            </a:xfrm>
            <a:prstGeom prst="rect">
              <a:avLst/>
            </a:prstGeom>
          </p:spPr>
        </p:pic>
        <p:sp>
          <p:nvSpPr>
            <p:cNvPr id="19" name="object 19"/>
            <p:cNvSpPr/>
            <p:nvPr/>
          </p:nvSpPr>
          <p:spPr>
            <a:xfrm>
              <a:off x="2286000" y="1114425"/>
              <a:ext cx="419100" cy="295275"/>
            </a:xfrm>
            <a:custGeom>
              <a:avLst/>
              <a:gdLst/>
              <a:ahLst/>
              <a:cxnLst/>
              <a:rect l="l" t="t" r="r" b="b"/>
              <a:pathLst>
                <a:path w="419100" h="295275">
                  <a:moveTo>
                    <a:pt x="264287" y="0"/>
                  </a:moveTo>
                  <a:lnTo>
                    <a:pt x="0" y="0"/>
                  </a:lnTo>
                  <a:lnTo>
                    <a:pt x="154812" y="147574"/>
                  </a:lnTo>
                  <a:lnTo>
                    <a:pt x="0" y="295275"/>
                  </a:lnTo>
                  <a:lnTo>
                    <a:pt x="264287" y="295275"/>
                  </a:lnTo>
                  <a:lnTo>
                    <a:pt x="419100" y="147574"/>
                  </a:lnTo>
                  <a:lnTo>
                    <a:pt x="264287" y="0"/>
                  </a:lnTo>
                  <a:close/>
                </a:path>
              </a:pathLst>
            </a:custGeom>
            <a:solidFill>
              <a:srgbClr val="4471C4"/>
            </a:solidFill>
          </p:spPr>
          <p:txBody>
            <a:bodyPr wrap="square" lIns="0" tIns="0" rIns="0" bIns="0" rtlCol="0"/>
            <a:lstStyle/>
            <a:p>
              <a:endParaRPr/>
            </a:p>
          </p:txBody>
        </p:sp>
        <p:pic>
          <p:nvPicPr>
            <p:cNvPr id="20" name="object 20"/>
            <p:cNvPicPr/>
            <p:nvPr/>
          </p:nvPicPr>
          <p:blipFill>
            <a:blip r:embed="rId5" cstate="print"/>
            <a:stretch>
              <a:fillRect/>
            </a:stretch>
          </p:blipFill>
          <p:spPr>
            <a:xfrm>
              <a:off x="2486025" y="1028636"/>
              <a:ext cx="566737" cy="452437"/>
            </a:xfrm>
            <a:prstGeom prst="rect">
              <a:avLst/>
            </a:prstGeom>
          </p:spPr>
        </p:pic>
        <p:sp>
          <p:nvSpPr>
            <p:cNvPr id="21" name="object 21"/>
            <p:cNvSpPr/>
            <p:nvPr/>
          </p:nvSpPr>
          <p:spPr>
            <a:xfrm>
              <a:off x="2562225" y="1104900"/>
              <a:ext cx="419100" cy="304800"/>
            </a:xfrm>
            <a:custGeom>
              <a:avLst/>
              <a:gdLst/>
              <a:ahLst/>
              <a:cxnLst/>
              <a:rect l="l" t="t" r="r" b="b"/>
              <a:pathLst>
                <a:path w="419100" h="304800">
                  <a:moveTo>
                    <a:pt x="259206" y="0"/>
                  </a:moveTo>
                  <a:lnTo>
                    <a:pt x="0" y="0"/>
                  </a:lnTo>
                  <a:lnTo>
                    <a:pt x="159893" y="152400"/>
                  </a:lnTo>
                  <a:lnTo>
                    <a:pt x="0" y="304800"/>
                  </a:lnTo>
                  <a:lnTo>
                    <a:pt x="259206" y="304800"/>
                  </a:lnTo>
                  <a:lnTo>
                    <a:pt x="419100" y="152400"/>
                  </a:lnTo>
                  <a:lnTo>
                    <a:pt x="259206" y="0"/>
                  </a:lnTo>
                  <a:close/>
                </a:path>
              </a:pathLst>
            </a:custGeom>
            <a:solidFill>
              <a:srgbClr val="4471C4"/>
            </a:solidFill>
          </p:spPr>
          <p:txBody>
            <a:bodyPr wrap="square" lIns="0" tIns="0" rIns="0" bIns="0" rtlCol="0"/>
            <a:lstStyle/>
            <a:p>
              <a:endParaRPr/>
            </a:p>
          </p:txBody>
        </p:sp>
      </p:grpSp>
      <p:sp>
        <p:nvSpPr>
          <p:cNvPr id="22" name="object 22"/>
          <p:cNvSpPr txBox="1"/>
          <p:nvPr/>
        </p:nvSpPr>
        <p:spPr>
          <a:xfrm>
            <a:off x="532765" y="968456"/>
            <a:ext cx="2232025" cy="897890"/>
          </a:xfrm>
          <a:prstGeom prst="rect">
            <a:avLst/>
          </a:prstGeom>
        </p:spPr>
        <p:txBody>
          <a:bodyPr vert="horz" wrap="square" lIns="0" tIns="146685" rIns="0" bIns="0" rtlCol="0">
            <a:spAutoFit/>
          </a:bodyPr>
          <a:lstStyle/>
          <a:p>
            <a:pPr marL="677545">
              <a:lnSpc>
                <a:spcPct val="100000"/>
              </a:lnSpc>
              <a:spcBef>
                <a:spcPts val="1155"/>
              </a:spcBef>
            </a:pPr>
            <a:r>
              <a:rPr sz="1550" b="1" spc="25" dirty="0">
                <a:solidFill>
                  <a:srgbClr val="FFFFFF"/>
                </a:solidFill>
                <a:latin typeface="Arial"/>
                <a:cs typeface="Arial"/>
              </a:rPr>
              <a:t>Tahap</a:t>
            </a:r>
            <a:r>
              <a:rPr sz="1550" b="1" spc="-20" dirty="0">
                <a:solidFill>
                  <a:srgbClr val="FFFFFF"/>
                </a:solidFill>
                <a:latin typeface="Arial"/>
                <a:cs typeface="Arial"/>
              </a:rPr>
              <a:t> </a:t>
            </a:r>
            <a:r>
              <a:rPr sz="1550" b="1" spc="5" dirty="0">
                <a:solidFill>
                  <a:srgbClr val="FFFFFF"/>
                </a:solidFill>
                <a:latin typeface="Arial"/>
                <a:cs typeface="Arial"/>
              </a:rPr>
              <a:t>I</a:t>
            </a:r>
            <a:endParaRPr sz="1550">
              <a:latin typeface="Arial"/>
              <a:cs typeface="Arial"/>
            </a:endParaRPr>
          </a:p>
          <a:p>
            <a:pPr marL="12700">
              <a:lnSpc>
                <a:spcPct val="100000"/>
              </a:lnSpc>
              <a:spcBef>
                <a:spcPts val="870"/>
              </a:spcBef>
              <a:tabLst>
                <a:tab pos="2014220" algn="l"/>
              </a:tabLst>
            </a:pPr>
            <a:r>
              <a:rPr sz="1250" spc="-10" dirty="0">
                <a:latin typeface="Arial MT"/>
                <a:cs typeface="Arial MT"/>
              </a:rPr>
              <a:t>S</a:t>
            </a:r>
            <a:r>
              <a:rPr sz="1250" spc="55" dirty="0">
                <a:latin typeface="Arial MT"/>
                <a:cs typeface="Arial MT"/>
              </a:rPr>
              <a:t>e</a:t>
            </a:r>
            <a:r>
              <a:rPr sz="1250" spc="45" dirty="0">
                <a:latin typeface="Arial MT"/>
                <a:cs typeface="Arial MT"/>
              </a:rPr>
              <a:t>k</a:t>
            </a:r>
            <a:r>
              <a:rPr sz="1250" spc="-55" dirty="0">
                <a:latin typeface="Arial MT"/>
                <a:cs typeface="Arial MT"/>
              </a:rPr>
              <a:t>j</a:t>
            </a:r>
            <a:r>
              <a:rPr sz="1250" spc="55" dirty="0">
                <a:latin typeface="Arial MT"/>
                <a:cs typeface="Arial MT"/>
              </a:rPr>
              <a:t>e</a:t>
            </a:r>
            <a:r>
              <a:rPr sz="1250" spc="-20" dirty="0">
                <a:latin typeface="Arial MT"/>
                <a:cs typeface="Arial MT"/>
              </a:rPr>
              <a:t>n</a:t>
            </a:r>
            <a:r>
              <a:rPr sz="1250" spc="20" dirty="0">
                <a:latin typeface="Arial MT"/>
                <a:cs typeface="Arial MT"/>
              </a:rPr>
              <a:t>/</a:t>
            </a:r>
            <a:r>
              <a:rPr sz="1250" spc="60" dirty="0">
                <a:latin typeface="Arial MT"/>
                <a:cs typeface="Arial MT"/>
              </a:rPr>
              <a:t>S</a:t>
            </a:r>
            <a:r>
              <a:rPr sz="1250" spc="55" dirty="0">
                <a:latin typeface="Arial MT"/>
                <a:cs typeface="Arial MT"/>
              </a:rPr>
              <a:t>e</a:t>
            </a:r>
            <a:r>
              <a:rPr sz="1250" spc="-30" dirty="0">
                <a:latin typeface="Arial MT"/>
                <a:cs typeface="Arial MT"/>
              </a:rPr>
              <a:t>s</a:t>
            </a:r>
            <a:r>
              <a:rPr sz="1250" spc="20" dirty="0">
                <a:latin typeface="Arial MT"/>
                <a:cs typeface="Arial MT"/>
              </a:rPr>
              <a:t>t</a:t>
            </a:r>
            <a:r>
              <a:rPr sz="1250" spc="55" dirty="0">
                <a:latin typeface="Arial MT"/>
                <a:cs typeface="Arial MT"/>
              </a:rPr>
              <a:t>a</a:t>
            </a:r>
            <a:r>
              <a:rPr sz="1250" spc="5" dirty="0">
                <a:latin typeface="Arial MT"/>
                <a:cs typeface="Arial MT"/>
              </a:rPr>
              <a:t>m</a:t>
            </a:r>
            <a:r>
              <a:rPr sz="1250" spc="-20" dirty="0">
                <a:latin typeface="Arial MT"/>
                <a:cs typeface="Arial MT"/>
              </a:rPr>
              <a:t>a</a:t>
            </a:r>
            <a:r>
              <a:rPr sz="1250" spc="95" dirty="0">
                <a:latin typeface="Arial MT"/>
                <a:cs typeface="Arial MT"/>
              </a:rPr>
              <a:t>/</a:t>
            </a:r>
            <a:r>
              <a:rPr sz="1250" spc="-10" dirty="0">
                <a:latin typeface="Arial MT"/>
                <a:cs typeface="Arial MT"/>
              </a:rPr>
              <a:t>P</a:t>
            </a:r>
            <a:r>
              <a:rPr sz="1250" spc="55" dirty="0">
                <a:latin typeface="Arial MT"/>
                <a:cs typeface="Arial MT"/>
              </a:rPr>
              <a:t>e</a:t>
            </a:r>
            <a:r>
              <a:rPr sz="1250" spc="20" dirty="0">
                <a:latin typeface="Arial MT"/>
                <a:cs typeface="Arial MT"/>
              </a:rPr>
              <a:t>j</a:t>
            </a:r>
            <a:r>
              <a:rPr sz="1250" spc="-20" dirty="0">
                <a:latin typeface="Arial MT"/>
                <a:cs typeface="Arial MT"/>
              </a:rPr>
              <a:t>a</a:t>
            </a:r>
            <a:r>
              <a:rPr sz="1250" spc="55" dirty="0">
                <a:latin typeface="Arial MT"/>
                <a:cs typeface="Arial MT"/>
              </a:rPr>
              <a:t>ba</a:t>
            </a:r>
            <a:r>
              <a:rPr sz="1250" spc="5" dirty="0">
                <a:latin typeface="Arial MT"/>
                <a:cs typeface="Arial MT"/>
              </a:rPr>
              <a:t>t</a:t>
            </a:r>
            <a:r>
              <a:rPr sz="1250" dirty="0">
                <a:latin typeface="Arial MT"/>
                <a:cs typeface="Arial MT"/>
              </a:rPr>
              <a:t>	</a:t>
            </a:r>
            <a:r>
              <a:rPr sz="1250" spc="60" dirty="0">
                <a:latin typeface="Arial MT"/>
                <a:cs typeface="Arial MT"/>
              </a:rPr>
              <a:t>E</a:t>
            </a:r>
            <a:r>
              <a:rPr sz="1250" spc="15" dirty="0">
                <a:latin typeface="Arial MT"/>
                <a:cs typeface="Arial MT"/>
              </a:rPr>
              <a:t>1</a:t>
            </a:r>
            <a:endParaRPr sz="1250">
              <a:latin typeface="Arial MT"/>
              <a:cs typeface="Arial MT"/>
            </a:endParaRPr>
          </a:p>
          <a:p>
            <a:pPr marR="6350" algn="r">
              <a:lnSpc>
                <a:spcPct val="100000"/>
              </a:lnSpc>
              <a:spcBef>
                <a:spcPts val="75"/>
              </a:spcBef>
            </a:pPr>
            <a:r>
              <a:rPr sz="1250" spc="25" dirty="0">
                <a:latin typeface="Arial MT"/>
                <a:cs typeface="Arial MT"/>
              </a:rPr>
              <a:t>BUN</a:t>
            </a:r>
            <a:endParaRPr sz="1250">
              <a:latin typeface="Arial MT"/>
              <a:cs typeface="Arial MT"/>
            </a:endParaRPr>
          </a:p>
        </p:txBody>
      </p:sp>
      <p:grpSp>
        <p:nvGrpSpPr>
          <p:cNvPr id="23" name="object 23"/>
          <p:cNvGrpSpPr/>
          <p:nvPr/>
        </p:nvGrpSpPr>
        <p:grpSpPr>
          <a:xfrm>
            <a:off x="2971800" y="1038161"/>
            <a:ext cx="3386454" cy="1148080"/>
            <a:chOff x="2971800" y="1038161"/>
            <a:chExt cx="3386454" cy="1148080"/>
          </a:xfrm>
        </p:grpSpPr>
        <p:pic>
          <p:nvPicPr>
            <p:cNvPr id="24" name="object 24"/>
            <p:cNvPicPr/>
            <p:nvPr/>
          </p:nvPicPr>
          <p:blipFill>
            <a:blip r:embed="rId6" cstate="print"/>
            <a:stretch>
              <a:fillRect/>
            </a:stretch>
          </p:blipFill>
          <p:spPr>
            <a:xfrm>
              <a:off x="2971800" y="1038161"/>
              <a:ext cx="3386201" cy="1147762"/>
            </a:xfrm>
            <a:prstGeom prst="rect">
              <a:avLst/>
            </a:prstGeom>
          </p:spPr>
        </p:pic>
        <p:sp>
          <p:nvSpPr>
            <p:cNvPr id="25" name="object 25"/>
            <p:cNvSpPr/>
            <p:nvPr/>
          </p:nvSpPr>
          <p:spPr>
            <a:xfrm>
              <a:off x="3038475" y="1066800"/>
              <a:ext cx="3257550" cy="1019175"/>
            </a:xfrm>
            <a:custGeom>
              <a:avLst/>
              <a:gdLst/>
              <a:ahLst/>
              <a:cxnLst/>
              <a:rect l="l" t="t" r="r" b="b"/>
              <a:pathLst>
                <a:path w="3257550" h="1019175">
                  <a:moveTo>
                    <a:pt x="3257550" y="0"/>
                  </a:moveTo>
                  <a:lnTo>
                    <a:pt x="0" y="0"/>
                  </a:lnTo>
                  <a:lnTo>
                    <a:pt x="0" y="1019175"/>
                  </a:lnTo>
                  <a:lnTo>
                    <a:pt x="3257550" y="1019175"/>
                  </a:lnTo>
                  <a:lnTo>
                    <a:pt x="3257550" y="0"/>
                  </a:lnTo>
                  <a:close/>
                </a:path>
              </a:pathLst>
            </a:custGeom>
            <a:solidFill>
              <a:srgbClr val="FAE3D3"/>
            </a:solidFill>
          </p:spPr>
          <p:txBody>
            <a:bodyPr wrap="square" lIns="0" tIns="0" rIns="0" bIns="0" rtlCol="0"/>
            <a:lstStyle/>
            <a:p>
              <a:endParaRPr/>
            </a:p>
          </p:txBody>
        </p:sp>
        <p:pic>
          <p:nvPicPr>
            <p:cNvPr id="26" name="object 26"/>
            <p:cNvPicPr/>
            <p:nvPr/>
          </p:nvPicPr>
          <p:blipFill>
            <a:blip r:embed="rId7" cstate="print"/>
            <a:stretch>
              <a:fillRect/>
            </a:stretch>
          </p:blipFill>
          <p:spPr>
            <a:xfrm>
              <a:off x="3019425" y="1114361"/>
              <a:ext cx="2690876" cy="423862"/>
            </a:xfrm>
            <a:prstGeom prst="rect">
              <a:avLst/>
            </a:prstGeom>
          </p:spPr>
        </p:pic>
        <p:sp>
          <p:nvSpPr>
            <p:cNvPr id="27" name="object 27"/>
            <p:cNvSpPr/>
            <p:nvPr/>
          </p:nvSpPr>
          <p:spPr>
            <a:xfrm>
              <a:off x="3124200" y="1190625"/>
              <a:ext cx="2486025" cy="276225"/>
            </a:xfrm>
            <a:custGeom>
              <a:avLst/>
              <a:gdLst/>
              <a:ahLst/>
              <a:cxnLst/>
              <a:rect l="l" t="t" r="r" b="b"/>
              <a:pathLst>
                <a:path w="2486025" h="276225">
                  <a:moveTo>
                    <a:pt x="2347976" y="0"/>
                  </a:moveTo>
                  <a:lnTo>
                    <a:pt x="0" y="0"/>
                  </a:lnTo>
                  <a:lnTo>
                    <a:pt x="0" y="276225"/>
                  </a:lnTo>
                  <a:lnTo>
                    <a:pt x="2347976" y="276225"/>
                  </a:lnTo>
                  <a:lnTo>
                    <a:pt x="2486025" y="138049"/>
                  </a:lnTo>
                  <a:lnTo>
                    <a:pt x="2347976" y="0"/>
                  </a:lnTo>
                  <a:close/>
                </a:path>
              </a:pathLst>
            </a:custGeom>
            <a:solidFill>
              <a:srgbClr val="EC7C30"/>
            </a:solidFill>
          </p:spPr>
          <p:txBody>
            <a:bodyPr wrap="square" lIns="0" tIns="0" rIns="0" bIns="0" rtlCol="0"/>
            <a:lstStyle/>
            <a:p>
              <a:endParaRPr/>
            </a:p>
          </p:txBody>
        </p:sp>
        <p:pic>
          <p:nvPicPr>
            <p:cNvPr id="28" name="object 28"/>
            <p:cNvPicPr/>
            <p:nvPr/>
          </p:nvPicPr>
          <p:blipFill>
            <a:blip r:embed="rId8" cstate="print"/>
            <a:stretch>
              <a:fillRect/>
            </a:stretch>
          </p:blipFill>
          <p:spPr>
            <a:xfrm>
              <a:off x="5343525" y="1114361"/>
              <a:ext cx="661987" cy="423862"/>
            </a:xfrm>
            <a:prstGeom prst="rect">
              <a:avLst/>
            </a:prstGeom>
          </p:spPr>
        </p:pic>
        <p:sp>
          <p:nvSpPr>
            <p:cNvPr id="29" name="object 29"/>
            <p:cNvSpPr/>
            <p:nvPr/>
          </p:nvSpPr>
          <p:spPr>
            <a:xfrm>
              <a:off x="5429250" y="1190625"/>
              <a:ext cx="495300" cy="276225"/>
            </a:xfrm>
            <a:custGeom>
              <a:avLst/>
              <a:gdLst/>
              <a:ahLst/>
              <a:cxnLst/>
              <a:rect l="l" t="t" r="r" b="b"/>
              <a:pathLst>
                <a:path w="495300" h="276225">
                  <a:moveTo>
                    <a:pt x="350392" y="0"/>
                  </a:moveTo>
                  <a:lnTo>
                    <a:pt x="0" y="0"/>
                  </a:lnTo>
                  <a:lnTo>
                    <a:pt x="144907" y="138175"/>
                  </a:lnTo>
                  <a:lnTo>
                    <a:pt x="0" y="276225"/>
                  </a:lnTo>
                  <a:lnTo>
                    <a:pt x="350392" y="276225"/>
                  </a:lnTo>
                  <a:lnTo>
                    <a:pt x="495300" y="138175"/>
                  </a:lnTo>
                  <a:lnTo>
                    <a:pt x="350392" y="0"/>
                  </a:lnTo>
                  <a:close/>
                </a:path>
              </a:pathLst>
            </a:custGeom>
            <a:solidFill>
              <a:srgbClr val="EC7C30"/>
            </a:solidFill>
          </p:spPr>
          <p:txBody>
            <a:bodyPr wrap="square" lIns="0" tIns="0" rIns="0" bIns="0" rtlCol="0"/>
            <a:lstStyle/>
            <a:p>
              <a:endParaRPr/>
            </a:p>
          </p:txBody>
        </p:sp>
        <p:pic>
          <p:nvPicPr>
            <p:cNvPr id="30" name="object 30"/>
            <p:cNvPicPr/>
            <p:nvPr/>
          </p:nvPicPr>
          <p:blipFill>
            <a:blip r:embed="rId9" cstate="print"/>
            <a:stretch>
              <a:fillRect/>
            </a:stretch>
          </p:blipFill>
          <p:spPr>
            <a:xfrm>
              <a:off x="5676900" y="1104836"/>
              <a:ext cx="661987" cy="433387"/>
            </a:xfrm>
            <a:prstGeom prst="rect">
              <a:avLst/>
            </a:prstGeom>
          </p:spPr>
        </p:pic>
        <p:sp>
          <p:nvSpPr>
            <p:cNvPr id="31" name="object 31"/>
            <p:cNvSpPr/>
            <p:nvPr/>
          </p:nvSpPr>
          <p:spPr>
            <a:xfrm>
              <a:off x="5762625" y="1181100"/>
              <a:ext cx="495300" cy="285750"/>
            </a:xfrm>
            <a:custGeom>
              <a:avLst/>
              <a:gdLst/>
              <a:ahLst/>
              <a:cxnLst/>
              <a:rect l="l" t="t" r="r" b="b"/>
              <a:pathLst>
                <a:path w="495300" h="285750">
                  <a:moveTo>
                    <a:pt x="345439" y="0"/>
                  </a:moveTo>
                  <a:lnTo>
                    <a:pt x="0" y="0"/>
                  </a:lnTo>
                  <a:lnTo>
                    <a:pt x="149860" y="142875"/>
                  </a:lnTo>
                  <a:lnTo>
                    <a:pt x="0" y="285750"/>
                  </a:lnTo>
                  <a:lnTo>
                    <a:pt x="345439" y="285750"/>
                  </a:lnTo>
                  <a:lnTo>
                    <a:pt x="495300" y="142875"/>
                  </a:lnTo>
                  <a:lnTo>
                    <a:pt x="345439" y="0"/>
                  </a:lnTo>
                  <a:close/>
                </a:path>
              </a:pathLst>
            </a:custGeom>
            <a:solidFill>
              <a:srgbClr val="EC7C30"/>
            </a:solidFill>
          </p:spPr>
          <p:txBody>
            <a:bodyPr wrap="square" lIns="0" tIns="0" rIns="0" bIns="0" rtlCol="0"/>
            <a:lstStyle/>
            <a:p>
              <a:endParaRPr/>
            </a:p>
          </p:txBody>
        </p:sp>
      </p:grpSp>
      <p:sp>
        <p:nvSpPr>
          <p:cNvPr id="32" name="object 32"/>
          <p:cNvSpPr txBox="1"/>
          <p:nvPr/>
        </p:nvSpPr>
        <p:spPr>
          <a:xfrm>
            <a:off x="3261995" y="1156398"/>
            <a:ext cx="2815590" cy="827405"/>
          </a:xfrm>
          <a:prstGeom prst="rect">
            <a:avLst/>
          </a:prstGeom>
        </p:spPr>
        <p:txBody>
          <a:bodyPr vert="horz" wrap="square" lIns="0" tIns="15875" rIns="0" bIns="0" rtlCol="0">
            <a:spAutoFit/>
          </a:bodyPr>
          <a:lstStyle/>
          <a:p>
            <a:pPr marL="657225">
              <a:lnSpc>
                <a:spcPct val="100000"/>
              </a:lnSpc>
              <a:spcBef>
                <a:spcPts val="125"/>
              </a:spcBef>
            </a:pPr>
            <a:r>
              <a:rPr sz="1550" b="1" spc="25" dirty="0">
                <a:solidFill>
                  <a:srgbClr val="FFFFFF"/>
                </a:solidFill>
                <a:latin typeface="Arial"/>
                <a:cs typeface="Arial"/>
              </a:rPr>
              <a:t>Tahap</a:t>
            </a:r>
            <a:r>
              <a:rPr sz="1550" b="1" spc="-10" dirty="0">
                <a:solidFill>
                  <a:srgbClr val="FFFFFF"/>
                </a:solidFill>
                <a:latin typeface="Arial"/>
                <a:cs typeface="Arial"/>
              </a:rPr>
              <a:t> </a:t>
            </a:r>
            <a:r>
              <a:rPr sz="1550" b="1" spc="15" dirty="0">
                <a:solidFill>
                  <a:srgbClr val="FFFFFF"/>
                </a:solidFill>
                <a:latin typeface="Arial"/>
                <a:cs typeface="Arial"/>
              </a:rPr>
              <a:t>2</a:t>
            </a:r>
            <a:endParaRPr sz="1550">
              <a:latin typeface="Arial"/>
              <a:cs typeface="Arial"/>
            </a:endParaRPr>
          </a:p>
          <a:p>
            <a:pPr marL="12700" marR="5080">
              <a:lnSpc>
                <a:spcPct val="105100"/>
              </a:lnSpc>
              <a:spcBef>
                <a:spcPts val="1265"/>
              </a:spcBef>
            </a:pPr>
            <a:r>
              <a:rPr sz="1250" spc="-10" dirty="0">
                <a:latin typeface="Arial MT"/>
                <a:cs typeface="Arial MT"/>
              </a:rPr>
              <a:t>Dit.</a:t>
            </a:r>
            <a:r>
              <a:rPr sz="1250" spc="155" dirty="0">
                <a:latin typeface="Arial MT"/>
                <a:cs typeface="Arial MT"/>
              </a:rPr>
              <a:t> </a:t>
            </a:r>
            <a:r>
              <a:rPr sz="1250" dirty="0">
                <a:latin typeface="Arial MT"/>
                <a:cs typeface="Arial MT"/>
              </a:rPr>
              <a:t>PA</a:t>
            </a:r>
            <a:r>
              <a:rPr sz="1250" spc="100" dirty="0">
                <a:latin typeface="Arial MT"/>
                <a:cs typeface="Arial MT"/>
              </a:rPr>
              <a:t> </a:t>
            </a:r>
            <a:r>
              <a:rPr sz="1250" spc="25" dirty="0">
                <a:latin typeface="Arial MT"/>
                <a:cs typeface="Arial MT"/>
              </a:rPr>
              <a:t>DJPb</a:t>
            </a:r>
            <a:r>
              <a:rPr sz="1250" spc="70" dirty="0">
                <a:latin typeface="Arial MT"/>
                <a:cs typeface="Arial MT"/>
              </a:rPr>
              <a:t> </a:t>
            </a:r>
            <a:r>
              <a:rPr sz="1250" spc="10" dirty="0">
                <a:latin typeface="Arial MT"/>
                <a:cs typeface="Arial MT"/>
              </a:rPr>
              <a:t>meneliti</a:t>
            </a:r>
            <a:r>
              <a:rPr sz="1250" spc="140" dirty="0">
                <a:latin typeface="Arial MT"/>
                <a:cs typeface="Arial MT"/>
              </a:rPr>
              <a:t> </a:t>
            </a:r>
            <a:r>
              <a:rPr sz="1250" spc="10" dirty="0">
                <a:latin typeface="Arial MT"/>
                <a:cs typeface="Arial MT"/>
              </a:rPr>
              <a:t>usulan</a:t>
            </a:r>
            <a:r>
              <a:rPr sz="1250" spc="15" dirty="0">
                <a:latin typeface="Arial MT"/>
                <a:cs typeface="Arial MT"/>
              </a:rPr>
              <a:t> </a:t>
            </a:r>
            <a:r>
              <a:rPr sz="1250" spc="20" dirty="0">
                <a:latin typeface="Arial MT"/>
                <a:cs typeface="Arial MT"/>
              </a:rPr>
              <a:t>revisi </a:t>
            </a:r>
            <a:r>
              <a:rPr sz="1250" spc="-335" dirty="0">
                <a:latin typeface="Arial MT"/>
                <a:cs typeface="Arial MT"/>
              </a:rPr>
              <a:t> </a:t>
            </a:r>
            <a:r>
              <a:rPr sz="1250" spc="-10" dirty="0">
                <a:latin typeface="Arial MT"/>
                <a:cs typeface="Arial MT"/>
              </a:rPr>
              <a:t>dan</a:t>
            </a:r>
            <a:r>
              <a:rPr sz="1250" spc="140" dirty="0">
                <a:latin typeface="Arial MT"/>
                <a:cs typeface="Arial MT"/>
              </a:rPr>
              <a:t> </a:t>
            </a:r>
            <a:r>
              <a:rPr sz="1250" spc="-10" dirty="0">
                <a:latin typeface="Arial MT"/>
                <a:cs typeface="Arial MT"/>
              </a:rPr>
              <a:t>kelengkapan</a:t>
            </a:r>
            <a:r>
              <a:rPr sz="1250" spc="40" dirty="0">
                <a:latin typeface="Arial MT"/>
                <a:cs typeface="Arial MT"/>
              </a:rPr>
              <a:t> </a:t>
            </a:r>
            <a:r>
              <a:rPr sz="1250" spc="-20" dirty="0">
                <a:latin typeface="Arial MT"/>
                <a:cs typeface="Arial MT"/>
              </a:rPr>
              <a:t>dokumen.</a:t>
            </a:r>
            <a:endParaRPr sz="1250">
              <a:latin typeface="Arial MT"/>
              <a:cs typeface="Arial MT"/>
            </a:endParaRPr>
          </a:p>
        </p:txBody>
      </p:sp>
      <p:grpSp>
        <p:nvGrpSpPr>
          <p:cNvPr id="33" name="object 33"/>
          <p:cNvGrpSpPr/>
          <p:nvPr/>
        </p:nvGrpSpPr>
        <p:grpSpPr>
          <a:xfrm>
            <a:off x="6257925" y="1028636"/>
            <a:ext cx="2900680" cy="2491105"/>
            <a:chOff x="6257925" y="1028636"/>
            <a:chExt cx="2900680" cy="2491105"/>
          </a:xfrm>
        </p:grpSpPr>
        <p:pic>
          <p:nvPicPr>
            <p:cNvPr id="34" name="object 34"/>
            <p:cNvPicPr/>
            <p:nvPr/>
          </p:nvPicPr>
          <p:blipFill>
            <a:blip r:embed="rId10" cstate="print"/>
            <a:stretch>
              <a:fillRect/>
            </a:stretch>
          </p:blipFill>
          <p:spPr>
            <a:xfrm>
              <a:off x="6334125" y="1495298"/>
              <a:ext cx="2795651" cy="2024126"/>
            </a:xfrm>
            <a:prstGeom prst="rect">
              <a:avLst/>
            </a:prstGeom>
          </p:spPr>
        </p:pic>
        <p:sp>
          <p:nvSpPr>
            <p:cNvPr id="35" name="object 35"/>
            <p:cNvSpPr/>
            <p:nvPr/>
          </p:nvSpPr>
          <p:spPr>
            <a:xfrm>
              <a:off x="6400800" y="1524000"/>
              <a:ext cx="2667000" cy="1895475"/>
            </a:xfrm>
            <a:custGeom>
              <a:avLst/>
              <a:gdLst/>
              <a:ahLst/>
              <a:cxnLst/>
              <a:rect l="l" t="t" r="r" b="b"/>
              <a:pathLst>
                <a:path w="2667000" h="1895475">
                  <a:moveTo>
                    <a:pt x="2667000" y="0"/>
                  </a:moveTo>
                  <a:lnTo>
                    <a:pt x="0" y="0"/>
                  </a:lnTo>
                  <a:lnTo>
                    <a:pt x="0" y="1895475"/>
                  </a:lnTo>
                  <a:lnTo>
                    <a:pt x="2667000" y="1895475"/>
                  </a:lnTo>
                  <a:lnTo>
                    <a:pt x="2667000" y="0"/>
                  </a:lnTo>
                  <a:close/>
                </a:path>
              </a:pathLst>
            </a:custGeom>
            <a:solidFill>
              <a:srgbClr val="ECECEC"/>
            </a:solidFill>
          </p:spPr>
          <p:txBody>
            <a:bodyPr wrap="square" lIns="0" tIns="0" rIns="0" bIns="0" rtlCol="0"/>
            <a:lstStyle/>
            <a:p>
              <a:endParaRPr/>
            </a:p>
          </p:txBody>
        </p:sp>
        <p:pic>
          <p:nvPicPr>
            <p:cNvPr id="36" name="object 36"/>
            <p:cNvPicPr/>
            <p:nvPr/>
          </p:nvPicPr>
          <p:blipFill>
            <a:blip r:embed="rId11" cstate="print"/>
            <a:stretch>
              <a:fillRect/>
            </a:stretch>
          </p:blipFill>
          <p:spPr>
            <a:xfrm>
              <a:off x="6257925" y="1038161"/>
              <a:ext cx="2357501" cy="461962"/>
            </a:xfrm>
            <a:prstGeom prst="rect">
              <a:avLst/>
            </a:prstGeom>
          </p:spPr>
        </p:pic>
        <p:sp>
          <p:nvSpPr>
            <p:cNvPr id="37" name="object 37"/>
            <p:cNvSpPr/>
            <p:nvPr/>
          </p:nvSpPr>
          <p:spPr>
            <a:xfrm>
              <a:off x="6353175" y="1114425"/>
              <a:ext cx="2171700" cy="314325"/>
            </a:xfrm>
            <a:custGeom>
              <a:avLst/>
              <a:gdLst/>
              <a:ahLst/>
              <a:cxnLst/>
              <a:rect l="l" t="t" r="r" b="b"/>
              <a:pathLst>
                <a:path w="2171700" h="314325">
                  <a:moveTo>
                    <a:pt x="2014601" y="0"/>
                  </a:moveTo>
                  <a:lnTo>
                    <a:pt x="0" y="0"/>
                  </a:lnTo>
                  <a:lnTo>
                    <a:pt x="0" y="314325"/>
                  </a:lnTo>
                  <a:lnTo>
                    <a:pt x="2014601" y="314325"/>
                  </a:lnTo>
                  <a:lnTo>
                    <a:pt x="2171700" y="157225"/>
                  </a:lnTo>
                  <a:lnTo>
                    <a:pt x="2014601" y="0"/>
                  </a:lnTo>
                  <a:close/>
                </a:path>
              </a:pathLst>
            </a:custGeom>
            <a:solidFill>
              <a:srgbClr val="A4A4A4"/>
            </a:solidFill>
          </p:spPr>
          <p:txBody>
            <a:bodyPr wrap="square" lIns="0" tIns="0" rIns="0" bIns="0" rtlCol="0"/>
            <a:lstStyle/>
            <a:p>
              <a:endParaRPr/>
            </a:p>
          </p:txBody>
        </p:sp>
        <p:pic>
          <p:nvPicPr>
            <p:cNvPr id="38" name="object 38"/>
            <p:cNvPicPr/>
            <p:nvPr/>
          </p:nvPicPr>
          <p:blipFill>
            <a:blip r:embed="rId12" cstate="print"/>
            <a:stretch>
              <a:fillRect/>
            </a:stretch>
          </p:blipFill>
          <p:spPr>
            <a:xfrm>
              <a:off x="8296275" y="1038161"/>
              <a:ext cx="576262" cy="461962"/>
            </a:xfrm>
            <a:prstGeom prst="rect">
              <a:avLst/>
            </a:prstGeom>
          </p:spPr>
        </p:pic>
        <p:sp>
          <p:nvSpPr>
            <p:cNvPr id="39" name="object 39"/>
            <p:cNvSpPr/>
            <p:nvPr/>
          </p:nvSpPr>
          <p:spPr>
            <a:xfrm>
              <a:off x="8372475" y="1114425"/>
              <a:ext cx="428625" cy="314325"/>
            </a:xfrm>
            <a:custGeom>
              <a:avLst/>
              <a:gdLst/>
              <a:ahLst/>
              <a:cxnLst/>
              <a:rect l="l" t="t" r="r" b="b"/>
              <a:pathLst>
                <a:path w="428625" h="314325">
                  <a:moveTo>
                    <a:pt x="263778" y="0"/>
                  </a:moveTo>
                  <a:lnTo>
                    <a:pt x="0" y="0"/>
                  </a:lnTo>
                  <a:lnTo>
                    <a:pt x="164846" y="157099"/>
                  </a:lnTo>
                  <a:lnTo>
                    <a:pt x="0" y="314325"/>
                  </a:lnTo>
                  <a:lnTo>
                    <a:pt x="263778" y="314325"/>
                  </a:lnTo>
                  <a:lnTo>
                    <a:pt x="428625" y="157099"/>
                  </a:lnTo>
                  <a:lnTo>
                    <a:pt x="263778" y="0"/>
                  </a:lnTo>
                  <a:close/>
                </a:path>
              </a:pathLst>
            </a:custGeom>
            <a:solidFill>
              <a:srgbClr val="A4A4A4"/>
            </a:solidFill>
          </p:spPr>
          <p:txBody>
            <a:bodyPr wrap="square" lIns="0" tIns="0" rIns="0" bIns="0" rtlCol="0"/>
            <a:lstStyle/>
            <a:p>
              <a:endParaRPr/>
            </a:p>
          </p:txBody>
        </p:sp>
        <p:pic>
          <p:nvPicPr>
            <p:cNvPr id="40" name="object 40"/>
            <p:cNvPicPr/>
            <p:nvPr/>
          </p:nvPicPr>
          <p:blipFill>
            <a:blip r:embed="rId13" cstate="print"/>
            <a:stretch>
              <a:fillRect/>
            </a:stretch>
          </p:blipFill>
          <p:spPr>
            <a:xfrm>
              <a:off x="8582025" y="1028636"/>
              <a:ext cx="576262" cy="471487"/>
            </a:xfrm>
            <a:prstGeom prst="rect">
              <a:avLst/>
            </a:prstGeom>
          </p:spPr>
        </p:pic>
        <p:sp>
          <p:nvSpPr>
            <p:cNvPr id="41" name="object 41"/>
            <p:cNvSpPr/>
            <p:nvPr/>
          </p:nvSpPr>
          <p:spPr>
            <a:xfrm>
              <a:off x="8658225" y="1104900"/>
              <a:ext cx="428625" cy="323850"/>
            </a:xfrm>
            <a:custGeom>
              <a:avLst/>
              <a:gdLst/>
              <a:ahLst/>
              <a:cxnLst/>
              <a:rect l="l" t="t" r="r" b="b"/>
              <a:pathLst>
                <a:path w="428625" h="323850">
                  <a:moveTo>
                    <a:pt x="258825" y="0"/>
                  </a:moveTo>
                  <a:lnTo>
                    <a:pt x="0" y="0"/>
                  </a:lnTo>
                  <a:lnTo>
                    <a:pt x="169799" y="161925"/>
                  </a:lnTo>
                  <a:lnTo>
                    <a:pt x="0" y="323850"/>
                  </a:lnTo>
                  <a:lnTo>
                    <a:pt x="258825" y="323850"/>
                  </a:lnTo>
                  <a:lnTo>
                    <a:pt x="428625" y="161925"/>
                  </a:lnTo>
                  <a:lnTo>
                    <a:pt x="258825" y="0"/>
                  </a:lnTo>
                  <a:close/>
                </a:path>
              </a:pathLst>
            </a:custGeom>
            <a:solidFill>
              <a:srgbClr val="A4A4A4"/>
            </a:solidFill>
          </p:spPr>
          <p:txBody>
            <a:bodyPr wrap="square" lIns="0" tIns="0" rIns="0" bIns="0" rtlCol="0"/>
            <a:lstStyle/>
            <a:p>
              <a:endParaRPr/>
            </a:p>
          </p:txBody>
        </p:sp>
      </p:grpSp>
      <p:sp>
        <p:nvSpPr>
          <p:cNvPr id="42" name="object 42"/>
          <p:cNvSpPr txBox="1"/>
          <p:nvPr/>
        </p:nvSpPr>
        <p:spPr>
          <a:xfrm>
            <a:off x="7061834" y="1097978"/>
            <a:ext cx="793115" cy="266065"/>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FFFF"/>
                </a:solidFill>
                <a:latin typeface="Arial"/>
                <a:cs typeface="Arial"/>
              </a:rPr>
              <a:t>Tahap</a:t>
            </a:r>
            <a:r>
              <a:rPr sz="1550" b="1" spc="-50" dirty="0">
                <a:solidFill>
                  <a:srgbClr val="FFFFFF"/>
                </a:solidFill>
                <a:latin typeface="Arial"/>
                <a:cs typeface="Arial"/>
              </a:rPr>
              <a:t> </a:t>
            </a:r>
            <a:r>
              <a:rPr sz="1550" b="1" spc="15" dirty="0">
                <a:solidFill>
                  <a:srgbClr val="FFFFFF"/>
                </a:solidFill>
                <a:latin typeface="Arial"/>
                <a:cs typeface="Arial"/>
              </a:rPr>
              <a:t>3</a:t>
            </a:r>
            <a:endParaRPr sz="1550">
              <a:latin typeface="Arial"/>
              <a:cs typeface="Arial"/>
            </a:endParaRPr>
          </a:p>
        </p:txBody>
      </p:sp>
      <p:sp>
        <p:nvSpPr>
          <p:cNvPr id="43" name="object 43"/>
          <p:cNvSpPr/>
          <p:nvPr/>
        </p:nvSpPr>
        <p:spPr>
          <a:xfrm>
            <a:off x="6685026" y="1546859"/>
            <a:ext cx="1847850" cy="1809750"/>
          </a:xfrm>
          <a:custGeom>
            <a:avLst/>
            <a:gdLst/>
            <a:ahLst/>
            <a:cxnLst/>
            <a:rect l="l" t="t" r="r" b="b"/>
            <a:pathLst>
              <a:path w="1847850" h="1809750">
                <a:moveTo>
                  <a:pt x="1514475" y="1638300"/>
                </a:moveTo>
                <a:lnTo>
                  <a:pt x="447675" y="1638300"/>
                </a:lnTo>
                <a:lnTo>
                  <a:pt x="447675" y="1809750"/>
                </a:lnTo>
                <a:lnTo>
                  <a:pt x="1514475" y="1809750"/>
                </a:lnTo>
                <a:lnTo>
                  <a:pt x="1514475" y="1638300"/>
                </a:lnTo>
                <a:close/>
              </a:path>
              <a:path w="1847850" h="1809750">
                <a:moveTo>
                  <a:pt x="1847850" y="0"/>
                </a:moveTo>
                <a:lnTo>
                  <a:pt x="0" y="0"/>
                </a:lnTo>
                <a:lnTo>
                  <a:pt x="0" y="171450"/>
                </a:lnTo>
                <a:lnTo>
                  <a:pt x="1847850" y="171450"/>
                </a:lnTo>
                <a:lnTo>
                  <a:pt x="1847850" y="0"/>
                </a:lnTo>
                <a:close/>
              </a:path>
            </a:pathLst>
          </a:custGeom>
          <a:solidFill>
            <a:srgbClr val="FFFF00"/>
          </a:solidFill>
        </p:spPr>
        <p:txBody>
          <a:bodyPr wrap="square" lIns="0" tIns="0" rIns="0" bIns="0" rtlCol="0"/>
          <a:lstStyle/>
          <a:p>
            <a:endParaRPr/>
          </a:p>
        </p:txBody>
      </p:sp>
      <p:sp>
        <p:nvSpPr>
          <p:cNvPr id="44" name="object 44"/>
          <p:cNvSpPr txBox="1"/>
          <p:nvPr/>
        </p:nvSpPr>
        <p:spPr>
          <a:xfrm>
            <a:off x="6505956" y="1517078"/>
            <a:ext cx="157480"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Segoe UI Symbol"/>
                <a:cs typeface="Segoe UI Symbol"/>
              </a:rPr>
              <a:t>⮚</a:t>
            </a:r>
            <a:endParaRPr sz="1200">
              <a:latin typeface="Segoe UI Symbol"/>
              <a:cs typeface="Segoe UI Symbol"/>
            </a:endParaRPr>
          </a:p>
        </p:txBody>
      </p:sp>
      <p:sp>
        <p:nvSpPr>
          <p:cNvPr id="45" name="object 45"/>
          <p:cNvSpPr txBox="1"/>
          <p:nvPr/>
        </p:nvSpPr>
        <p:spPr>
          <a:xfrm>
            <a:off x="6685026" y="1546860"/>
            <a:ext cx="1847850" cy="171450"/>
          </a:xfrm>
          <a:prstGeom prst="rect">
            <a:avLst/>
          </a:prstGeom>
        </p:spPr>
        <p:txBody>
          <a:bodyPr vert="horz" wrap="square" lIns="0" tIns="0" rIns="0" bIns="0" rtlCol="0">
            <a:spAutoFit/>
          </a:bodyPr>
          <a:lstStyle/>
          <a:p>
            <a:pPr marL="5080">
              <a:lnSpc>
                <a:spcPts val="1310"/>
              </a:lnSpc>
            </a:pPr>
            <a:r>
              <a:rPr sz="1200" spc="-25" dirty="0">
                <a:latin typeface="Arial MT"/>
                <a:cs typeface="Arial MT"/>
              </a:rPr>
              <a:t>belum</a:t>
            </a:r>
            <a:r>
              <a:rPr sz="1200" spc="65" dirty="0">
                <a:latin typeface="Arial MT"/>
                <a:cs typeface="Arial MT"/>
              </a:rPr>
              <a:t> </a:t>
            </a:r>
            <a:r>
              <a:rPr sz="1200" spc="-10" dirty="0">
                <a:latin typeface="Arial MT"/>
                <a:cs typeface="Arial MT"/>
              </a:rPr>
              <a:t>dilengkapi</a:t>
            </a:r>
            <a:r>
              <a:rPr sz="1200" spc="-15" dirty="0">
                <a:latin typeface="Arial MT"/>
                <a:cs typeface="Arial MT"/>
              </a:rPr>
              <a:t> dokumen</a:t>
            </a:r>
            <a:endParaRPr sz="1200">
              <a:latin typeface="Arial MT"/>
              <a:cs typeface="Arial MT"/>
            </a:endParaRPr>
          </a:p>
        </p:txBody>
      </p:sp>
      <p:sp>
        <p:nvSpPr>
          <p:cNvPr id="47" name="object 47"/>
          <p:cNvSpPr txBox="1"/>
          <p:nvPr/>
        </p:nvSpPr>
        <p:spPr>
          <a:xfrm>
            <a:off x="6677659" y="1698307"/>
            <a:ext cx="2255520" cy="389890"/>
          </a:xfrm>
          <a:prstGeom prst="rect">
            <a:avLst/>
          </a:prstGeom>
        </p:spPr>
        <p:txBody>
          <a:bodyPr vert="horz" wrap="square" lIns="0" tIns="19685" rIns="0" bIns="0" rtlCol="0">
            <a:spAutoFit/>
          </a:bodyPr>
          <a:lstStyle/>
          <a:p>
            <a:pPr marL="12700" marR="5080">
              <a:lnSpc>
                <a:spcPts val="1430"/>
              </a:lnSpc>
              <a:spcBef>
                <a:spcPts val="155"/>
              </a:spcBef>
            </a:pPr>
            <a:r>
              <a:rPr sz="1200" spc="5" dirty="0">
                <a:latin typeface="Arial MT"/>
                <a:cs typeface="Arial MT"/>
              </a:rPr>
              <a:t>Dit. </a:t>
            </a:r>
            <a:r>
              <a:rPr sz="1200" spc="10" dirty="0">
                <a:latin typeface="Arial MT"/>
                <a:cs typeface="Arial MT"/>
              </a:rPr>
              <a:t>PA DJPb </a:t>
            </a:r>
            <a:r>
              <a:rPr sz="1200" spc="-10" dirty="0">
                <a:latin typeface="Arial MT"/>
                <a:cs typeface="Arial MT"/>
              </a:rPr>
              <a:t>mengembalikan </a:t>
            </a:r>
            <a:r>
              <a:rPr sz="1200" spc="-5" dirty="0">
                <a:latin typeface="Arial MT"/>
                <a:cs typeface="Arial MT"/>
              </a:rPr>
              <a:t> </a:t>
            </a:r>
            <a:r>
              <a:rPr sz="1200" spc="-20" dirty="0">
                <a:latin typeface="Arial MT"/>
                <a:cs typeface="Arial MT"/>
              </a:rPr>
              <a:t>surat</a:t>
            </a:r>
            <a:r>
              <a:rPr sz="1200" spc="70" dirty="0">
                <a:latin typeface="Arial MT"/>
                <a:cs typeface="Arial MT"/>
              </a:rPr>
              <a:t> </a:t>
            </a:r>
            <a:r>
              <a:rPr sz="1200" spc="-30" dirty="0">
                <a:latin typeface="Arial MT"/>
                <a:cs typeface="Arial MT"/>
              </a:rPr>
              <a:t>usulan</a:t>
            </a:r>
            <a:r>
              <a:rPr sz="1200" spc="114" dirty="0">
                <a:latin typeface="Arial MT"/>
                <a:cs typeface="Arial MT"/>
              </a:rPr>
              <a:t> </a:t>
            </a:r>
            <a:r>
              <a:rPr sz="1200" spc="-15" dirty="0">
                <a:latin typeface="Arial MT"/>
                <a:cs typeface="Arial MT"/>
              </a:rPr>
              <a:t>revisi</a:t>
            </a:r>
            <a:r>
              <a:rPr sz="1200" spc="65" dirty="0">
                <a:latin typeface="Arial MT"/>
                <a:cs typeface="Arial MT"/>
              </a:rPr>
              <a:t> </a:t>
            </a:r>
            <a:r>
              <a:rPr sz="1200" spc="-30" dirty="0">
                <a:latin typeface="Arial MT"/>
                <a:cs typeface="Arial MT"/>
              </a:rPr>
              <a:t>melalui</a:t>
            </a:r>
            <a:r>
              <a:rPr sz="1200" spc="140" dirty="0">
                <a:latin typeface="Arial MT"/>
                <a:cs typeface="Arial MT"/>
              </a:rPr>
              <a:t> </a:t>
            </a:r>
            <a:r>
              <a:rPr sz="1200" spc="-5" dirty="0">
                <a:latin typeface="Arial MT"/>
                <a:cs typeface="Arial MT"/>
              </a:rPr>
              <a:t>sistem</a:t>
            </a:r>
            <a:endParaRPr sz="1200">
              <a:latin typeface="Arial MT"/>
              <a:cs typeface="Arial MT"/>
            </a:endParaRPr>
          </a:p>
        </p:txBody>
      </p:sp>
      <p:sp>
        <p:nvSpPr>
          <p:cNvPr id="48" name="object 48"/>
          <p:cNvSpPr txBox="1"/>
          <p:nvPr/>
        </p:nvSpPr>
        <p:spPr>
          <a:xfrm>
            <a:off x="6505956" y="2061209"/>
            <a:ext cx="2346960" cy="580390"/>
          </a:xfrm>
          <a:prstGeom prst="rect">
            <a:avLst/>
          </a:prstGeom>
        </p:spPr>
        <p:txBody>
          <a:bodyPr vert="horz" wrap="square" lIns="0" tIns="12700" rIns="0" bIns="0" rtlCol="0">
            <a:spAutoFit/>
          </a:bodyPr>
          <a:lstStyle/>
          <a:p>
            <a:pPr marL="184150">
              <a:lnSpc>
                <a:spcPts val="1435"/>
              </a:lnSpc>
              <a:spcBef>
                <a:spcPts val="100"/>
              </a:spcBef>
            </a:pPr>
            <a:r>
              <a:rPr sz="1200" spc="-10" dirty="0">
                <a:latin typeface="Arial MT"/>
                <a:cs typeface="Arial MT"/>
              </a:rPr>
              <a:t>informasi.</a:t>
            </a:r>
            <a:endParaRPr sz="1200">
              <a:latin typeface="Arial MT"/>
              <a:cs typeface="Arial MT"/>
            </a:endParaRPr>
          </a:p>
          <a:p>
            <a:pPr marL="184150" indent="-172085">
              <a:lnSpc>
                <a:spcPts val="1435"/>
              </a:lnSpc>
              <a:buFont typeface="Segoe UI Symbol"/>
              <a:buChar char="⮚"/>
              <a:tabLst>
                <a:tab pos="184785" algn="l"/>
              </a:tabLst>
            </a:pPr>
            <a:r>
              <a:rPr sz="1200" spc="-5" dirty="0">
                <a:latin typeface="Arial MT"/>
                <a:cs typeface="Arial MT"/>
              </a:rPr>
              <a:t>Dalam</a:t>
            </a:r>
            <a:r>
              <a:rPr sz="1200" spc="-65" dirty="0">
                <a:latin typeface="Arial MT"/>
                <a:cs typeface="Arial MT"/>
              </a:rPr>
              <a:t> </a:t>
            </a:r>
            <a:r>
              <a:rPr sz="1200" spc="-25" dirty="0">
                <a:latin typeface="Arial MT"/>
                <a:cs typeface="Arial MT"/>
              </a:rPr>
              <a:t>hal</a:t>
            </a:r>
            <a:r>
              <a:rPr sz="1200" spc="65" dirty="0">
                <a:latin typeface="Arial MT"/>
                <a:cs typeface="Arial MT"/>
              </a:rPr>
              <a:t> </a:t>
            </a:r>
            <a:r>
              <a:rPr sz="1200" spc="-35" dirty="0">
                <a:latin typeface="Arial MT"/>
                <a:cs typeface="Arial MT"/>
              </a:rPr>
              <a:t>usulan</a:t>
            </a:r>
            <a:r>
              <a:rPr sz="1200" spc="114" dirty="0">
                <a:latin typeface="Arial MT"/>
                <a:cs typeface="Arial MT"/>
              </a:rPr>
              <a:t> </a:t>
            </a:r>
            <a:r>
              <a:rPr sz="1200" spc="-10" dirty="0">
                <a:latin typeface="Arial MT"/>
                <a:cs typeface="Arial MT"/>
              </a:rPr>
              <a:t>revisi:</a:t>
            </a:r>
            <a:endParaRPr sz="1200">
              <a:latin typeface="Arial MT"/>
              <a:cs typeface="Arial MT"/>
            </a:endParaRPr>
          </a:p>
          <a:p>
            <a:pPr marL="193675">
              <a:lnSpc>
                <a:spcPct val="100000"/>
              </a:lnSpc>
              <a:spcBef>
                <a:spcPts val="60"/>
              </a:spcBef>
            </a:pPr>
            <a:r>
              <a:rPr sz="1200" dirty="0">
                <a:latin typeface="Segoe UI Symbol"/>
                <a:cs typeface="Segoe UI Symbol"/>
              </a:rPr>
              <a:t>✔</a:t>
            </a:r>
            <a:r>
              <a:rPr sz="1200" spc="45" dirty="0">
                <a:latin typeface="Segoe UI Symbol"/>
                <a:cs typeface="Segoe UI Symbol"/>
              </a:rPr>
              <a:t> </a:t>
            </a:r>
            <a:r>
              <a:rPr sz="1200" dirty="0">
                <a:latin typeface="Arial MT"/>
                <a:cs typeface="Arial MT"/>
              </a:rPr>
              <a:t>dapat</a:t>
            </a:r>
            <a:r>
              <a:rPr sz="1200" spc="295" dirty="0">
                <a:latin typeface="Arial MT"/>
                <a:cs typeface="Arial MT"/>
              </a:rPr>
              <a:t> </a:t>
            </a:r>
            <a:r>
              <a:rPr sz="1200" spc="-10" dirty="0">
                <a:latin typeface="Arial MT"/>
                <a:cs typeface="Arial MT"/>
              </a:rPr>
              <a:t>dipertimbangkan</a:t>
            </a:r>
            <a:r>
              <a:rPr sz="1200" spc="-30" dirty="0">
                <a:latin typeface="Arial MT"/>
                <a:cs typeface="Arial MT"/>
              </a:rPr>
              <a:t> </a:t>
            </a:r>
            <a:r>
              <a:rPr sz="1200" spc="-50" dirty="0">
                <a:latin typeface="Arial MT"/>
                <a:cs typeface="Arial MT"/>
              </a:rPr>
              <a:t>untuk</a:t>
            </a:r>
            <a:endParaRPr sz="1200">
              <a:latin typeface="Arial MT"/>
              <a:cs typeface="Arial MT"/>
            </a:endParaRPr>
          </a:p>
        </p:txBody>
      </p:sp>
      <p:sp>
        <p:nvSpPr>
          <p:cNvPr id="49" name="object 49"/>
          <p:cNvSpPr txBox="1"/>
          <p:nvPr/>
        </p:nvSpPr>
        <p:spPr>
          <a:xfrm>
            <a:off x="6858634" y="2613977"/>
            <a:ext cx="883919"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MT"/>
                <a:cs typeface="Arial MT"/>
              </a:rPr>
              <a:t>ditetapkan</a:t>
            </a:r>
            <a:r>
              <a:rPr sz="1200" spc="-55" dirty="0">
                <a:latin typeface="Arial MT"/>
                <a:cs typeface="Arial MT"/>
              </a:rPr>
              <a:t> </a:t>
            </a:r>
            <a:r>
              <a:rPr sz="1200" spc="-225" dirty="0">
                <a:latin typeface="Arial MT"/>
                <a:cs typeface="Arial MT"/>
              </a:rPr>
              <a:t>🡪</a:t>
            </a:r>
            <a:endParaRPr sz="1200">
              <a:latin typeface="Arial MT"/>
              <a:cs typeface="Arial MT"/>
            </a:endParaRPr>
          </a:p>
        </p:txBody>
      </p:sp>
      <p:sp>
        <p:nvSpPr>
          <p:cNvPr id="50" name="object 50"/>
          <p:cNvSpPr txBox="1"/>
          <p:nvPr/>
        </p:nvSpPr>
        <p:spPr>
          <a:xfrm>
            <a:off x="7875651" y="2642235"/>
            <a:ext cx="381000" cy="171450"/>
          </a:xfrm>
          <a:prstGeom prst="rect">
            <a:avLst/>
          </a:prstGeom>
          <a:solidFill>
            <a:srgbClr val="FFFF00"/>
          </a:solidFill>
        </p:spPr>
        <p:txBody>
          <a:bodyPr vert="horz" wrap="square" lIns="0" tIns="0" rIns="0" bIns="0" rtlCol="0">
            <a:spAutoFit/>
          </a:bodyPr>
          <a:lstStyle/>
          <a:p>
            <a:pPr marL="5715">
              <a:lnSpc>
                <a:spcPts val="1320"/>
              </a:lnSpc>
            </a:pPr>
            <a:r>
              <a:rPr sz="1200" spc="-20" dirty="0">
                <a:latin typeface="Arial MT"/>
                <a:cs typeface="Arial MT"/>
              </a:rPr>
              <a:t>surat</a:t>
            </a:r>
            <a:endParaRPr sz="1200">
              <a:latin typeface="Arial MT"/>
              <a:cs typeface="Arial MT"/>
            </a:endParaRPr>
          </a:p>
        </p:txBody>
      </p:sp>
      <p:sp>
        <p:nvSpPr>
          <p:cNvPr id="51" name="object 51"/>
          <p:cNvSpPr txBox="1"/>
          <p:nvPr/>
        </p:nvSpPr>
        <p:spPr>
          <a:xfrm>
            <a:off x="6866001" y="2823210"/>
            <a:ext cx="2006600" cy="171450"/>
          </a:xfrm>
          <a:prstGeom prst="rect">
            <a:avLst/>
          </a:prstGeom>
          <a:solidFill>
            <a:srgbClr val="FFFF00"/>
          </a:solidFill>
        </p:spPr>
        <p:txBody>
          <a:bodyPr vert="horz" wrap="square" lIns="0" tIns="0" rIns="0" bIns="0" rtlCol="0">
            <a:spAutoFit/>
          </a:bodyPr>
          <a:lstStyle/>
          <a:p>
            <a:pPr marL="5080">
              <a:lnSpc>
                <a:spcPts val="1320"/>
              </a:lnSpc>
            </a:pPr>
            <a:r>
              <a:rPr sz="1200" spc="-15" dirty="0">
                <a:latin typeface="Arial MT"/>
                <a:cs typeface="Arial MT"/>
              </a:rPr>
              <a:t>pengesahan</a:t>
            </a:r>
            <a:r>
              <a:rPr sz="1200" spc="15" dirty="0">
                <a:latin typeface="Arial MT"/>
                <a:cs typeface="Arial MT"/>
              </a:rPr>
              <a:t> </a:t>
            </a:r>
            <a:r>
              <a:rPr sz="1200" spc="-15" dirty="0">
                <a:latin typeface="Arial MT"/>
                <a:cs typeface="Arial MT"/>
              </a:rPr>
              <a:t>Revisi</a:t>
            </a:r>
            <a:r>
              <a:rPr sz="1200" spc="40" dirty="0">
                <a:latin typeface="Arial MT"/>
                <a:cs typeface="Arial MT"/>
              </a:rPr>
              <a:t> </a:t>
            </a:r>
            <a:r>
              <a:rPr sz="1200" spc="-10" dirty="0">
                <a:latin typeface="Arial MT"/>
                <a:cs typeface="Arial MT"/>
              </a:rPr>
              <a:t>Anggaran</a:t>
            </a:r>
            <a:endParaRPr sz="1200">
              <a:latin typeface="Arial MT"/>
              <a:cs typeface="Arial MT"/>
            </a:endParaRPr>
          </a:p>
        </p:txBody>
      </p:sp>
      <p:sp>
        <p:nvSpPr>
          <p:cNvPr id="52" name="object 52"/>
          <p:cNvSpPr txBox="1"/>
          <p:nvPr/>
        </p:nvSpPr>
        <p:spPr>
          <a:xfrm>
            <a:off x="8841358" y="2795206"/>
            <a:ext cx="67945"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Arial MT"/>
                <a:cs typeface="Arial MT"/>
              </a:rPr>
              <a:t>;</a:t>
            </a:r>
            <a:endParaRPr sz="1200">
              <a:latin typeface="Arial MT"/>
              <a:cs typeface="Arial MT"/>
            </a:endParaRPr>
          </a:p>
        </p:txBody>
      </p:sp>
      <p:sp>
        <p:nvSpPr>
          <p:cNvPr id="53" name="object 53"/>
          <p:cNvSpPr txBox="1"/>
          <p:nvPr/>
        </p:nvSpPr>
        <p:spPr>
          <a:xfrm>
            <a:off x="6687184" y="2976879"/>
            <a:ext cx="21564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egoe UI Symbol"/>
                <a:cs typeface="Segoe UI Symbol"/>
              </a:rPr>
              <a:t>✔</a:t>
            </a:r>
            <a:r>
              <a:rPr sz="1200" spc="35" dirty="0">
                <a:latin typeface="Segoe UI Symbol"/>
                <a:cs typeface="Segoe UI Symbol"/>
              </a:rPr>
              <a:t> </a:t>
            </a:r>
            <a:r>
              <a:rPr sz="1200" spc="-5" dirty="0">
                <a:latin typeface="Arial MT"/>
                <a:cs typeface="Arial MT"/>
              </a:rPr>
              <a:t>Tidak</a:t>
            </a:r>
            <a:r>
              <a:rPr sz="1200" spc="-55" dirty="0">
                <a:latin typeface="Arial MT"/>
                <a:cs typeface="Arial MT"/>
              </a:rPr>
              <a:t> </a:t>
            </a:r>
            <a:r>
              <a:rPr sz="1200" dirty="0">
                <a:latin typeface="Arial MT"/>
                <a:cs typeface="Arial MT"/>
              </a:rPr>
              <a:t>dapat</a:t>
            </a:r>
            <a:r>
              <a:rPr sz="1200" spc="-15" dirty="0">
                <a:latin typeface="Arial MT"/>
                <a:cs typeface="Arial MT"/>
              </a:rPr>
              <a:t> </a:t>
            </a:r>
            <a:r>
              <a:rPr sz="1200" spc="-5" dirty="0">
                <a:latin typeface="Arial MT"/>
                <a:cs typeface="Arial MT"/>
              </a:rPr>
              <a:t>dipertimbangkan</a:t>
            </a:r>
            <a:endParaRPr sz="1200">
              <a:latin typeface="Arial MT"/>
              <a:cs typeface="Arial MT"/>
            </a:endParaRPr>
          </a:p>
        </p:txBody>
      </p:sp>
      <p:sp>
        <p:nvSpPr>
          <p:cNvPr id="54" name="object 54"/>
          <p:cNvSpPr txBox="1"/>
          <p:nvPr/>
        </p:nvSpPr>
        <p:spPr>
          <a:xfrm>
            <a:off x="6858634" y="3157537"/>
            <a:ext cx="1402715" cy="208915"/>
          </a:xfrm>
          <a:prstGeom prst="rect">
            <a:avLst/>
          </a:prstGeom>
        </p:spPr>
        <p:txBody>
          <a:bodyPr vert="horz" wrap="square" lIns="0" tIns="12700" rIns="0" bIns="0" rtlCol="0">
            <a:spAutoFit/>
          </a:bodyPr>
          <a:lstStyle/>
          <a:p>
            <a:pPr marL="12700">
              <a:lnSpc>
                <a:spcPct val="100000"/>
              </a:lnSpc>
              <a:spcBef>
                <a:spcPts val="100"/>
              </a:spcBef>
              <a:tabLst>
                <a:tab pos="279400" algn="l"/>
              </a:tabLst>
            </a:pPr>
            <a:r>
              <a:rPr sz="1200" spc="-300" dirty="0">
                <a:latin typeface="Arial MT"/>
                <a:cs typeface="Arial MT"/>
              </a:rPr>
              <a:t>□	</a:t>
            </a:r>
            <a:r>
              <a:rPr sz="1200" spc="-20" dirty="0">
                <a:latin typeface="Arial MT"/>
                <a:cs typeface="Arial MT"/>
              </a:rPr>
              <a:t>surat</a:t>
            </a:r>
            <a:r>
              <a:rPr sz="1200" spc="40" dirty="0">
                <a:latin typeface="Arial MT"/>
                <a:cs typeface="Arial MT"/>
              </a:rPr>
              <a:t> </a:t>
            </a:r>
            <a:r>
              <a:rPr sz="1200" spc="-20" dirty="0">
                <a:latin typeface="Arial MT"/>
                <a:cs typeface="Arial MT"/>
              </a:rPr>
              <a:t>penolakan.</a:t>
            </a:r>
            <a:endParaRPr sz="1200" dirty="0">
              <a:latin typeface="Arial MT"/>
              <a:cs typeface="Arial MT"/>
            </a:endParaRPr>
          </a:p>
        </p:txBody>
      </p:sp>
      <p:grpSp>
        <p:nvGrpSpPr>
          <p:cNvPr id="55" name="object 55"/>
          <p:cNvGrpSpPr/>
          <p:nvPr/>
        </p:nvGrpSpPr>
        <p:grpSpPr>
          <a:xfrm>
            <a:off x="9020175" y="1114361"/>
            <a:ext cx="2919730" cy="2376805"/>
            <a:chOff x="9020175" y="1114361"/>
            <a:chExt cx="2919730" cy="2376805"/>
          </a:xfrm>
        </p:grpSpPr>
        <p:pic>
          <p:nvPicPr>
            <p:cNvPr id="56" name="object 56"/>
            <p:cNvPicPr/>
            <p:nvPr/>
          </p:nvPicPr>
          <p:blipFill>
            <a:blip r:embed="rId14" cstate="print"/>
            <a:stretch>
              <a:fillRect/>
            </a:stretch>
          </p:blipFill>
          <p:spPr>
            <a:xfrm>
              <a:off x="9239201" y="1171391"/>
              <a:ext cx="2681448" cy="2319513"/>
            </a:xfrm>
            <a:prstGeom prst="rect">
              <a:avLst/>
            </a:prstGeom>
          </p:spPr>
        </p:pic>
        <p:sp>
          <p:nvSpPr>
            <p:cNvPr id="57" name="object 57"/>
            <p:cNvSpPr/>
            <p:nvPr/>
          </p:nvSpPr>
          <p:spPr>
            <a:xfrm>
              <a:off x="9277350" y="1171575"/>
              <a:ext cx="2609850" cy="2247900"/>
            </a:xfrm>
            <a:custGeom>
              <a:avLst/>
              <a:gdLst/>
              <a:ahLst/>
              <a:cxnLst/>
              <a:rect l="l" t="t" r="r" b="b"/>
              <a:pathLst>
                <a:path w="2609850" h="2247900">
                  <a:moveTo>
                    <a:pt x="2609850" y="0"/>
                  </a:moveTo>
                  <a:lnTo>
                    <a:pt x="0" y="0"/>
                  </a:lnTo>
                  <a:lnTo>
                    <a:pt x="0" y="2247900"/>
                  </a:lnTo>
                  <a:lnTo>
                    <a:pt x="2609850" y="2247900"/>
                  </a:lnTo>
                  <a:lnTo>
                    <a:pt x="2609850" y="0"/>
                  </a:lnTo>
                  <a:close/>
                </a:path>
              </a:pathLst>
            </a:custGeom>
            <a:solidFill>
              <a:srgbClr val="FFF1CC"/>
            </a:solidFill>
          </p:spPr>
          <p:txBody>
            <a:bodyPr wrap="square" lIns="0" tIns="0" rIns="0" bIns="0" rtlCol="0"/>
            <a:lstStyle/>
            <a:p>
              <a:endParaRPr/>
            </a:p>
          </p:txBody>
        </p:sp>
        <p:sp>
          <p:nvSpPr>
            <p:cNvPr id="58" name="object 58"/>
            <p:cNvSpPr/>
            <p:nvPr/>
          </p:nvSpPr>
          <p:spPr>
            <a:xfrm>
              <a:off x="9096375" y="1495425"/>
              <a:ext cx="228600" cy="123825"/>
            </a:xfrm>
            <a:custGeom>
              <a:avLst/>
              <a:gdLst/>
              <a:ahLst/>
              <a:cxnLst/>
              <a:rect l="l" t="t" r="r" b="b"/>
              <a:pathLst>
                <a:path w="228600" h="123825">
                  <a:moveTo>
                    <a:pt x="228600" y="0"/>
                  </a:moveTo>
                  <a:lnTo>
                    <a:pt x="0" y="0"/>
                  </a:lnTo>
                  <a:lnTo>
                    <a:pt x="228600" y="123825"/>
                  </a:lnTo>
                  <a:lnTo>
                    <a:pt x="228600" y="0"/>
                  </a:lnTo>
                  <a:close/>
                </a:path>
              </a:pathLst>
            </a:custGeom>
            <a:solidFill>
              <a:srgbClr val="BE9000"/>
            </a:solidFill>
          </p:spPr>
          <p:txBody>
            <a:bodyPr wrap="square" lIns="0" tIns="0" rIns="0" bIns="0" rtlCol="0"/>
            <a:lstStyle/>
            <a:p>
              <a:endParaRPr/>
            </a:p>
          </p:txBody>
        </p:sp>
        <p:pic>
          <p:nvPicPr>
            <p:cNvPr id="59" name="object 59"/>
            <p:cNvPicPr/>
            <p:nvPr/>
          </p:nvPicPr>
          <p:blipFill>
            <a:blip r:embed="rId15" cstate="print"/>
            <a:stretch>
              <a:fillRect/>
            </a:stretch>
          </p:blipFill>
          <p:spPr>
            <a:xfrm>
              <a:off x="9020175" y="1114361"/>
              <a:ext cx="2367026" cy="452437"/>
            </a:xfrm>
            <a:prstGeom prst="rect">
              <a:avLst/>
            </a:prstGeom>
          </p:spPr>
        </p:pic>
        <p:sp>
          <p:nvSpPr>
            <p:cNvPr id="60" name="object 60"/>
            <p:cNvSpPr/>
            <p:nvPr/>
          </p:nvSpPr>
          <p:spPr>
            <a:xfrm>
              <a:off x="9115425" y="1190625"/>
              <a:ext cx="2181225" cy="304800"/>
            </a:xfrm>
            <a:custGeom>
              <a:avLst/>
              <a:gdLst/>
              <a:ahLst/>
              <a:cxnLst/>
              <a:rect l="l" t="t" r="r" b="b"/>
              <a:pathLst>
                <a:path w="2181225" h="304800">
                  <a:moveTo>
                    <a:pt x="2028825" y="0"/>
                  </a:moveTo>
                  <a:lnTo>
                    <a:pt x="0" y="0"/>
                  </a:lnTo>
                  <a:lnTo>
                    <a:pt x="0" y="304800"/>
                  </a:lnTo>
                  <a:lnTo>
                    <a:pt x="2028825" y="304800"/>
                  </a:lnTo>
                  <a:lnTo>
                    <a:pt x="2181225" y="152400"/>
                  </a:lnTo>
                  <a:lnTo>
                    <a:pt x="2028825" y="0"/>
                  </a:lnTo>
                  <a:close/>
                </a:path>
              </a:pathLst>
            </a:custGeom>
            <a:solidFill>
              <a:srgbClr val="FFC000"/>
            </a:solidFill>
          </p:spPr>
          <p:txBody>
            <a:bodyPr wrap="square" lIns="0" tIns="0" rIns="0" bIns="0" rtlCol="0"/>
            <a:lstStyle/>
            <a:p>
              <a:endParaRPr/>
            </a:p>
          </p:txBody>
        </p:sp>
        <p:pic>
          <p:nvPicPr>
            <p:cNvPr id="61" name="object 61"/>
            <p:cNvPicPr/>
            <p:nvPr/>
          </p:nvPicPr>
          <p:blipFill>
            <a:blip r:embed="rId16" cstate="print"/>
            <a:stretch>
              <a:fillRect/>
            </a:stretch>
          </p:blipFill>
          <p:spPr>
            <a:xfrm>
              <a:off x="11068050" y="1114361"/>
              <a:ext cx="595312" cy="452437"/>
            </a:xfrm>
            <a:prstGeom prst="rect">
              <a:avLst/>
            </a:prstGeom>
          </p:spPr>
        </p:pic>
        <p:sp>
          <p:nvSpPr>
            <p:cNvPr id="62" name="object 62"/>
            <p:cNvSpPr/>
            <p:nvPr/>
          </p:nvSpPr>
          <p:spPr>
            <a:xfrm>
              <a:off x="11144250" y="1190625"/>
              <a:ext cx="447675" cy="304800"/>
            </a:xfrm>
            <a:custGeom>
              <a:avLst/>
              <a:gdLst/>
              <a:ahLst/>
              <a:cxnLst/>
              <a:rect l="l" t="t" r="r" b="b"/>
              <a:pathLst>
                <a:path w="447675" h="304800">
                  <a:moveTo>
                    <a:pt x="287781" y="0"/>
                  </a:moveTo>
                  <a:lnTo>
                    <a:pt x="0" y="0"/>
                  </a:lnTo>
                  <a:lnTo>
                    <a:pt x="159893" y="152400"/>
                  </a:lnTo>
                  <a:lnTo>
                    <a:pt x="0" y="304800"/>
                  </a:lnTo>
                  <a:lnTo>
                    <a:pt x="287781" y="304800"/>
                  </a:lnTo>
                  <a:lnTo>
                    <a:pt x="447675" y="152400"/>
                  </a:lnTo>
                  <a:lnTo>
                    <a:pt x="287781" y="0"/>
                  </a:lnTo>
                  <a:close/>
                </a:path>
              </a:pathLst>
            </a:custGeom>
            <a:solidFill>
              <a:srgbClr val="FFC000"/>
            </a:solidFill>
          </p:spPr>
          <p:txBody>
            <a:bodyPr wrap="square" lIns="0" tIns="0" rIns="0" bIns="0" rtlCol="0"/>
            <a:lstStyle/>
            <a:p>
              <a:endParaRPr/>
            </a:p>
          </p:txBody>
        </p:sp>
        <p:pic>
          <p:nvPicPr>
            <p:cNvPr id="63" name="object 63"/>
            <p:cNvPicPr/>
            <p:nvPr/>
          </p:nvPicPr>
          <p:blipFill>
            <a:blip r:embed="rId17" cstate="print"/>
            <a:stretch>
              <a:fillRect/>
            </a:stretch>
          </p:blipFill>
          <p:spPr>
            <a:xfrm>
              <a:off x="11363325" y="1114361"/>
              <a:ext cx="576262" cy="452437"/>
            </a:xfrm>
            <a:prstGeom prst="rect">
              <a:avLst/>
            </a:prstGeom>
          </p:spPr>
        </p:pic>
        <p:sp>
          <p:nvSpPr>
            <p:cNvPr id="64" name="object 64"/>
            <p:cNvSpPr/>
            <p:nvPr/>
          </p:nvSpPr>
          <p:spPr>
            <a:xfrm>
              <a:off x="11439525" y="1190625"/>
              <a:ext cx="428625" cy="304800"/>
            </a:xfrm>
            <a:custGeom>
              <a:avLst/>
              <a:gdLst/>
              <a:ahLst/>
              <a:cxnLst/>
              <a:rect l="l" t="t" r="r" b="b"/>
              <a:pathLst>
                <a:path w="428625" h="304800">
                  <a:moveTo>
                    <a:pt x="268731" y="0"/>
                  </a:moveTo>
                  <a:lnTo>
                    <a:pt x="0" y="0"/>
                  </a:lnTo>
                  <a:lnTo>
                    <a:pt x="159893" y="152400"/>
                  </a:lnTo>
                  <a:lnTo>
                    <a:pt x="0" y="304800"/>
                  </a:lnTo>
                  <a:lnTo>
                    <a:pt x="268731" y="304800"/>
                  </a:lnTo>
                  <a:lnTo>
                    <a:pt x="428625" y="152400"/>
                  </a:lnTo>
                  <a:lnTo>
                    <a:pt x="268731" y="0"/>
                  </a:lnTo>
                  <a:close/>
                </a:path>
              </a:pathLst>
            </a:custGeom>
            <a:solidFill>
              <a:srgbClr val="FFC000"/>
            </a:solidFill>
          </p:spPr>
          <p:txBody>
            <a:bodyPr wrap="square" lIns="0" tIns="0" rIns="0" bIns="0" rtlCol="0"/>
            <a:lstStyle/>
            <a:p>
              <a:endParaRPr/>
            </a:p>
          </p:txBody>
        </p:sp>
        <p:sp>
          <p:nvSpPr>
            <p:cNvPr id="65" name="object 65"/>
            <p:cNvSpPr/>
            <p:nvPr/>
          </p:nvSpPr>
          <p:spPr>
            <a:xfrm>
              <a:off x="9525127" y="3128263"/>
              <a:ext cx="1543050" cy="161925"/>
            </a:xfrm>
            <a:custGeom>
              <a:avLst/>
              <a:gdLst/>
              <a:ahLst/>
              <a:cxnLst/>
              <a:rect l="l" t="t" r="r" b="b"/>
              <a:pathLst>
                <a:path w="1543050" h="161925">
                  <a:moveTo>
                    <a:pt x="1543050" y="0"/>
                  </a:moveTo>
                  <a:lnTo>
                    <a:pt x="1543050" y="0"/>
                  </a:lnTo>
                  <a:lnTo>
                    <a:pt x="0" y="0"/>
                  </a:lnTo>
                  <a:lnTo>
                    <a:pt x="0" y="161925"/>
                  </a:lnTo>
                  <a:lnTo>
                    <a:pt x="1543050" y="161925"/>
                  </a:lnTo>
                  <a:lnTo>
                    <a:pt x="1543050" y="0"/>
                  </a:lnTo>
                  <a:close/>
                </a:path>
              </a:pathLst>
            </a:custGeom>
            <a:solidFill>
              <a:srgbClr val="FFFF00"/>
            </a:solidFill>
          </p:spPr>
          <p:txBody>
            <a:bodyPr wrap="square" lIns="0" tIns="0" rIns="0" bIns="0" rtlCol="0"/>
            <a:lstStyle/>
            <a:p>
              <a:endParaRPr/>
            </a:p>
          </p:txBody>
        </p:sp>
      </p:grpSp>
      <p:sp>
        <p:nvSpPr>
          <p:cNvPr id="66" name="object 66"/>
          <p:cNvSpPr txBox="1"/>
          <p:nvPr/>
        </p:nvSpPr>
        <p:spPr>
          <a:xfrm>
            <a:off x="9525127" y="1613788"/>
            <a:ext cx="1835150" cy="161925"/>
          </a:xfrm>
          <a:prstGeom prst="rect">
            <a:avLst/>
          </a:prstGeom>
          <a:solidFill>
            <a:srgbClr val="FF00FF"/>
          </a:solidFill>
        </p:spPr>
        <p:txBody>
          <a:bodyPr vert="horz" wrap="square" lIns="0" tIns="0" rIns="0" bIns="0" rtlCol="0">
            <a:spAutoFit/>
          </a:bodyPr>
          <a:lstStyle/>
          <a:p>
            <a:pPr marL="6985">
              <a:lnSpc>
                <a:spcPts val="1275"/>
              </a:lnSpc>
            </a:pPr>
            <a:r>
              <a:rPr sz="1100" spc="5" dirty="0">
                <a:latin typeface="Arial MT"/>
                <a:cs typeface="Arial MT"/>
              </a:rPr>
              <a:t>Data</a:t>
            </a:r>
            <a:r>
              <a:rPr sz="1100" spc="-40" dirty="0">
                <a:latin typeface="Arial MT"/>
                <a:cs typeface="Arial MT"/>
              </a:rPr>
              <a:t> </a:t>
            </a:r>
            <a:r>
              <a:rPr sz="1100" spc="-10" dirty="0">
                <a:latin typeface="Arial MT"/>
                <a:cs typeface="Arial MT"/>
              </a:rPr>
              <a:t>dalam</a:t>
            </a:r>
            <a:r>
              <a:rPr sz="1100" spc="15" dirty="0">
                <a:latin typeface="Arial MT"/>
                <a:cs typeface="Arial MT"/>
              </a:rPr>
              <a:t> </a:t>
            </a:r>
            <a:r>
              <a:rPr sz="1100" spc="10" dirty="0">
                <a:latin typeface="Arial MT"/>
                <a:cs typeface="Arial MT"/>
              </a:rPr>
              <a:t>sistem</a:t>
            </a:r>
            <a:r>
              <a:rPr sz="1100" spc="-55" dirty="0">
                <a:latin typeface="Arial MT"/>
                <a:cs typeface="Arial MT"/>
              </a:rPr>
              <a:t> </a:t>
            </a:r>
            <a:r>
              <a:rPr sz="1100" dirty="0">
                <a:latin typeface="Arial MT"/>
                <a:cs typeface="Arial MT"/>
              </a:rPr>
              <a:t>informasi;</a:t>
            </a:r>
            <a:endParaRPr sz="1100">
              <a:latin typeface="Arial MT"/>
              <a:cs typeface="Arial MT"/>
            </a:endParaRPr>
          </a:p>
        </p:txBody>
      </p:sp>
      <p:sp>
        <p:nvSpPr>
          <p:cNvPr id="67" name="object 67"/>
          <p:cNvSpPr txBox="1"/>
          <p:nvPr/>
        </p:nvSpPr>
        <p:spPr>
          <a:xfrm>
            <a:off x="9348216" y="1593532"/>
            <a:ext cx="138430" cy="368935"/>
          </a:xfrm>
          <a:prstGeom prst="rect">
            <a:avLst/>
          </a:prstGeom>
        </p:spPr>
        <p:txBody>
          <a:bodyPr vert="horz" wrap="square" lIns="0" tIns="15875" rIns="0" bIns="0" rtlCol="0">
            <a:spAutoFit/>
          </a:bodyPr>
          <a:lstStyle/>
          <a:p>
            <a:pPr marL="12700">
              <a:lnSpc>
                <a:spcPct val="100000"/>
              </a:lnSpc>
              <a:spcBef>
                <a:spcPts val="125"/>
              </a:spcBef>
            </a:pPr>
            <a:r>
              <a:rPr sz="1100" spc="-20" dirty="0">
                <a:latin typeface="Arial MT"/>
                <a:cs typeface="Arial MT"/>
              </a:rPr>
              <a:t>1.</a:t>
            </a:r>
            <a:endParaRPr sz="1100">
              <a:latin typeface="Arial MT"/>
              <a:cs typeface="Arial MT"/>
            </a:endParaRPr>
          </a:p>
          <a:p>
            <a:pPr marL="12700">
              <a:lnSpc>
                <a:spcPct val="100000"/>
              </a:lnSpc>
              <a:spcBef>
                <a:spcPts val="35"/>
              </a:spcBef>
            </a:pPr>
            <a:r>
              <a:rPr sz="1100" spc="-20" dirty="0">
                <a:latin typeface="Arial MT"/>
                <a:cs typeface="Arial MT"/>
              </a:rPr>
              <a:t>2.</a:t>
            </a:r>
            <a:endParaRPr sz="1100">
              <a:latin typeface="Arial MT"/>
              <a:cs typeface="Arial MT"/>
            </a:endParaRPr>
          </a:p>
        </p:txBody>
      </p:sp>
      <p:sp>
        <p:nvSpPr>
          <p:cNvPr id="68" name="object 68"/>
          <p:cNvSpPr txBox="1"/>
          <p:nvPr/>
        </p:nvSpPr>
        <p:spPr>
          <a:xfrm>
            <a:off x="9525127" y="1785239"/>
            <a:ext cx="2200275" cy="161925"/>
          </a:xfrm>
          <a:prstGeom prst="rect">
            <a:avLst/>
          </a:prstGeom>
          <a:solidFill>
            <a:srgbClr val="FF00FF"/>
          </a:solidFill>
        </p:spPr>
        <p:txBody>
          <a:bodyPr vert="horz" wrap="square" lIns="0" tIns="0" rIns="0" bIns="0" rtlCol="0">
            <a:spAutoFit/>
          </a:bodyPr>
          <a:lstStyle/>
          <a:p>
            <a:pPr marL="6985">
              <a:lnSpc>
                <a:spcPts val="1275"/>
              </a:lnSpc>
            </a:pPr>
            <a:r>
              <a:rPr sz="1100" dirty="0">
                <a:latin typeface="Arial MT"/>
                <a:cs typeface="Arial MT"/>
              </a:rPr>
              <a:t>Surat</a:t>
            </a:r>
            <a:r>
              <a:rPr sz="1100" spc="125" dirty="0">
                <a:latin typeface="Arial MT"/>
                <a:cs typeface="Arial MT"/>
              </a:rPr>
              <a:t> </a:t>
            </a:r>
            <a:r>
              <a:rPr sz="1100" spc="-5" dirty="0">
                <a:latin typeface="Arial MT"/>
                <a:cs typeface="Arial MT"/>
              </a:rPr>
              <a:t>persetujuan</a:t>
            </a:r>
            <a:r>
              <a:rPr sz="1100" spc="95" dirty="0">
                <a:latin typeface="Arial MT"/>
                <a:cs typeface="Arial MT"/>
              </a:rPr>
              <a:t> </a:t>
            </a:r>
            <a:r>
              <a:rPr sz="1100" spc="15" dirty="0">
                <a:latin typeface="Arial MT"/>
                <a:cs typeface="Arial MT"/>
              </a:rPr>
              <a:t>E1</a:t>
            </a:r>
            <a:r>
              <a:rPr sz="1100" spc="114" dirty="0">
                <a:latin typeface="Arial MT"/>
                <a:cs typeface="Arial MT"/>
              </a:rPr>
              <a:t> </a:t>
            </a:r>
            <a:r>
              <a:rPr sz="1100" dirty="0">
                <a:latin typeface="Arial MT"/>
                <a:cs typeface="Arial MT"/>
              </a:rPr>
              <a:t>(antarsatker</a:t>
            </a:r>
            <a:endParaRPr sz="1100">
              <a:latin typeface="Arial MT"/>
              <a:cs typeface="Arial MT"/>
            </a:endParaRPr>
          </a:p>
        </p:txBody>
      </p:sp>
      <p:sp>
        <p:nvSpPr>
          <p:cNvPr id="69" name="object 69"/>
          <p:cNvSpPr txBox="1"/>
          <p:nvPr/>
        </p:nvSpPr>
        <p:spPr>
          <a:xfrm>
            <a:off x="9525127" y="1947164"/>
            <a:ext cx="1597025" cy="161925"/>
          </a:xfrm>
          <a:prstGeom prst="rect">
            <a:avLst/>
          </a:prstGeom>
          <a:solidFill>
            <a:srgbClr val="FF00FF"/>
          </a:solidFill>
        </p:spPr>
        <p:txBody>
          <a:bodyPr vert="horz" wrap="square" lIns="0" tIns="0" rIns="0" bIns="0" rtlCol="0">
            <a:spAutoFit/>
          </a:bodyPr>
          <a:lstStyle/>
          <a:p>
            <a:pPr marL="6985">
              <a:lnSpc>
                <a:spcPts val="1275"/>
              </a:lnSpc>
            </a:pPr>
            <a:r>
              <a:rPr sz="1100" spc="-15" dirty="0">
                <a:latin typeface="Arial MT"/>
                <a:cs typeface="Arial MT"/>
              </a:rPr>
              <a:t>dan/atau</a:t>
            </a:r>
            <a:r>
              <a:rPr sz="1100" spc="30" dirty="0">
                <a:latin typeface="Arial MT"/>
                <a:cs typeface="Arial MT"/>
              </a:rPr>
              <a:t> </a:t>
            </a:r>
            <a:r>
              <a:rPr sz="1100" spc="-10" dirty="0">
                <a:latin typeface="Arial MT"/>
                <a:cs typeface="Arial MT"/>
              </a:rPr>
              <a:t>antar-Kegiatan);</a:t>
            </a:r>
            <a:endParaRPr sz="1100">
              <a:latin typeface="Arial MT"/>
              <a:cs typeface="Arial MT"/>
            </a:endParaRPr>
          </a:p>
        </p:txBody>
      </p:sp>
      <p:sp>
        <p:nvSpPr>
          <p:cNvPr id="70" name="object 70"/>
          <p:cNvSpPr txBox="1"/>
          <p:nvPr/>
        </p:nvSpPr>
        <p:spPr>
          <a:xfrm>
            <a:off x="9525127" y="2118614"/>
            <a:ext cx="663575" cy="161925"/>
          </a:xfrm>
          <a:prstGeom prst="rect">
            <a:avLst/>
          </a:prstGeom>
          <a:solidFill>
            <a:srgbClr val="FF00FF"/>
          </a:solidFill>
        </p:spPr>
        <p:txBody>
          <a:bodyPr vert="horz" wrap="square" lIns="0" tIns="0" rIns="0" bIns="0" rtlCol="0">
            <a:spAutoFit/>
          </a:bodyPr>
          <a:lstStyle/>
          <a:p>
            <a:pPr marL="6985">
              <a:lnSpc>
                <a:spcPts val="1275"/>
              </a:lnSpc>
            </a:pPr>
            <a:r>
              <a:rPr sz="1100" i="1" spc="25" dirty="0">
                <a:latin typeface="Arial"/>
                <a:cs typeface="Arial"/>
              </a:rPr>
              <a:t>C</a:t>
            </a:r>
            <a:r>
              <a:rPr sz="1100" i="1" spc="-20" dirty="0">
                <a:latin typeface="Arial"/>
                <a:cs typeface="Arial"/>
              </a:rPr>
              <a:t>lea</a:t>
            </a:r>
            <a:r>
              <a:rPr sz="1100" i="1" spc="5" dirty="0">
                <a:latin typeface="Arial"/>
                <a:cs typeface="Arial"/>
              </a:rPr>
              <a:t>r</a:t>
            </a:r>
            <a:r>
              <a:rPr sz="1100" i="1" spc="-15" dirty="0">
                <a:latin typeface="Arial"/>
                <a:cs typeface="Arial"/>
              </a:rPr>
              <a:t>a</a:t>
            </a:r>
            <a:r>
              <a:rPr sz="1100" i="1" spc="-20" dirty="0">
                <a:latin typeface="Arial"/>
                <a:cs typeface="Arial"/>
              </a:rPr>
              <a:t>n</a:t>
            </a:r>
            <a:r>
              <a:rPr sz="1100" i="1" spc="45" dirty="0">
                <a:latin typeface="Arial"/>
                <a:cs typeface="Arial"/>
              </a:rPr>
              <a:t>c</a:t>
            </a:r>
            <a:r>
              <a:rPr sz="1100" i="1" spc="10" dirty="0">
                <a:latin typeface="Arial"/>
                <a:cs typeface="Arial"/>
              </a:rPr>
              <a:t>e</a:t>
            </a:r>
            <a:endParaRPr sz="1100">
              <a:latin typeface="Arial"/>
              <a:cs typeface="Arial"/>
            </a:endParaRPr>
          </a:p>
        </p:txBody>
      </p:sp>
      <p:sp>
        <p:nvSpPr>
          <p:cNvPr id="71" name="object 71"/>
          <p:cNvSpPr txBox="1"/>
          <p:nvPr/>
        </p:nvSpPr>
        <p:spPr>
          <a:xfrm>
            <a:off x="9348216" y="2099690"/>
            <a:ext cx="875665" cy="196850"/>
          </a:xfrm>
          <a:prstGeom prst="rect">
            <a:avLst/>
          </a:prstGeom>
        </p:spPr>
        <p:txBody>
          <a:bodyPr vert="horz" wrap="square" lIns="0" tIns="15875" rIns="0" bIns="0" rtlCol="0">
            <a:spAutoFit/>
          </a:bodyPr>
          <a:lstStyle/>
          <a:p>
            <a:pPr marL="12700">
              <a:lnSpc>
                <a:spcPct val="100000"/>
              </a:lnSpc>
              <a:spcBef>
                <a:spcPts val="125"/>
              </a:spcBef>
              <a:tabLst>
                <a:tab pos="822325" algn="l"/>
              </a:tabLst>
            </a:pPr>
            <a:r>
              <a:rPr sz="1100" i="1" spc="-20" dirty="0">
                <a:latin typeface="Arial"/>
                <a:cs typeface="Arial"/>
              </a:rPr>
              <a:t>3</a:t>
            </a:r>
            <a:r>
              <a:rPr sz="1100" i="1" spc="5" dirty="0">
                <a:latin typeface="Arial"/>
                <a:cs typeface="Arial"/>
              </a:rPr>
              <a:t>.</a:t>
            </a:r>
            <a:r>
              <a:rPr sz="1100" i="1" dirty="0">
                <a:latin typeface="Arial"/>
                <a:cs typeface="Arial"/>
              </a:rPr>
              <a:t>	</a:t>
            </a:r>
            <a:r>
              <a:rPr sz="1100" i="1" spc="5" dirty="0">
                <a:latin typeface="Arial"/>
                <a:cs typeface="Arial"/>
              </a:rPr>
              <a:t>;</a:t>
            </a:r>
            <a:endParaRPr sz="1100">
              <a:latin typeface="Arial"/>
              <a:cs typeface="Arial"/>
            </a:endParaRPr>
          </a:p>
        </p:txBody>
      </p:sp>
      <p:sp>
        <p:nvSpPr>
          <p:cNvPr id="72" name="object 72"/>
          <p:cNvSpPr txBox="1"/>
          <p:nvPr/>
        </p:nvSpPr>
        <p:spPr>
          <a:xfrm>
            <a:off x="9348216" y="2270823"/>
            <a:ext cx="2355215" cy="693420"/>
          </a:xfrm>
          <a:prstGeom prst="rect">
            <a:avLst/>
          </a:prstGeom>
        </p:spPr>
        <p:txBody>
          <a:bodyPr vert="horz" wrap="square" lIns="0" tIns="25400" rIns="0" bIns="0" rtlCol="0">
            <a:spAutoFit/>
          </a:bodyPr>
          <a:lstStyle/>
          <a:p>
            <a:pPr marL="184150" marR="5080" indent="-172085">
              <a:lnSpc>
                <a:spcPts val="1280"/>
              </a:lnSpc>
              <a:spcBef>
                <a:spcPts val="200"/>
              </a:spcBef>
              <a:buAutoNum type="arabicPeriod" startAt="4"/>
              <a:tabLst>
                <a:tab pos="184785" algn="l"/>
                <a:tab pos="1756410" algn="l"/>
              </a:tabLst>
            </a:pPr>
            <a:r>
              <a:rPr sz="1100" spc="15" dirty="0">
                <a:latin typeface="Arial MT"/>
                <a:cs typeface="Arial MT"/>
              </a:rPr>
              <a:t>S</a:t>
            </a:r>
            <a:r>
              <a:rPr sz="1100" spc="-15" dirty="0">
                <a:latin typeface="Arial MT"/>
                <a:cs typeface="Arial MT"/>
              </a:rPr>
              <a:t>u</a:t>
            </a:r>
            <a:r>
              <a:rPr sz="1100" spc="5" dirty="0">
                <a:latin typeface="Arial MT"/>
                <a:cs typeface="Arial MT"/>
              </a:rPr>
              <a:t>r</a:t>
            </a:r>
            <a:r>
              <a:rPr sz="1100" spc="-15" dirty="0">
                <a:latin typeface="Arial MT"/>
                <a:cs typeface="Arial MT"/>
              </a:rPr>
              <a:t>a</a:t>
            </a:r>
            <a:r>
              <a:rPr sz="1100" spc="5" dirty="0">
                <a:latin typeface="Arial MT"/>
                <a:cs typeface="Arial MT"/>
              </a:rPr>
              <a:t>t</a:t>
            </a:r>
            <a:r>
              <a:rPr sz="1100" spc="-20" dirty="0">
                <a:latin typeface="Arial MT"/>
                <a:cs typeface="Arial MT"/>
              </a:rPr>
              <a:t> </a:t>
            </a:r>
            <a:r>
              <a:rPr sz="1100" spc="-10" dirty="0" err="1">
                <a:latin typeface="Arial MT"/>
                <a:cs typeface="Arial MT"/>
              </a:rPr>
              <a:t>pe</a:t>
            </a:r>
            <a:r>
              <a:rPr sz="1100" spc="5" dirty="0" err="1">
                <a:latin typeface="Arial MT"/>
                <a:cs typeface="Arial MT"/>
              </a:rPr>
              <a:t>r</a:t>
            </a:r>
            <a:r>
              <a:rPr sz="1100" spc="-10" dirty="0" err="1">
                <a:latin typeface="Arial MT"/>
                <a:cs typeface="Arial MT"/>
              </a:rPr>
              <a:t>n</a:t>
            </a:r>
            <a:r>
              <a:rPr sz="1100" spc="-30" dirty="0" err="1">
                <a:latin typeface="Arial MT"/>
                <a:cs typeface="Arial MT"/>
              </a:rPr>
              <a:t>y</a:t>
            </a:r>
            <a:r>
              <a:rPr sz="1100" spc="-10" dirty="0" err="1">
                <a:latin typeface="Arial MT"/>
                <a:cs typeface="Arial MT"/>
              </a:rPr>
              <a:t>at</a:t>
            </a:r>
            <a:r>
              <a:rPr sz="1100" spc="60" dirty="0" err="1">
                <a:latin typeface="Arial MT"/>
                <a:cs typeface="Arial MT"/>
              </a:rPr>
              <a:t>a</a:t>
            </a:r>
            <a:r>
              <a:rPr sz="1100" spc="-10" dirty="0" err="1">
                <a:latin typeface="Arial MT"/>
                <a:cs typeface="Arial MT"/>
              </a:rPr>
              <a:t>a</a:t>
            </a:r>
            <a:r>
              <a:rPr sz="1100" spc="15" dirty="0" err="1">
                <a:latin typeface="Arial MT"/>
                <a:cs typeface="Arial MT"/>
              </a:rPr>
              <a:t>n</a:t>
            </a:r>
            <a:r>
              <a:rPr sz="1100" spc="-50" dirty="0">
                <a:latin typeface="Arial MT"/>
                <a:cs typeface="Arial MT"/>
              </a:rPr>
              <a:t> </a:t>
            </a:r>
            <a:r>
              <a:rPr sz="1100" spc="10" dirty="0">
                <a:latin typeface="Arial MT"/>
                <a:cs typeface="Arial MT"/>
              </a:rPr>
              <a:t>E</a:t>
            </a:r>
            <a:r>
              <a:rPr sz="1100" spc="15" dirty="0">
                <a:latin typeface="Arial MT"/>
                <a:cs typeface="Arial MT"/>
              </a:rPr>
              <a:t>1</a:t>
            </a:r>
            <a:r>
              <a:rPr lang="en-US" sz="1100" spc="15" dirty="0">
                <a:latin typeface="Arial MT"/>
                <a:cs typeface="Arial MT"/>
              </a:rPr>
              <a:t> </a:t>
            </a:r>
            <a:r>
              <a:rPr lang="en-US" sz="1100" spc="15" dirty="0">
                <a:latin typeface="Arial MT"/>
                <a:cs typeface="Arial MT"/>
                <a:sym typeface="Wingdings" panose="05000000000000000000" pitchFamily="2" charset="2"/>
              </a:rPr>
              <a:t></a:t>
            </a:r>
            <a:r>
              <a:rPr sz="1100" dirty="0">
                <a:latin typeface="Arial MT"/>
                <a:cs typeface="Arial MT"/>
              </a:rPr>
              <a:t>	</a:t>
            </a:r>
            <a:r>
              <a:rPr sz="1100" spc="-10" dirty="0">
                <a:latin typeface="Arial MT"/>
                <a:cs typeface="Arial MT"/>
              </a:rPr>
              <a:t>a</a:t>
            </a:r>
            <a:r>
              <a:rPr sz="1100" spc="-30" dirty="0">
                <a:latin typeface="Arial MT"/>
                <a:cs typeface="Arial MT"/>
              </a:rPr>
              <a:t>k</a:t>
            </a:r>
            <a:r>
              <a:rPr sz="1100" spc="60" dirty="0">
                <a:latin typeface="Arial MT"/>
                <a:cs typeface="Arial MT"/>
              </a:rPr>
              <a:t>u</a:t>
            </a:r>
            <a:r>
              <a:rPr sz="1100" spc="15" dirty="0">
                <a:latin typeface="Arial MT"/>
                <a:cs typeface="Arial MT"/>
              </a:rPr>
              <a:t>n</a:t>
            </a:r>
            <a:r>
              <a:rPr sz="1100" spc="-40" dirty="0">
                <a:latin typeface="Arial MT"/>
                <a:cs typeface="Arial MT"/>
              </a:rPr>
              <a:t> </a:t>
            </a:r>
            <a:r>
              <a:rPr sz="1100" spc="-15" dirty="0">
                <a:latin typeface="Arial MT"/>
                <a:cs typeface="Arial MT"/>
              </a:rPr>
              <a:t>5</a:t>
            </a:r>
            <a:r>
              <a:rPr sz="1100" spc="60" dirty="0">
                <a:latin typeface="Arial MT"/>
                <a:cs typeface="Arial MT"/>
              </a:rPr>
              <a:t>2</a:t>
            </a:r>
            <a:r>
              <a:rPr sz="1100" spc="10" dirty="0">
                <a:latin typeface="Arial MT"/>
                <a:cs typeface="Arial MT"/>
              </a:rPr>
              <a:t>6  </a:t>
            </a:r>
            <a:r>
              <a:rPr sz="1100" spc="-15" dirty="0">
                <a:latin typeface="Arial MT"/>
                <a:cs typeface="Arial MT"/>
              </a:rPr>
              <a:t>a</a:t>
            </a:r>
            <a:r>
              <a:rPr sz="1100" spc="-10" dirty="0">
                <a:latin typeface="Arial MT"/>
                <a:cs typeface="Arial MT"/>
              </a:rPr>
              <a:t>t</a:t>
            </a:r>
            <a:r>
              <a:rPr sz="1100" spc="-15" dirty="0">
                <a:latin typeface="Arial MT"/>
                <a:cs typeface="Arial MT"/>
              </a:rPr>
              <a:t>a</a:t>
            </a:r>
            <a:r>
              <a:rPr sz="1100" spc="10" dirty="0">
                <a:latin typeface="Arial MT"/>
                <a:cs typeface="Arial MT"/>
              </a:rPr>
              <a:t>s</a:t>
            </a:r>
            <a:r>
              <a:rPr sz="1100" spc="30" dirty="0">
                <a:latin typeface="Arial MT"/>
                <a:cs typeface="Arial MT"/>
              </a:rPr>
              <a:t> </a:t>
            </a:r>
            <a:r>
              <a:rPr sz="1100" spc="-15" dirty="0">
                <a:latin typeface="Arial MT"/>
                <a:cs typeface="Arial MT"/>
              </a:rPr>
              <a:t>da</a:t>
            </a:r>
            <a:r>
              <a:rPr sz="1100" spc="45" dirty="0">
                <a:latin typeface="Arial MT"/>
                <a:cs typeface="Arial MT"/>
              </a:rPr>
              <a:t>s</a:t>
            </a:r>
            <a:r>
              <a:rPr sz="1100" spc="-15" dirty="0">
                <a:latin typeface="Arial MT"/>
                <a:cs typeface="Arial MT"/>
              </a:rPr>
              <a:t>a</a:t>
            </a:r>
            <a:r>
              <a:rPr sz="1100" spc="5" dirty="0">
                <a:latin typeface="Arial MT"/>
                <a:cs typeface="Arial MT"/>
              </a:rPr>
              <a:t>r</a:t>
            </a:r>
            <a:r>
              <a:rPr sz="1100" spc="-80" dirty="0">
                <a:latin typeface="Arial MT"/>
                <a:cs typeface="Arial MT"/>
              </a:rPr>
              <a:t> </a:t>
            </a:r>
            <a:r>
              <a:rPr sz="1100" spc="-15" dirty="0">
                <a:latin typeface="Arial MT"/>
                <a:cs typeface="Arial MT"/>
              </a:rPr>
              <a:t>u</a:t>
            </a:r>
            <a:r>
              <a:rPr sz="1100" spc="45" dirty="0">
                <a:latin typeface="Arial MT"/>
                <a:cs typeface="Arial MT"/>
              </a:rPr>
              <a:t>s</a:t>
            </a:r>
            <a:r>
              <a:rPr sz="1100" spc="-15" dirty="0">
                <a:latin typeface="Arial MT"/>
                <a:cs typeface="Arial MT"/>
              </a:rPr>
              <a:t>u</a:t>
            </a:r>
            <a:r>
              <a:rPr sz="1100" spc="-20" dirty="0">
                <a:latin typeface="Arial MT"/>
                <a:cs typeface="Arial MT"/>
              </a:rPr>
              <a:t>l</a:t>
            </a:r>
            <a:r>
              <a:rPr sz="1100" spc="-15" dirty="0">
                <a:latin typeface="Arial MT"/>
                <a:cs typeface="Arial MT"/>
              </a:rPr>
              <a:t>a</a:t>
            </a:r>
            <a:r>
              <a:rPr sz="1100" spc="15" dirty="0">
                <a:latin typeface="Arial MT"/>
                <a:cs typeface="Arial MT"/>
              </a:rPr>
              <a:t>n</a:t>
            </a:r>
            <a:r>
              <a:rPr sz="1100" spc="45" dirty="0">
                <a:latin typeface="Arial MT"/>
                <a:cs typeface="Arial MT"/>
              </a:rPr>
              <a:t> </a:t>
            </a:r>
            <a:r>
              <a:rPr sz="1100" spc="-15" dirty="0">
                <a:latin typeface="Arial MT"/>
                <a:cs typeface="Arial MT"/>
              </a:rPr>
              <a:t>p</a:t>
            </a:r>
            <a:r>
              <a:rPr sz="1100" spc="5" dirty="0">
                <a:latin typeface="Arial MT"/>
                <a:cs typeface="Arial MT"/>
              </a:rPr>
              <a:t>r</a:t>
            </a:r>
            <a:r>
              <a:rPr sz="1100" spc="-15" dirty="0">
                <a:latin typeface="Arial MT"/>
                <a:cs typeface="Arial MT"/>
              </a:rPr>
              <a:t>opo</a:t>
            </a:r>
            <a:r>
              <a:rPr sz="1100" spc="45" dirty="0">
                <a:latin typeface="Arial MT"/>
                <a:cs typeface="Arial MT"/>
              </a:rPr>
              <a:t>s</a:t>
            </a:r>
            <a:r>
              <a:rPr sz="1100" spc="-15" dirty="0">
                <a:latin typeface="Arial MT"/>
                <a:cs typeface="Arial MT"/>
              </a:rPr>
              <a:t>al</a:t>
            </a:r>
            <a:r>
              <a:rPr sz="1100" spc="5" dirty="0">
                <a:latin typeface="Arial MT"/>
                <a:cs typeface="Arial MT"/>
              </a:rPr>
              <a:t>;</a:t>
            </a:r>
            <a:endParaRPr sz="1100" dirty="0">
              <a:latin typeface="Arial MT"/>
              <a:cs typeface="Arial MT"/>
            </a:endParaRPr>
          </a:p>
          <a:p>
            <a:pPr marL="184150" indent="-172085">
              <a:lnSpc>
                <a:spcPts val="1290"/>
              </a:lnSpc>
              <a:buAutoNum type="arabicPeriod" startAt="4"/>
              <a:tabLst>
                <a:tab pos="184785" algn="l"/>
                <a:tab pos="974725" algn="l"/>
              </a:tabLst>
            </a:pPr>
            <a:r>
              <a:rPr sz="1100" spc="-5" dirty="0">
                <a:latin typeface="Arial MT"/>
                <a:cs typeface="Arial MT"/>
              </a:rPr>
              <a:t>RKBMN</a:t>
            </a:r>
            <a:r>
              <a:rPr sz="1100" spc="10" dirty="0">
                <a:latin typeface="Arial MT"/>
                <a:cs typeface="Arial MT"/>
              </a:rPr>
              <a:t> </a:t>
            </a:r>
            <a:r>
              <a:rPr lang="en-US" sz="1100" spc="10" dirty="0">
                <a:latin typeface="Arial MT"/>
                <a:cs typeface="Arial MT"/>
                <a:sym typeface="Wingdings" panose="05000000000000000000" pitchFamily="2" charset="2"/>
              </a:rPr>
              <a:t></a:t>
            </a:r>
            <a:r>
              <a:rPr sz="1100" spc="-195" dirty="0">
                <a:latin typeface="Arial MT"/>
                <a:cs typeface="Arial MT"/>
              </a:rPr>
              <a:t>	</a:t>
            </a:r>
            <a:r>
              <a:rPr sz="1100" spc="5" dirty="0">
                <a:latin typeface="Arial MT"/>
                <a:cs typeface="Arial MT"/>
              </a:rPr>
              <a:t>usul</a:t>
            </a:r>
            <a:r>
              <a:rPr sz="1100" spc="20" dirty="0">
                <a:latin typeface="Arial MT"/>
                <a:cs typeface="Arial MT"/>
              </a:rPr>
              <a:t> </a:t>
            </a:r>
            <a:r>
              <a:rPr sz="1100" dirty="0">
                <a:latin typeface="Arial MT"/>
                <a:cs typeface="Arial MT"/>
              </a:rPr>
              <a:t>revisi</a:t>
            </a:r>
            <a:r>
              <a:rPr sz="1100" spc="-45" dirty="0">
                <a:latin typeface="Arial MT"/>
                <a:cs typeface="Arial MT"/>
              </a:rPr>
              <a:t> </a:t>
            </a:r>
            <a:r>
              <a:rPr sz="1100" spc="10" dirty="0">
                <a:latin typeface="Arial MT"/>
                <a:cs typeface="Arial MT"/>
              </a:rPr>
              <a:t>tambah</a:t>
            </a:r>
            <a:r>
              <a:rPr sz="1100" spc="-45" dirty="0">
                <a:latin typeface="Arial MT"/>
                <a:cs typeface="Arial MT"/>
              </a:rPr>
              <a:t> </a:t>
            </a:r>
            <a:r>
              <a:rPr sz="1100" spc="15" dirty="0">
                <a:latin typeface="Arial MT"/>
                <a:cs typeface="Arial MT"/>
              </a:rPr>
              <a:t>vol</a:t>
            </a:r>
            <a:endParaRPr sz="1100" dirty="0">
              <a:latin typeface="Arial MT"/>
              <a:cs typeface="Arial MT"/>
            </a:endParaRPr>
          </a:p>
          <a:p>
            <a:pPr marL="184150">
              <a:lnSpc>
                <a:spcPts val="1295"/>
              </a:lnSpc>
            </a:pPr>
            <a:r>
              <a:rPr sz="1100" spc="-30" dirty="0">
                <a:latin typeface="Arial MT"/>
                <a:cs typeface="Arial MT"/>
              </a:rPr>
              <a:t>BMN;</a:t>
            </a:r>
            <a:endParaRPr sz="1100" dirty="0">
              <a:latin typeface="Arial MT"/>
              <a:cs typeface="Arial MT"/>
            </a:endParaRPr>
          </a:p>
        </p:txBody>
      </p:sp>
      <p:sp>
        <p:nvSpPr>
          <p:cNvPr id="73" name="object 73"/>
          <p:cNvSpPr txBox="1"/>
          <p:nvPr/>
        </p:nvSpPr>
        <p:spPr>
          <a:xfrm>
            <a:off x="9348216" y="2938462"/>
            <a:ext cx="2354580" cy="197485"/>
          </a:xfrm>
          <a:prstGeom prst="rect">
            <a:avLst/>
          </a:prstGeom>
        </p:spPr>
        <p:txBody>
          <a:bodyPr vert="horz" wrap="square" lIns="0" tIns="15875" rIns="0" bIns="0" rtlCol="0">
            <a:spAutoFit/>
          </a:bodyPr>
          <a:lstStyle/>
          <a:p>
            <a:pPr marL="12700">
              <a:lnSpc>
                <a:spcPct val="100000"/>
              </a:lnSpc>
              <a:spcBef>
                <a:spcPts val="125"/>
              </a:spcBef>
              <a:tabLst>
                <a:tab pos="994410" algn="l"/>
                <a:tab pos="1890395" algn="l"/>
              </a:tabLst>
            </a:pPr>
            <a:r>
              <a:rPr sz="1100" spc="-15" dirty="0">
                <a:latin typeface="Arial MT"/>
                <a:cs typeface="Arial MT"/>
              </a:rPr>
              <a:t>6</a:t>
            </a:r>
            <a:r>
              <a:rPr sz="1100" spc="5" dirty="0">
                <a:latin typeface="Arial MT"/>
                <a:cs typeface="Arial MT"/>
              </a:rPr>
              <a:t>.</a:t>
            </a:r>
            <a:r>
              <a:rPr sz="1100" spc="130" dirty="0">
                <a:latin typeface="Arial MT"/>
                <a:cs typeface="Arial MT"/>
              </a:rPr>
              <a:t> </a:t>
            </a:r>
            <a:r>
              <a:rPr sz="1100" spc="25" dirty="0">
                <a:latin typeface="Arial MT"/>
                <a:cs typeface="Arial MT"/>
              </a:rPr>
              <a:t>D</a:t>
            </a:r>
            <a:r>
              <a:rPr sz="1100" spc="-15" dirty="0">
                <a:latin typeface="Arial MT"/>
                <a:cs typeface="Arial MT"/>
              </a:rPr>
              <a:t>o</a:t>
            </a:r>
            <a:r>
              <a:rPr sz="1100" spc="-30" dirty="0">
                <a:latin typeface="Arial MT"/>
                <a:cs typeface="Arial MT"/>
              </a:rPr>
              <a:t>k</a:t>
            </a:r>
            <a:r>
              <a:rPr sz="1100" spc="-15" dirty="0">
                <a:latin typeface="Arial MT"/>
                <a:cs typeface="Arial MT"/>
              </a:rPr>
              <a:t>u</a:t>
            </a:r>
            <a:r>
              <a:rPr sz="1100" spc="55" dirty="0">
                <a:latin typeface="Arial MT"/>
                <a:cs typeface="Arial MT"/>
              </a:rPr>
              <a:t>m</a:t>
            </a:r>
            <a:r>
              <a:rPr sz="1100" spc="-15" dirty="0">
                <a:latin typeface="Arial MT"/>
                <a:cs typeface="Arial MT"/>
              </a:rPr>
              <a:t>e</a:t>
            </a:r>
            <a:r>
              <a:rPr sz="1100" spc="15" dirty="0">
                <a:latin typeface="Arial MT"/>
                <a:cs typeface="Arial MT"/>
              </a:rPr>
              <a:t>n</a:t>
            </a:r>
            <a:r>
              <a:rPr sz="1100" dirty="0">
                <a:latin typeface="Arial MT"/>
                <a:cs typeface="Arial MT"/>
              </a:rPr>
              <a:t>	</a:t>
            </a:r>
            <a:r>
              <a:rPr sz="1100" spc="-15" dirty="0">
                <a:latin typeface="Arial MT"/>
                <a:cs typeface="Arial MT"/>
              </a:rPr>
              <a:t>pendu</a:t>
            </a:r>
            <a:r>
              <a:rPr sz="1100" spc="-30" dirty="0">
                <a:latin typeface="Arial MT"/>
                <a:cs typeface="Arial MT"/>
              </a:rPr>
              <a:t>k</a:t>
            </a:r>
            <a:r>
              <a:rPr sz="1100" spc="-15" dirty="0">
                <a:latin typeface="Arial MT"/>
                <a:cs typeface="Arial MT"/>
              </a:rPr>
              <a:t>u</a:t>
            </a:r>
            <a:r>
              <a:rPr sz="1100" spc="60" dirty="0">
                <a:latin typeface="Arial MT"/>
                <a:cs typeface="Arial MT"/>
              </a:rPr>
              <a:t>n</a:t>
            </a:r>
            <a:r>
              <a:rPr sz="1100" spc="15" dirty="0">
                <a:latin typeface="Arial MT"/>
                <a:cs typeface="Arial MT"/>
              </a:rPr>
              <a:t>g</a:t>
            </a:r>
            <a:r>
              <a:rPr sz="1100" dirty="0">
                <a:latin typeface="Arial MT"/>
                <a:cs typeface="Arial MT"/>
              </a:rPr>
              <a:t>	</a:t>
            </a:r>
            <a:r>
              <a:rPr sz="1100" spc="-20" dirty="0">
                <a:latin typeface="Arial MT"/>
                <a:cs typeface="Arial MT"/>
              </a:rPr>
              <a:t>l</a:t>
            </a:r>
            <a:r>
              <a:rPr sz="1100" spc="60" dirty="0">
                <a:latin typeface="Arial MT"/>
                <a:cs typeface="Arial MT"/>
              </a:rPr>
              <a:t>a</a:t>
            </a:r>
            <a:r>
              <a:rPr sz="1100" spc="-20" dirty="0">
                <a:latin typeface="Arial MT"/>
                <a:cs typeface="Arial MT"/>
              </a:rPr>
              <a:t>i</a:t>
            </a:r>
            <a:r>
              <a:rPr sz="1100" spc="-15" dirty="0">
                <a:latin typeface="Arial MT"/>
                <a:cs typeface="Arial MT"/>
              </a:rPr>
              <a:t>nn</a:t>
            </a:r>
            <a:r>
              <a:rPr sz="1100" spc="45" dirty="0">
                <a:latin typeface="Arial MT"/>
                <a:cs typeface="Arial MT"/>
              </a:rPr>
              <a:t>y</a:t>
            </a:r>
            <a:r>
              <a:rPr sz="1100" spc="15" dirty="0">
                <a:latin typeface="Arial MT"/>
                <a:cs typeface="Arial MT"/>
              </a:rPr>
              <a:t>a</a:t>
            </a:r>
            <a:endParaRPr sz="1100">
              <a:latin typeface="Arial MT"/>
              <a:cs typeface="Arial MT"/>
            </a:endParaRPr>
          </a:p>
        </p:txBody>
      </p:sp>
      <p:sp>
        <p:nvSpPr>
          <p:cNvPr id="74" name="object 74"/>
          <p:cNvSpPr txBox="1"/>
          <p:nvPr/>
        </p:nvSpPr>
        <p:spPr>
          <a:xfrm>
            <a:off x="9519919" y="3110293"/>
            <a:ext cx="1609725" cy="197485"/>
          </a:xfrm>
          <a:prstGeom prst="rect">
            <a:avLst/>
          </a:prstGeom>
        </p:spPr>
        <p:txBody>
          <a:bodyPr vert="horz" wrap="square" lIns="0" tIns="15875" rIns="0" bIns="0" rtlCol="0">
            <a:spAutoFit/>
          </a:bodyPr>
          <a:lstStyle/>
          <a:p>
            <a:pPr marL="12700">
              <a:lnSpc>
                <a:spcPct val="100000"/>
              </a:lnSpc>
              <a:spcBef>
                <a:spcPts val="125"/>
              </a:spcBef>
            </a:pPr>
            <a:r>
              <a:rPr sz="1100" b="1" dirty="0">
                <a:latin typeface="Arial"/>
                <a:cs typeface="Arial"/>
              </a:rPr>
              <a:t>sesuai</a:t>
            </a:r>
            <a:r>
              <a:rPr sz="1100" b="1" spc="-45" dirty="0">
                <a:latin typeface="Arial"/>
                <a:cs typeface="Arial"/>
              </a:rPr>
              <a:t> </a:t>
            </a:r>
            <a:r>
              <a:rPr sz="1100" b="1" spc="-5" dirty="0">
                <a:latin typeface="Arial"/>
                <a:cs typeface="Arial"/>
              </a:rPr>
              <a:t>substansi</a:t>
            </a:r>
            <a:r>
              <a:rPr sz="1100" b="1" spc="-40" dirty="0">
                <a:latin typeface="Arial"/>
                <a:cs typeface="Arial"/>
              </a:rPr>
              <a:t> </a:t>
            </a:r>
            <a:r>
              <a:rPr sz="1100" b="1" spc="15" dirty="0">
                <a:latin typeface="Arial"/>
                <a:cs typeface="Arial"/>
              </a:rPr>
              <a:t>revisi</a:t>
            </a:r>
            <a:r>
              <a:rPr sz="1100" spc="15" dirty="0">
                <a:latin typeface="Arial MT"/>
                <a:cs typeface="Arial MT"/>
              </a:rPr>
              <a:t>.</a:t>
            </a:r>
            <a:endParaRPr sz="1100">
              <a:latin typeface="Arial MT"/>
              <a:cs typeface="Arial MT"/>
            </a:endParaRPr>
          </a:p>
        </p:txBody>
      </p:sp>
      <p:sp>
        <p:nvSpPr>
          <p:cNvPr id="75" name="object 75"/>
          <p:cNvSpPr txBox="1"/>
          <p:nvPr/>
        </p:nvSpPr>
        <p:spPr>
          <a:xfrm>
            <a:off x="9352915" y="1201991"/>
            <a:ext cx="1691639" cy="220345"/>
          </a:xfrm>
          <a:prstGeom prst="rect">
            <a:avLst/>
          </a:prstGeom>
        </p:spPr>
        <p:txBody>
          <a:bodyPr vert="horz" wrap="square" lIns="0" tIns="15875" rIns="0" bIns="0" rtlCol="0">
            <a:spAutoFit/>
          </a:bodyPr>
          <a:lstStyle/>
          <a:p>
            <a:pPr marL="12700">
              <a:lnSpc>
                <a:spcPct val="100000"/>
              </a:lnSpc>
              <a:spcBef>
                <a:spcPts val="125"/>
              </a:spcBef>
            </a:pPr>
            <a:r>
              <a:rPr sz="1250" b="1" spc="-20" dirty="0">
                <a:solidFill>
                  <a:srgbClr val="FFFFFF"/>
                </a:solidFill>
                <a:latin typeface="Arial"/>
                <a:cs typeface="Arial"/>
              </a:rPr>
              <a:t>Dokumen</a:t>
            </a:r>
            <a:r>
              <a:rPr sz="1250" b="1" spc="330" dirty="0">
                <a:solidFill>
                  <a:srgbClr val="FFFFFF"/>
                </a:solidFill>
                <a:latin typeface="Arial"/>
                <a:cs typeface="Arial"/>
              </a:rPr>
              <a:t> </a:t>
            </a:r>
            <a:r>
              <a:rPr sz="1250" b="1" spc="-5" dirty="0">
                <a:solidFill>
                  <a:srgbClr val="FFFFFF"/>
                </a:solidFill>
                <a:latin typeface="Arial"/>
                <a:cs typeface="Arial"/>
              </a:rPr>
              <a:t>Pendukung</a:t>
            </a:r>
            <a:endParaRPr sz="1250">
              <a:latin typeface="Arial"/>
              <a:cs typeface="Arial"/>
            </a:endParaRPr>
          </a:p>
        </p:txBody>
      </p:sp>
      <p:grpSp>
        <p:nvGrpSpPr>
          <p:cNvPr id="76" name="object 76"/>
          <p:cNvGrpSpPr/>
          <p:nvPr/>
        </p:nvGrpSpPr>
        <p:grpSpPr>
          <a:xfrm>
            <a:off x="131762" y="2570226"/>
            <a:ext cx="7042784" cy="2098675"/>
            <a:chOff x="131762" y="2570226"/>
            <a:chExt cx="7042784" cy="2098675"/>
          </a:xfrm>
        </p:grpSpPr>
        <p:sp>
          <p:nvSpPr>
            <p:cNvPr id="77" name="object 77"/>
            <p:cNvSpPr/>
            <p:nvPr/>
          </p:nvSpPr>
          <p:spPr>
            <a:xfrm>
              <a:off x="138112" y="2957449"/>
              <a:ext cx="228600" cy="454659"/>
            </a:xfrm>
            <a:custGeom>
              <a:avLst/>
              <a:gdLst/>
              <a:ahLst/>
              <a:cxnLst/>
              <a:rect l="l" t="t" r="r" b="b"/>
              <a:pathLst>
                <a:path w="228600" h="454660">
                  <a:moveTo>
                    <a:pt x="0" y="0"/>
                  </a:moveTo>
                  <a:lnTo>
                    <a:pt x="0" y="57276"/>
                  </a:lnTo>
                  <a:lnTo>
                    <a:pt x="2556" y="114252"/>
                  </a:lnTo>
                  <a:lnTo>
                    <a:pt x="10007" y="168882"/>
                  </a:lnTo>
                  <a:lnTo>
                    <a:pt x="22021" y="220457"/>
                  </a:lnTo>
                  <a:lnTo>
                    <a:pt x="38269" y="268270"/>
                  </a:lnTo>
                  <a:lnTo>
                    <a:pt x="58419" y="311611"/>
                  </a:lnTo>
                  <a:lnTo>
                    <a:pt x="82143" y="349772"/>
                  </a:lnTo>
                  <a:lnTo>
                    <a:pt x="109109" y="382043"/>
                  </a:lnTo>
                  <a:lnTo>
                    <a:pt x="138988" y="407717"/>
                  </a:lnTo>
                  <a:lnTo>
                    <a:pt x="171450" y="426085"/>
                  </a:lnTo>
                  <a:lnTo>
                    <a:pt x="171450" y="454660"/>
                  </a:lnTo>
                  <a:lnTo>
                    <a:pt x="228600" y="409701"/>
                  </a:lnTo>
                  <a:lnTo>
                    <a:pt x="171450" y="340360"/>
                  </a:lnTo>
                  <a:lnTo>
                    <a:pt x="171450" y="368935"/>
                  </a:lnTo>
                  <a:lnTo>
                    <a:pt x="138988" y="350563"/>
                  </a:lnTo>
                  <a:lnTo>
                    <a:pt x="109109" y="324877"/>
                  </a:lnTo>
                  <a:lnTo>
                    <a:pt x="82143" y="292589"/>
                  </a:lnTo>
                  <a:lnTo>
                    <a:pt x="58419" y="254408"/>
                  </a:lnTo>
                  <a:lnTo>
                    <a:pt x="38269" y="211046"/>
                  </a:lnTo>
                  <a:lnTo>
                    <a:pt x="22021" y="163213"/>
                  </a:lnTo>
                  <a:lnTo>
                    <a:pt x="10007" y="111621"/>
                  </a:lnTo>
                  <a:lnTo>
                    <a:pt x="2556" y="56979"/>
                  </a:lnTo>
                  <a:lnTo>
                    <a:pt x="0" y="0"/>
                  </a:lnTo>
                  <a:close/>
                </a:path>
              </a:pathLst>
            </a:custGeom>
            <a:solidFill>
              <a:srgbClr val="4471C4"/>
            </a:solidFill>
          </p:spPr>
          <p:txBody>
            <a:bodyPr wrap="square" lIns="0" tIns="0" rIns="0" bIns="0" rtlCol="0"/>
            <a:lstStyle/>
            <a:p>
              <a:endParaRPr/>
            </a:p>
          </p:txBody>
        </p:sp>
        <p:sp>
          <p:nvSpPr>
            <p:cNvPr id="78" name="object 78"/>
            <p:cNvSpPr/>
            <p:nvPr/>
          </p:nvSpPr>
          <p:spPr>
            <a:xfrm>
              <a:off x="138697" y="2576576"/>
              <a:ext cx="228600" cy="409575"/>
            </a:xfrm>
            <a:custGeom>
              <a:avLst/>
              <a:gdLst/>
              <a:ahLst/>
              <a:cxnLst/>
              <a:rect l="l" t="t" r="r" b="b"/>
              <a:pathLst>
                <a:path w="228600" h="409575">
                  <a:moveTo>
                    <a:pt x="228015" y="0"/>
                  </a:moveTo>
                  <a:lnTo>
                    <a:pt x="177371" y="9349"/>
                  </a:lnTo>
                  <a:lnTo>
                    <a:pt x="116363" y="48353"/>
                  </a:lnTo>
                  <a:lnTo>
                    <a:pt x="89508" y="77760"/>
                  </a:lnTo>
                  <a:lnTo>
                    <a:pt x="65520" y="112929"/>
                  </a:lnTo>
                  <a:lnTo>
                    <a:pt x="44725" y="153228"/>
                  </a:lnTo>
                  <a:lnTo>
                    <a:pt x="27449" y="198026"/>
                  </a:lnTo>
                  <a:lnTo>
                    <a:pt x="14019" y="246691"/>
                  </a:lnTo>
                  <a:lnTo>
                    <a:pt x="4760" y="298591"/>
                  </a:lnTo>
                  <a:lnTo>
                    <a:pt x="0" y="353097"/>
                  </a:lnTo>
                  <a:lnTo>
                    <a:pt x="63" y="409575"/>
                  </a:lnTo>
                  <a:lnTo>
                    <a:pt x="5395" y="351378"/>
                  </a:lnTo>
                  <a:lnTo>
                    <a:pt x="15732" y="296552"/>
                  </a:lnTo>
                  <a:lnTo>
                    <a:pt x="30651" y="245744"/>
                  </a:lnTo>
                  <a:lnTo>
                    <a:pt x="49732" y="199604"/>
                  </a:lnTo>
                  <a:lnTo>
                    <a:pt x="72553" y="158781"/>
                  </a:lnTo>
                  <a:lnTo>
                    <a:pt x="98693" y="123925"/>
                  </a:lnTo>
                  <a:lnTo>
                    <a:pt x="127730" y="95685"/>
                  </a:lnTo>
                  <a:lnTo>
                    <a:pt x="192813" y="61648"/>
                  </a:lnTo>
                  <a:lnTo>
                    <a:pt x="228015" y="57150"/>
                  </a:lnTo>
                  <a:lnTo>
                    <a:pt x="228015" y="0"/>
                  </a:lnTo>
                  <a:close/>
                </a:path>
              </a:pathLst>
            </a:custGeom>
            <a:solidFill>
              <a:srgbClr val="375C9E"/>
            </a:solidFill>
          </p:spPr>
          <p:txBody>
            <a:bodyPr wrap="square" lIns="0" tIns="0" rIns="0" bIns="0" rtlCol="0"/>
            <a:lstStyle/>
            <a:p>
              <a:endParaRPr/>
            </a:p>
          </p:txBody>
        </p:sp>
        <p:sp>
          <p:nvSpPr>
            <p:cNvPr id="79" name="object 79"/>
            <p:cNvSpPr/>
            <p:nvPr/>
          </p:nvSpPr>
          <p:spPr>
            <a:xfrm>
              <a:off x="138112" y="2576576"/>
              <a:ext cx="228600" cy="835660"/>
            </a:xfrm>
            <a:custGeom>
              <a:avLst/>
              <a:gdLst/>
              <a:ahLst/>
              <a:cxnLst/>
              <a:rect l="l" t="t" r="r" b="b"/>
              <a:pathLst>
                <a:path w="228600" h="835660">
                  <a:moveTo>
                    <a:pt x="0" y="380873"/>
                  </a:moveTo>
                  <a:lnTo>
                    <a:pt x="2556" y="437852"/>
                  </a:lnTo>
                  <a:lnTo>
                    <a:pt x="10007" y="492494"/>
                  </a:lnTo>
                  <a:lnTo>
                    <a:pt x="22021" y="544086"/>
                  </a:lnTo>
                  <a:lnTo>
                    <a:pt x="38269" y="591919"/>
                  </a:lnTo>
                  <a:lnTo>
                    <a:pt x="58419" y="635281"/>
                  </a:lnTo>
                  <a:lnTo>
                    <a:pt x="82143" y="673462"/>
                  </a:lnTo>
                  <a:lnTo>
                    <a:pt x="109109" y="705750"/>
                  </a:lnTo>
                  <a:lnTo>
                    <a:pt x="138988" y="731436"/>
                  </a:lnTo>
                  <a:lnTo>
                    <a:pt x="171450" y="749808"/>
                  </a:lnTo>
                  <a:lnTo>
                    <a:pt x="171450" y="721233"/>
                  </a:lnTo>
                  <a:lnTo>
                    <a:pt x="228600" y="790575"/>
                  </a:lnTo>
                  <a:lnTo>
                    <a:pt x="171450" y="835533"/>
                  </a:lnTo>
                  <a:lnTo>
                    <a:pt x="171450" y="806958"/>
                  </a:lnTo>
                  <a:lnTo>
                    <a:pt x="138988" y="788590"/>
                  </a:lnTo>
                  <a:lnTo>
                    <a:pt x="109109" y="762916"/>
                  </a:lnTo>
                  <a:lnTo>
                    <a:pt x="82143" y="730645"/>
                  </a:lnTo>
                  <a:lnTo>
                    <a:pt x="58419" y="692484"/>
                  </a:lnTo>
                  <a:lnTo>
                    <a:pt x="38269" y="649143"/>
                  </a:lnTo>
                  <a:lnTo>
                    <a:pt x="22021" y="601330"/>
                  </a:lnTo>
                  <a:lnTo>
                    <a:pt x="10007" y="549755"/>
                  </a:lnTo>
                  <a:lnTo>
                    <a:pt x="2556" y="495125"/>
                  </a:lnTo>
                  <a:lnTo>
                    <a:pt x="0" y="438150"/>
                  </a:lnTo>
                  <a:lnTo>
                    <a:pt x="0" y="380873"/>
                  </a:lnTo>
                  <a:lnTo>
                    <a:pt x="2478" y="324599"/>
                  </a:lnTo>
                  <a:lnTo>
                    <a:pt x="9678" y="270885"/>
                  </a:lnTo>
                  <a:lnTo>
                    <a:pt x="21246" y="220323"/>
                  </a:lnTo>
                  <a:lnTo>
                    <a:pt x="36829" y="173500"/>
                  </a:lnTo>
                  <a:lnTo>
                    <a:pt x="56072" y="131007"/>
                  </a:lnTo>
                  <a:lnTo>
                    <a:pt x="78622" y="93434"/>
                  </a:lnTo>
                  <a:lnTo>
                    <a:pt x="104125" y="61370"/>
                  </a:lnTo>
                  <a:lnTo>
                    <a:pt x="132228" y="35405"/>
                  </a:lnTo>
                  <a:lnTo>
                    <a:pt x="194819" y="4130"/>
                  </a:lnTo>
                  <a:lnTo>
                    <a:pt x="228600" y="0"/>
                  </a:lnTo>
                  <a:lnTo>
                    <a:pt x="228600" y="57150"/>
                  </a:lnTo>
                  <a:lnTo>
                    <a:pt x="193397" y="61648"/>
                  </a:lnTo>
                  <a:lnTo>
                    <a:pt x="159828" y="74709"/>
                  </a:lnTo>
                  <a:lnTo>
                    <a:pt x="99277" y="123925"/>
                  </a:lnTo>
                  <a:lnTo>
                    <a:pt x="73137" y="158781"/>
                  </a:lnTo>
                  <a:lnTo>
                    <a:pt x="50316" y="199604"/>
                  </a:lnTo>
                  <a:lnTo>
                    <a:pt x="31235" y="245744"/>
                  </a:lnTo>
                  <a:lnTo>
                    <a:pt x="16316" y="296552"/>
                  </a:lnTo>
                  <a:lnTo>
                    <a:pt x="5980" y="351378"/>
                  </a:lnTo>
                  <a:lnTo>
                    <a:pt x="647" y="409575"/>
                  </a:lnTo>
                </a:path>
              </a:pathLst>
            </a:custGeom>
            <a:ln w="12700">
              <a:solidFill>
                <a:srgbClr val="30528F"/>
              </a:solidFill>
            </a:ln>
          </p:spPr>
          <p:txBody>
            <a:bodyPr wrap="square" lIns="0" tIns="0" rIns="0" bIns="0" rtlCol="0"/>
            <a:lstStyle/>
            <a:p>
              <a:endParaRPr/>
            </a:p>
          </p:txBody>
        </p:sp>
        <p:sp>
          <p:nvSpPr>
            <p:cNvPr id="80" name="object 80"/>
            <p:cNvSpPr/>
            <p:nvPr/>
          </p:nvSpPr>
          <p:spPr>
            <a:xfrm>
              <a:off x="404812" y="3148076"/>
              <a:ext cx="6763384" cy="1514475"/>
            </a:xfrm>
            <a:custGeom>
              <a:avLst/>
              <a:gdLst/>
              <a:ahLst/>
              <a:cxnLst/>
              <a:rect l="l" t="t" r="r" b="b"/>
              <a:pathLst>
                <a:path w="6763384" h="1514475">
                  <a:moveTo>
                    <a:pt x="3381438" y="0"/>
                  </a:moveTo>
                  <a:lnTo>
                    <a:pt x="0" y="0"/>
                  </a:lnTo>
                  <a:lnTo>
                    <a:pt x="0" y="1514475"/>
                  </a:lnTo>
                  <a:lnTo>
                    <a:pt x="3381438" y="1514475"/>
                  </a:lnTo>
                  <a:lnTo>
                    <a:pt x="3454965" y="1514299"/>
                  </a:lnTo>
                  <a:lnTo>
                    <a:pt x="3528110" y="1513775"/>
                  </a:lnTo>
                  <a:lnTo>
                    <a:pt x="3600855" y="1512905"/>
                  </a:lnTo>
                  <a:lnTo>
                    <a:pt x="3673186" y="1511694"/>
                  </a:lnTo>
                  <a:lnTo>
                    <a:pt x="3745086" y="1510146"/>
                  </a:lnTo>
                  <a:lnTo>
                    <a:pt x="3816539" y="1508262"/>
                  </a:lnTo>
                  <a:lnTo>
                    <a:pt x="3887530" y="1506048"/>
                  </a:lnTo>
                  <a:lnTo>
                    <a:pt x="3958043" y="1503506"/>
                  </a:lnTo>
                  <a:lnTo>
                    <a:pt x="4028063" y="1500640"/>
                  </a:lnTo>
                  <a:lnTo>
                    <a:pt x="4097572" y="1497455"/>
                  </a:lnTo>
                  <a:lnTo>
                    <a:pt x="4166555" y="1493952"/>
                  </a:lnTo>
                  <a:lnTo>
                    <a:pt x="4234997" y="1490137"/>
                  </a:lnTo>
                  <a:lnTo>
                    <a:pt x="4302881" y="1486011"/>
                  </a:lnTo>
                  <a:lnTo>
                    <a:pt x="4370192" y="1481580"/>
                  </a:lnTo>
                  <a:lnTo>
                    <a:pt x="4436913" y="1476846"/>
                  </a:lnTo>
                  <a:lnTo>
                    <a:pt x="4503030" y="1471813"/>
                  </a:lnTo>
                  <a:lnTo>
                    <a:pt x="4568526" y="1466485"/>
                  </a:lnTo>
                  <a:lnTo>
                    <a:pt x="4633384" y="1460865"/>
                  </a:lnTo>
                  <a:lnTo>
                    <a:pt x="4697591" y="1454957"/>
                  </a:lnTo>
                  <a:lnTo>
                    <a:pt x="4761128" y="1448764"/>
                  </a:lnTo>
                  <a:lnTo>
                    <a:pt x="4823981" y="1442290"/>
                  </a:lnTo>
                  <a:lnTo>
                    <a:pt x="4886134" y="1435538"/>
                  </a:lnTo>
                  <a:lnTo>
                    <a:pt x="4947571" y="1428512"/>
                  </a:lnTo>
                  <a:lnTo>
                    <a:pt x="5008276" y="1421216"/>
                  </a:lnTo>
                  <a:lnTo>
                    <a:pt x="5068233" y="1413653"/>
                  </a:lnTo>
                  <a:lnTo>
                    <a:pt x="5127426" y="1405826"/>
                  </a:lnTo>
                  <a:lnTo>
                    <a:pt x="5185840" y="1397740"/>
                  </a:lnTo>
                  <a:lnTo>
                    <a:pt x="5243459" y="1389397"/>
                  </a:lnTo>
                  <a:lnTo>
                    <a:pt x="5300266" y="1380801"/>
                  </a:lnTo>
                  <a:lnTo>
                    <a:pt x="5356245" y="1371956"/>
                  </a:lnTo>
                  <a:lnTo>
                    <a:pt x="5411382" y="1362866"/>
                  </a:lnTo>
                  <a:lnTo>
                    <a:pt x="5465660" y="1353533"/>
                  </a:lnTo>
                  <a:lnTo>
                    <a:pt x="5519064" y="1343962"/>
                  </a:lnTo>
                  <a:lnTo>
                    <a:pt x="5571576" y="1334156"/>
                  </a:lnTo>
                  <a:lnTo>
                    <a:pt x="5623182" y="1324119"/>
                  </a:lnTo>
                  <a:lnTo>
                    <a:pt x="5673866" y="1313853"/>
                  </a:lnTo>
                  <a:lnTo>
                    <a:pt x="5723612" y="1303364"/>
                  </a:lnTo>
                  <a:lnTo>
                    <a:pt x="5772404" y="1292653"/>
                  </a:lnTo>
                  <a:lnTo>
                    <a:pt x="5820225" y="1281725"/>
                  </a:lnTo>
                  <a:lnTo>
                    <a:pt x="5867061" y="1270584"/>
                  </a:lnTo>
                  <a:lnTo>
                    <a:pt x="5912895" y="1259233"/>
                  </a:lnTo>
                  <a:lnTo>
                    <a:pt x="5957712" y="1247675"/>
                  </a:lnTo>
                  <a:lnTo>
                    <a:pt x="6001496" y="1235914"/>
                  </a:lnTo>
                  <a:lnTo>
                    <a:pt x="6044230" y="1223953"/>
                  </a:lnTo>
                  <a:lnTo>
                    <a:pt x="6085899" y="1211797"/>
                  </a:lnTo>
                  <a:lnTo>
                    <a:pt x="6126487" y="1199448"/>
                  </a:lnTo>
                  <a:lnTo>
                    <a:pt x="6165978" y="1186911"/>
                  </a:lnTo>
                  <a:lnTo>
                    <a:pt x="6204357" y="1174188"/>
                  </a:lnTo>
                  <a:lnTo>
                    <a:pt x="6241607" y="1161284"/>
                  </a:lnTo>
                  <a:lnTo>
                    <a:pt x="6277713" y="1148201"/>
                  </a:lnTo>
                  <a:lnTo>
                    <a:pt x="6346428" y="1121516"/>
                  </a:lnTo>
                  <a:lnTo>
                    <a:pt x="6410375" y="1094161"/>
                  </a:lnTo>
                  <a:lnTo>
                    <a:pt x="6469427" y="1066164"/>
                  </a:lnTo>
                  <a:lnTo>
                    <a:pt x="6523457" y="1037555"/>
                  </a:lnTo>
                  <a:lnTo>
                    <a:pt x="6572339" y="1008361"/>
                  </a:lnTo>
                  <a:lnTo>
                    <a:pt x="6615945" y="978611"/>
                  </a:lnTo>
                  <a:lnTo>
                    <a:pt x="6654148" y="948332"/>
                  </a:lnTo>
                  <a:lnTo>
                    <a:pt x="6686823" y="917555"/>
                  </a:lnTo>
                  <a:lnTo>
                    <a:pt x="6713841" y="886307"/>
                  </a:lnTo>
                  <a:lnTo>
                    <a:pt x="6735076" y="854616"/>
                  </a:lnTo>
                  <a:lnTo>
                    <a:pt x="6755807" y="806313"/>
                  </a:lnTo>
                  <a:lnTo>
                    <a:pt x="6762813" y="757174"/>
                  </a:lnTo>
                  <a:lnTo>
                    <a:pt x="6762029" y="740707"/>
                  </a:lnTo>
                  <a:lnTo>
                    <a:pt x="6750401" y="691837"/>
                  </a:lnTo>
                  <a:lnTo>
                    <a:pt x="6725189" y="643835"/>
                  </a:lnTo>
                  <a:lnTo>
                    <a:pt x="6701047" y="612364"/>
                  </a:lnTo>
                  <a:lnTo>
                    <a:pt x="6671185" y="581350"/>
                  </a:lnTo>
                  <a:lnTo>
                    <a:pt x="6635730" y="550821"/>
                  </a:lnTo>
                  <a:lnTo>
                    <a:pt x="6594809" y="520806"/>
                  </a:lnTo>
                  <a:lnTo>
                    <a:pt x="6548549" y="491334"/>
                  </a:lnTo>
                  <a:lnTo>
                    <a:pt x="6497077" y="462432"/>
                  </a:lnTo>
                  <a:lnTo>
                    <a:pt x="6440520" y="434130"/>
                  </a:lnTo>
                  <a:lnTo>
                    <a:pt x="6379005" y="406454"/>
                  </a:lnTo>
                  <a:lnTo>
                    <a:pt x="6312658" y="379435"/>
                  </a:lnTo>
                  <a:lnTo>
                    <a:pt x="6241607" y="353100"/>
                  </a:lnTo>
                  <a:lnTo>
                    <a:pt x="6204357" y="340198"/>
                  </a:lnTo>
                  <a:lnTo>
                    <a:pt x="6165978" y="327478"/>
                  </a:lnTo>
                  <a:lnTo>
                    <a:pt x="6126487" y="314942"/>
                  </a:lnTo>
                  <a:lnTo>
                    <a:pt x="6085899" y="302596"/>
                  </a:lnTo>
                  <a:lnTo>
                    <a:pt x="6044230" y="290442"/>
                  </a:lnTo>
                  <a:lnTo>
                    <a:pt x="6001496" y="278484"/>
                  </a:lnTo>
                  <a:lnTo>
                    <a:pt x="5957712" y="266726"/>
                  </a:lnTo>
                  <a:lnTo>
                    <a:pt x="5912895" y="255170"/>
                  </a:lnTo>
                  <a:lnTo>
                    <a:pt x="5867061" y="243821"/>
                  </a:lnTo>
                  <a:lnTo>
                    <a:pt x="5820225" y="232683"/>
                  </a:lnTo>
                  <a:lnTo>
                    <a:pt x="5772404" y="221757"/>
                  </a:lnTo>
                  <a:lnTo>
                    <a:pt x="5723612" y="211049"/>
                  </a:lnTo>
                  <a:lnTo>
                    <a:pt x="5673866" y="200562"/>
                  </a:lnTo>
                  <a:lnTo>
                    <a:pt x="5623182" y="190299"/>
                  </a:lnTo>
                  <a:lnTo>
                    <a:pt x="5571576" y="180264"/>
                  </a:lnTo>
                  <a:lnTo>
                    <a:pt x="5519064" y="170461"/>
                  </a:lnTo>
                  <a:lnTo>
                    <a:pt x="5465660" y="160892"/>
                  </a:lnTo>
                  <a:lnTo>
                    <a:pt x="5411382" y="151562"/>
                  </a:lnTo>
                  <a:lnTo>
                    <a:pt x="5356245" y="142474"/>
                  </a:lnTo>
                  <a:lnTo>
                    <a:pt x="5300266" y="133632"/>
                  </a:lnTo>
                  <a:lnTo>
                    <a:pt x="5243459" y="125038"/>
                  </a:lnTo>
                  <a:lnTo>
                    <a:pt x="5185840" y="116698"/>
                  </a:lnTo>
                  <a:lnTo>
                    <a:pt x="5127426" y="108613"/>
                  </a:lnTo>
                  <a:lnTo>
                    <a:pt x="5068233" y="100789"/>
                  </a:lnTo>
                  <a:lnTo>
                    <a:pt x="5008276" y="93228"/>
                  </a:lnTo>
                  <a:lnTo>
                    <a:pt x="4947571" y="85934"/>
                  </a:lnTo>
                  <a:lnTo>
                    <a:pt x="4886134" y="78910"/>
                  </a:lnTo>
                  <a:lnTo>
                    <a:pt x="4823981" y="72160"/>
                  </a:lnTo>
                  <a:lnTo>
                    <a:pt x="4761128" y="65688"/>
                  </a:lnTo>
                  <a:lnTo>
                    <a:pt x="4697591" y="59497"/>
                  </a:lnTo>
                  <a:lnTo>
                    <a:pt x="4633384" y="53591"/>
                  </a:lnTo>
                  <a:lnTo>
                    <a:pt x="4568526" y="47972"/>
                  </a:lnTo>
                  <a:lnTo>
                    <a:pt x="4503030" y="42646"/>
                  </a:lnTo>
                  <a:lnTo>
                    <a:pt x="4436913" y="37615"/>
                  </a:lnTo>
                  <a:lnTo>
                    <a:pt x="4370192" y="32883"/>
                  </a:lnTo>
                  <a:lnTo>
                    <a:pt x="4302881" y="28453"/>
                  </a:lnTo>
                  <a:lnTo>
                    <a:pt x="4234997" y="24329"/>
                  </a:lnTo>
                  <a:lnTo>
                    <a:pt x="4166555" y="20515"/>
                  </a:lnTo>
                  <a:lnTo>
                    <a:pt x="4097572" y="17013"/>
                  </a:lnTo>
                  <a:lnTo>
                    <a:pt x="4028063" y="13829"/>
                  </a:lnTo>
                  <a:lnTo>
                    <a:pt x="3958043" y="10964"/>
                  </a:lnTo>
                  <a:lnTo>
                    <a:pt x="3887530" y="8423"/>
                  </a:lnTo>
                  <a:lnTo>
                    <a:pt x="3816539" y="6210"/>
                  </a:lnTo>
                  <a:lnTo>
                    <a:pt x="3745086" y="4327"/>
                  </a:lnTo>
                  <a:lnTo>
                    <a:pt x="3673186" y="2779"/>
                  </a:lnTo>
                  <a:lnTo>
                    <a:pt x="3600855" y="1568"/>
                  </a:lnTo>
                  <a:lnTo>
                    <a:pt x="3528110" y="699"/>
                  </a:lnTo>
                  <a:lnTo>
                    <a:pt x="3454965" y="175"/>
                  </a:lnTo>
                  <a:lnTo>
                    <a:pt x="3381438" y="0"/>
                  </a:lnTo>
                  <a:close/>
                </a:path>
              </a:pathLst>
            </a:custGeom>
            <a:solidFill>
              <a:srgbClr val="C4DFB1"/>
            </a:solidFill>
          </p:spPr>
          <p:txBody>
            <a:bodyPr wrap="square" lIns="0" tIns="0" rIns="0" bIns="0" rtlCol="0"/>
            <a:lstStyle/>
            <a:p>
              <a:endParaRPr/>
            </a:p>
          </p:txBody>
        </p:sp>
        <p:sp>
          <p:nvSpPr>
            <p:cNvPr id="81" name="object 81"/>
            <p:cNvSpPr/>
            <p:nvPr/>
          </p:nvSpPr>
          <p:spPr>
            <a:xfrm>
              <a:off x="404812" y="3148076"/>
              <a:ext cx="6763384" cy="1514475"/>
            </a:xfrm>
            <a:custGeom>
              <a:avLst/>
              <a:gdLst/>
              <a:ahLst/>
              <a:cxnLst/>
              <a:rect l="l" t="t" r="r" b="b"/>
              <a:pathLst>
                <a:path w="6763384" h="1514475">
                  <a:moveTo>
                    <a:pt x="0" y="0"/>
                  </a:moveTo>
                  <a:lnTo>
                    <a:pt x="3381438" y="0"/>
                  </a:lnTo>
                  <a:lnTo>
                    <a:pt x="3454965" y="175"/>
                  </a:lnTo>
                  <a:lnTo>
                    <a:pt x="3528110" y="699"/>
                  </a:lnTo>
                  <a:lnTo>
                    <a:pt x="3600855" y="1568"/>
                  </a:lnTo>
                  <a:lnTo>
                    <a:pt x="3673186" y="2779"/>
                  </a:lnTo>
                  <a:lnTo>
                    <a:pt x="3745086" y="4327"/>
                  </a:lnTo>
                  <a:lnTo>
                    <a:pt x="3816539" y="6210"/>
                  </a:lnTo>
                  <a:lnTo>
                    <a:pt x="3887530" y="8423"/>
                  </a:lnTo>
                  <a:lnTo>
                    <a:pt x="3958043" y="10964"/>
                  </a:lnTo>
                  <a:lnTo>
                    <a:pt x="4028063" y="13829"/>
                  </a:lnTo>
                  <a:lnTo>
                    <a:pt x="4097572" y="17013"/>
                  </a:lnTo>
                  <a:lnTo>
                    <a:pt x="4166555" y="20515"/>
                  </a:lnTo>
                  <a:lnTo>
                    <a:pt x="4234997" y="24329"/>
                  </a:lnTo>
                  <a:lnTo>
                    <a:pt x="4302881" y="28453"/>
                  </a:lnTo>
                  <a:lnTo>
                    <a:pt x="4370192" y="32883"/>
                  </a:lnTo>
                  <a:lnTo>
                    <a:pt x="4436913" y="37615"/>
                  </a:lnTo>
                  <a:lnTo>
                    <a:pt x="4503030" y="42646"/>
                  </a:lnTo>
                  <a:lnTo>
                    <a:pt x="4568526" y="47972"/>
                  </a:lnTo>
                  <a:lnTo>
                    <a:pt x="4633384" y="53591"/>
                  </a:lnTo>
                  <a:lnTo>
                    <a:pt x="4697591" y="59497"/>
                  </a:lnTo>
                  <a:lnTo>
                    <a:pt x="4761128" y="65688"/>
                  </a:lnTo>
                  <a:lnTo>
                    <a:pt x="4823981" y="72160"/>
                  </a:lnTo>
                  <a:lnTo>
                    <a:pt x="4886134" y="78910"/>
                  </a:lnTo>
                  <a:lnTo>
                    <a:pt x="4947571" y="85934"/>
                  </a:lnTo>
                  <a:lnTo>
                    <a:pt x="5008276" y="93228"/>
                  </a:lnTo>
                  <a:lnTo>
                    <a:pt x="5068233" y="100789"/>
                  </a:lnTo>
                  <a:lnTo>
                    <a:pt x="5127426" y="108613"/>
                  </a:lnTo>
                  <a:lnTo>
                    <a:pt x="5185840" y="116698"/>
                  </a:lnTo>
                  <a:lnTo>
                    <a:pt x="5243459" y="125038"/>
                  </a:lnTo>
                  <a:lnTo>
                    <a:pt x="5300266" y="133632"/>
                  </a:lnTo>
                  <a:lnTo>
                    <a:pt x="5356245" y="142474"/>
                  </a:lnTo>
                  <a:lnTo>
                    <a:pt x="5411382" y="151562"/>
                  </a:lnTo>
                  <a:lnTo>
                    <a:pt x="5465660" y="160892"/>
                  </a:lnTo>
                  <a:lnTo>
                    <a:pt x="5519064" y="170461"/>
                  </a:lnTo>
                  <a:lnTo>
                    <a:pt x="5571576" y="180264"/>
                  </a:lnTo>
                  <a:lnTo>
                    <a:pt x="5623182" y="190299"/>
                  </a:lnTo>
                  <a:lnTo>
                    <a:pt x="5673866" y="200562"/>
                  </a:lnTo>
                  <a:lnTo>
                    <a:pt x="5723612" y="211049"/>
                  </a:lnTo>
                  <a:lnTo>
                    <a:pt x="5772404" y="221757"/>
                  </a:lnTo>
                  <a:lnTo>
                    <a:pt x="5820225" y="232683"/>
                  </a:lnTo>
                  <a:lnTo>
                    <a:pt x="5867061" y="243821"/>
                  </a:lnTo>
                  <a:lnTo>
                    <a:pt x="5912895" y="255170"/>
                  </a:lnTo>
                  <a:lnTo>
                    <a:pt x="5957712" y="266726"/>
                  </a:lnTo>
                  <a:lnTo>
                    <a:pt x="6001496" y="278484"/>
                  </a:lnTo>
                  <a:lnTo>
                    <a:pt x="6044230" y="290442"/>
                  </a:lnTo>
                  <a:lnTo>
                    <a:pt x="6085899" y="302596"/>
                  </a:lnTo>
                  <a:lnTo>
                    <a:pt x="6126487" y="314942"/>
                  </a:lnTo>
                  <a:lnTo>
                    <a:pt x="6165978" y="327478"/>
                  </a:lnTo>
                  <a:lnTo>
                    <a:pt x="6204357" y="340198"/>
                  </a:lnTo>
                  <a:lnTo>
                    <a:pt x="6241607" y="353100"/>
                  </a:lnTo>
                  <a:lnTo>
                    <a:pt x="6277713" y="366180"/>
                  </a:lnTo>
                  <a:lnTo>
                    <a:pt x="6346428" y="392861"/>
                  </a:lnTo>
                  <a:lnTo>
                    <a:pt x="6410375" y="420212"/>
                  </a:lnTo>
                  <a:lnTo>
                    <a:pt x="6469427" y="448204"/>
                  </a:lnTo>
                  <a:lnTo>
                    <a:pt x="6523457" y="476810"/>
                  </a:lnTo>
                  <a:lnTo>
                    <a:pt x="6572339" y="506001"/>
                  </a:lnTo>
                  <a:lnTo>
                    <a:pt x="6615945" y="535748"/>
                  </a:lnTo>
                  <a:lnTo>
                    <a:pt x="6654148" y="566023"/>
                  </a:lnTo>
                  <a:lnTo>
                    <a:pt x="6686823" y="596798"/>
                  </a:lnTo>
                  <a:lnTo>
                    <a:pt x="6713841" y="628044"/>
                  </a:lnTo>
                  <a:lnTo>
                    <a:pt x="6735076" y="659733"/>
                  </a:lnTo>
                  <a:lnTo>
                    <a:pt x="6755807" y="708035"/>
                  </a:lnTo>
                  <a:lnTo>
                    <a:pt x="6762813" y="757174"/>
                  </a:lnTo>
                  <a:lnTo>
                    <a:pt x="6762029" y="773640"/>
                  </a:lnTo>
                  <a:lnTo>
                    <a:pt x="6750401" y="822511"/>
                  </a:lnTo>
                  <a:lnTo>
                    <a:pt x="6725189" y="870515"/>
                  </a:lnTo>
                  <a:lnTo>
                    <a:pt x="6701047" y="901988"/>
                  </a:lnTo>
                  <a:lnTo>
                    <a:pt x="6671185" y="933004"/>
                  </a:lnTo>
                  <a:lnTo>
                    <a:pt x="6635730" y="963536"/>
                  </a:lnTo>
                  <a:lnTo>
                    <a:pt x="6594809" y="993553"/>
                  </a:lnTo>
                  <a:lnTo>
                    <a:pt x="6548549" y="1023029"/>
                  </a:lnTo>
                  <a:lnTo>
                    <a:pt x="6497077" y="1051935"/>
                  </a:lnTo>
                  <a:lnTo>
                    <a:pt x="6440520" y="1080241"/>
                  </a:lnTo>
                  <a:lnTo>
                    <a:pt x="6379005" y="1107920"/>
                  </a:lnTo>
                  <a:lnTo>
                    <a:pt x="6312658" y="1134944"/>
                  </a:lnTo>
                  <a:lnTo>
                    <a:pt x="6241607" y="1161284"/>
                  </a:lnTo>
                  <a:lnTo>
                    <a:pt x="6204357" y="1174188"/>
                  </a:lnTo>
                  <a:lnTo>
                    <a:pt x="6165978" y="1186911"/>
                  </a:lnTo>
                  <a:lnTo>
                    <a:pt x="6126487" y="1199448"/>
                  </a:lnTo>
                  <a:lnTo>
                    <a:pt x="6085899" y="1211797"/>
                  </a:lnTo>
                  <a:lnTo>
                    <a:pt x="6044230" y="1223953"/>
                  </a:lnTo>
                  <a:lnTo>
                    <a:pt x="6001496" y="1235914"/>
                  </a:lnTo>
                  <a:lnTo>
                    <a:pt x="5957712" y="1247675"/>
                  </a:lnTo>
                  <a:lnTo>
                    <a:pt x="5912895" y="1259233"/>
                  </a:lnTo>
                  <a:lnTo>
                    <a:pt x="5867061" y="1270584"/>
                  </a:lnTo>
                  <a:lnTo>
                    <a:pt x="5820225" y="1281725"/>
                  </a:lnTo>
                  <a:lnTo>
                    <a:pt x="5772404" y="1292653"/>
                  </a:lnTo>
                  <a:lnTo>
                    <a:pt x="5723612" y="1303364"/>
                  </a:lnTo>
                  <a:lnTo>
                    <a:pt x="5673866" y="1313853"/>
                  </a:lnTo>
                  <a:lnTo>
                    <a:pt x="5623182" y="1324119"/>
                  </a:lnTo>
                  <a:lnTo>
                    <a:pt x="5571576" y="1334156"/>
                  </a:lnTo>
                  <a:lnTo>
                    <a:pt x="5519064" y="1343962"/>
                  </a:lnTo>
                  <a:lnTo>
                    <a:pt x="5465660" y="1353533"/>
                  </a:lnTo>
                  <a:lnTo>
                    <a:pt x="5411382" y="1362866"/>
                  </a:lnTo>
                  <a:lnTo>
                    <a:pt x="5356245" y="1371956"/>
                  </a:lnTo>
                  <a:lnTo>
                    <a:pt x="5300266" y="1380801"/>
                  </a:lnTo>
                  <a:lnTo>
                    <a:pt x="5243459" y="1389397"/>
                  </a:lnTo>
                  <a:lnTo>
                    <a:pt x="5185840" y="1397740"/>
                  </a:lnTo>
                  <a:lnTo>
                    <a:pt x="5127426" y="1405826"/>
                  </a:lnTo>
                  <a:lnTo>
                    <a:pt x="5068233" y="1413653"/>
                  </a:lnTo>
                  <a:lnTo>
                    <a:pt x="5008276" y="1421216"/>
                  </a:lnTo>
                  <a:lnTo>
                    <a:pt x="4947571" y="1428512"/>
                  </a:lnTo>
                  <a:lnTo>
                    <a:pt x="4886134" y="1435538"/>
                  </a:lnTo>
                  <a:lnTo>
                    <a:pt x="4823981" y="1442290"/>
                  </a:lnTo>
                  <a:lnTo>
                    <a:pt x="4761128" y="1448764"/>
                  </a:lnTo>
                  <a:lnTo>
                    <a:pt x="4697591" y="1454957"/>
                  </a:lnTo>
                  <a:lnTo>
                    <a:pt x="4633384" y="1460865"/>
                  </a:lnTo>
                  <a:lnTo>
                    <a:pt x="4568526" y="1466485"/>
                  </a:lnTo>
                  <a:lnTo>
                    <a:pt x="4503030" y="1471813"/>
                  </a:lnTo>
                  <a:lnTo>
                    <a:pt x="4436913" y="1476846"/>
                  </a:lnTo>
                  <a:lnTo>
                    <a:pt x="4370192" y="1481580"/>
                  </a:lnTo>
                  <a:lnTo>
                    <a:pt x="4302881" y="1486011"/>
                  </a:lnTo>
                  <a:lnTo>
                    <a:pt x="4234997" y="1490137"/>
                  </a:lnTo>
                  <a:lnTo>
                    <a:pt x="4166555" y="1493952"/>
                  </a:lnTo>
                  <a:lnTo>
                    <a:pt x="4097572" y="1497455"/>
                  </a:lnTo>
                  <a:lnTo>
                    <a:pt x="4028063" y="1500640"/>
                  </a:lnTo>
                  <a:lnTo>
                    <a:pt x="3958043" y="1503506"/>
                  </a:lnTo>
                  <a:lnTo>
                    <a:pt x="3887530" y="1506048"/>
                  </a:lnTo>
                  <a:lnTo>
                    <a:pt x="3816539" y="1508262"/>
                  </a:lnTo>
                  <a:lnTo>
                    <a:pt x="3745086" y="1510146"/>
                  </a:lnTo>
                  <a:lnTo>
                    <a:pt x="3673186" y="1511694"/>
                  </a:lnTo>
                  <a:lnTo>
                    <a:pt x="3600855" y="1512905"/>
                  </a:lnTo>
                  <a:lnTo>
                    <a:pt x="3528110" y="1513775"/>
                  </a:lnTo>
                  <a:lnTo>
                    <a:pt x="3454965" y="1514299"/>
                  </a:lnTo>
                  <a:lnTo>
                    <a:pt x="3381438" y="1514475"/>
                  </a:lnTo>
                  <a:lnTo>
                    <a:pt x="0" y="1514475"/>
                  </a:lnTo>
                  <a:lnTo>
                    <a:pt x="0" y="0"/>
                  </a:lnTo>
                  <a:close/>
                </a:path>
              </a:pathLst>
            </a:custGeom>
            <a:ln w="12700">
              <a:solidFill>
                <a:srgbClr val="30528F"/>
              </a:solidFill>
            </a:ln>
          </p:spPr>
          <p:txBody>
            <a:bodyPr wrap="square" lIns="0" tIns="0" rIns="0" bIns="0" rtlCol="0"/>
            <a:lstStyle/>
            <a:p>
              <a:endParaRPr/>
            </a:p>
          </p:txBody>
        </p:sp>
      </p:grpSp>
      <p:sp>
        <p:nvSpPr>
          <p:cNvPr id="82" name="object 82"/>
          <p:cNvSpPr txBox="1"/>
          <p:nvPr/>
        </p:nvSpPr>
        <p:spPr>
          <a:xfrm>
            <a:off x="482600" y="3104515"/>
            <a:ext cx="5289550" cy="570865"/>
          </a:xfrm>
          <a:prstGeom prst="rect">
            <a:avLst/>
          </a:prstGeom>
        </p:spPr>
        <p:txBody>
          <a:bodyPr vert="horz" wrap="square" lIns="0" tIns="12700" rIns="0" bIns="0" rtlCol="0">
            <a:spAutoFit/>
          </a:bodyPr>
          <a:lstStyle/>
          <a:p>
            <a:pPr marL="12700">
              <a:lnSpc>
                <a:spcPts val="1430"/>
              </a:lnSpc>
              <a:spcBef>
                <a:spcPts val="100"/>
              </a:spcBef>
            </a:pPr>
            <a:r>
              <a:rPr sz="1200" b="1" spc="5" dirty="0">
                <a:latin typeface="Arial"/>
                <a:cs typeface="Arial"/>
              </a:rPr>
              <a:t>Note:</a:t>
            </a:r>
            <a:endParaRPr sz="1200">
              <a:latin typeface="Arial"/>
              <a:cs typeface="Arial"/>
            </a:endParaRPr>
          </a:p>
          <a:p>
            <a:pPr marL="184150" marR="5080" indent="-172085">
              <a:lnSpc>
                <a:spcPts val="1430"/>
              </a:lnSpc>
              <a:spcBef>
                <a:spcPts val="45"/>
              </a:spcBef>
            </a:pPr>
            <a:r>
              <a:rPr sz="1200" dirty="0">
                <a:latin typeface="Courier New"/>
                <a:cs typeface="Courier New"/>
              </a:rPr>
              <a:t>o</a:t>
            </a:r>
            <a:r>
              <a:rPr sz="1200" spc="-90" dirty="0">
                <a:latin typeface="Courier New"/>
                <a:cs typeface="Courier New"/>
              </a:rPr>
              <a:t> </a:t>
            </a:r>
            <a:r>
              <a:rPr sz="1200" spc="20" dirty="0">
                <a:latin typeface="Arial MT"/>
                <a:cs typeface="Arial MT"/>
              </a:rPr>
              <a:t>KP</a:t>
            </a:r>
            <a:r>
              <a:rPr sz="1200" dirty="0">
                <a:latin typeface="Arial MT"/>
                <a:cs typeface="Arial MT"/>
              </a:rPr>
              <a:t>A</a:t>
            </a:r>
            <a:r>
              <a:rPr sz="1200" spc="-90" dirty="0">
                <a:latin typeface="Arial MT"/>
                <a:cs typeface="Arial MT"/>
              </a:rPr>
              <a:t> </a:t>
            </a:r>
            <a:r>
              <a:rPr sz="1200" spc="-30" dirty="0">
                <a:latin typeface="Arial MT"/>
                <a:cs typeface="Arial MT"/>
              </a:rPr>
              <a:t>m</a:t>
            </a:r>
            <a:r>
              <a:rPr sz="1200" dirty="0">
                <a:latin typeface="Arial MT"/>
                <a:cs typeface="Arial MT"/>
              </a:rPr>
              <a:t>e</a:t>
            </a:r>
            <a:r>
              <a:rPr sz="1200" spc="-70" dirty="0">
                <a:latin typeface="Arial MT"/>
                <a:cs typeface="Arial MT"/>
              </a:rPr>
              <a:t>n</a:t>
            </a:r>
            <a:r>
              <a:rPr sz="1200" dirty="0">
                <a:latin typeface="Arial MT"/>
                <a:cs typeface="Arial MT"/>
              </a:rPr>
              <a:t>g</a:t>
            </a:r>
            <a:r>
              <a:rPr sz="1200" spc="-70" dirty="0">
                <a:latin typeface="Arial MT"/>
                <a:cs typeface="Arial MT"/>
              </a:rPr>
              <a:t>u</a:t>
            </a:r>
            <a:r>
              <a:rPr sz="1200" dirty="0">
                <a:latin typeface="Arial MT"/>
                <a:cs typeface="Arial MT"/>
              </a:rPr>
              <a:t>s</a:t>
            </a:r>
            <a:r>
              <a:rPr sz="1200" spc="-70" dirty="0">
                <a:latin typeface="Arial MT"/>
                <a:cs typeface="Arial MT"/>
              </a:rPr>
              <a:t>u</a:t>
            </a:r>
            <a:r>
              <a:rPr sz="1200" spc="-45" dirty="0">
                <a:latin typeface="Arial MT"/>
                <a:cs typeface="Arial MT"/>
              </a:rPr>
              <a:t>l</a:t>
            </a:r>
            <a:r>
              <a:rPr sz="1200" dirty="0">
                <a:latin typeface="Arial MT"/>
                <a:cs typeface="Arial MT"/>
              </a:rPr>
              <a:t>kan </a:t>
            </a:r>
            <a:r>
              <a:rPr sz="1200" spc="-65" dirty="0">
                <a:latin typeface="Arial MT"/>
                <a:cs typeface="Arial MT"/>
              </a:rPr>
              <a:t> </a:t>
            </a:r>
            <a:r>
              <a:rPr sz="1200" spc="-30" dirty="0">
                <a:latin typeface="Arial MT"/>
                <a:cs typeface="Arial MT"/>
              </a:rPr>
              <a:t>r</a:t>
            </a:r>
            <a:r>
              <a:rPr sz="1200" dirty="0">
                <a:latin typeface="Arial MT"/>
                <a:cs typeface="Arial MT"/>
              </a:rPr>
              <a:t>e</a:t>
            </a:r>
            <a:r>
              <a:rPr sz="1200" spc="-80" dirty="0">
                <a:latin typeface="Arial MT"/>
                <a:cs typeface="Arial MT"/>
              </a:rPr>
              <a:t>v</a:t>
            </a:r>
            <a:r>
              <a:rPr sz="1200" spc="30" dirty="0">
                <a:latin typeface="Arial MT"/>
                <a:cs typeface="Arial MT"/>
              </a:rPr>
              <a:t>i</a:t>
            </a:r>
            <a:r>
              <a:rPr sz="1200" dirty="0">
                <a:latin typeface="Arial MT"/>
                <a:cs typeface="Arial MT"/>
              </a:rPr>
              <a:t>si</a:t>
            </a:r>
            <a:r>
              <a:rPr sz="1200" spc="-5" dirty="0">
                <a:latin typeface="Arial MT"/>
                <a:cs typeface="Arial MT"/>
              </a:rPr>
              <a:t> </a:t>
            </a:r>
            <a:r>
              <a:rPr sz="1200" dirty="0">
                <a:latin typeface="Arial MT"/>
                <a:cs typeface="Arial MT"/>
              </a:rPr>
              <a:t>ke</a:t>
            </a:r>
            <a:r>
              <a:rPr sz="1200" spc="40" dirty="0">
                <a:latin typeface="Arial MT"/>
                <a:cs typeface="Arial MT"/>
              </a:rPr>
              <a:t> </a:t>
            </a:r>
            <a:r>
              <a:rPr sz="1200" spc="20" dirty="0">
                <a:latin typeface="Arial MT"/>
                <a:cs typeface="Arial MT"/>
              </a:rPr>
              <a:t>S</a:t>
            </a:r>
            <a:r>
              <a:rPr sz="1200" dirty="0">
                <a:latin typeface="Arial MT"/>
                <a:cs typeface="Arial MT"/>
              </a:rPr>
              <a:t>ek</a:t>
            </a:r>
            <a:r>
              <a:rPr sz="1200" spc="-45" dirty="0">
                <a:latin typeface="Arial MT"/>
                <a:cs typeface="Arial MT"/>
              </a:rPr>
              <a:t>j</a:t>
            </a:r>
            <a:r>
              <a:rPr sz="1200" dirty="0">
                <a:latin typeface="Arial MT"/>
                <a:cs typeface="Arial MT"/>
              </a:rPr>
              <a:t>e</a:t>
            </a:r>
            <a:r>
              <a:rPr sz="1200" spc="-70" dirty="0">
                <a:latin typeface="Arial MT"/>
                <a:cs typeface="Arial MT"/>
              </a:rPr>
              <a:t>n</a:t>
            </a:r>
            <a:r>
              <a:rPr sz="1200" spc="-35" dirty="0">
                <a:latin typeface="Arial MT"/>
                <a:cs typeface="Arial MT"/>
              </a:rPr>
              <a:t>/</a:t>
            </a:r>
            <a:r>
              <a:rPr sz="1200" spc="20" dirty="0">
                <a:latin typeface="Arial MT"/>
                <a:cs typeface="Arial MT"/>
              </a:rPr>
              <a:t>S</a:t>
            </a:r>
            <a:r>
              <a:rPr sz="1200" dirty="0">
                <a:latin typeface="Arial MT"/>
                <a:cs typeface="Arial MT"/>
              </a:rPr>
              <a:t>es</a:t>
            </a:r>
            <a:r>
              <a:rPr sz="1200" spc="-40" dirty="0">
                <a:latin typeface="Arial MT"/>
                <a:cs typeface="Arial MT"/>
              </a:rPr>
              <a:t>t</a:t>
            </a:r>
            <a:r>
              <a:rPr sz="1200" dirty="0">
                <a:latin typeface="Arial MT"/>
                <a:cs typeface="Arial MT"/>
              </a:rPr>
              <a:t>a</a:t>
            </a:r>
            <a:r>
              <a:rPr sz="1200" spc="-30" dirty="0">
                <a:latin typeface="Arial MT"/>
                <a:cs typeface="Arial MT"/>
              </a:rPr>
              <a:t>m</a:t>
            </a:r>
            <a:r>
              <a:rPr sz="1200" dirty="0">
                <a:latin typeface="Arial MT"/>
                <a:cs typeface="Arial MT"/>
              </a:rPr>
              <a:t>a</a:t>
            </a:r>
            <a:r>
              <a:rPr sz="1200" spc="-35" dirty="0">
                <a:latin typeface="Arial MT"/>
                <a:cs typeface="Arial MT"/>
              </a:rPr>
              <a:t>/</a:t>
            </a:r>
            <a:r>
              <a:rPr sz="1200" spc="20" dirty="0">
                <a:latin typeface="Arial MT"/>
                <a:cs typeface="Arial MT"/>
              </a:rPr>
              <a:t>P</a:t>
            </a:r>
            <a:r>
              <a:rPr sz="1200" dirty="0">
                <a:latin typeface="Arial MT"/>
                <a:cs typeface="Arial MT"/>
              </a:rPr>
              <a:t>e</a:t>
            </a:r>
            <a:r>
              <a:rPr sz="1200" spc="-45" dirty="0">
                <a:latin typeface="Arial MT"/>
                <a:cs typeface="Arial MT"/>
              </a:rPr>
              <a:t>j</a:t>
            </a:r>
            <a:r>
              <a:rPr sz="1200" dirty="0">
                <a:latin typeface="Arial MT"/>
                <a:cs typeface="Arial MT"/>
              </a:rPr>
              <a:t>abat</a:t>
            </a:r>
            <a:r>
              <a:rPr sz="1200" spc="80" dirty="0">
                <a:latin typeface="Arial MT"/>
                <a:cs typeface="Arial MT"/>
              </a:rPr>
              <a:t> </a:t>
            </a:r>
            <a:r>
              <a:rPr sz="1200" spc="20" dirty="0">
                <a:latin typeface="Arial MT"/>
                <a:cs typeface="Arial MT"/>
              </a:rPr>
              <a:t>E</a:t>
            </a:r>
            <a:r>
              <a:rPr sz="1200" dirty="0">
                <a:latin typeface="Arial MT"/>
                <a:cs typeface="Arial MT"/>
              </a:rPr>
              <a:t>1</a:t>
            </a:r>
            <a:r>
              <a:rPr sz="1200" spc="-30" dirty="0">
                <a:latin typeface="Arial MT"/>
                <a:cs typeface="Arial MT"/>
              </a:rPr>
              <a:t> </a:t>
            </a:r>
            <a:r>
              <a:rPr sz="1200" dirty="0">
                <a:latin typeface="Arial MT"/>
                <a:cs typeface="Arial MT"/>
              </a:rPr>
              <a:t>de</a:t>
            </a:r>
            <a:r>
              <a:rPr sz="1200" spc="-70" dirty="0">
                <a:latin typeface="Arial MT"/>
                <a:cs typeface="Arial MT"/>
              </a:rPr>
              <a:t>n</a:t>
            </a:r>
            <a:r>
              <a:rPr sz="1200" dirty="0">
                <a:latin typeface="Arial MT"/>
                <a:cs typeface="Arial MT"/>
              </a:rPr>
              <a:t>gan</a:t>
            </a:r>
            <a:r>
              <a:rPr sz="1200" spc="-30" dirty="0">
                <a:latin typeface="Arial MT"/>
                <a:cs typeface="Arial MT"/>
              </a:rPr>
              <a:t> </a:t>
            </a:r>
            <a:r>
              <a:rPr sz="1200" dirty="0">
                <a:latin typeface="Arial MT"/>
                <a:cs typeface="Arial MT"/>
              </a:rPr>
              <a:t>d</a:t>
            </a:r>
            <a:r>
              <a:rPr sz="1200" spc="30" dirty="0">
                <a:latin typeface="Arial MT"/>
                <a:cs typeface="Arial MT"/>
              </a:rPr>
              <a:t>i</a:t>
            </a:r>
            <a:r>
              <a:rPr sz="1200" spc="-45" dirty="0">
                <a:latin typeface="Arial MT"/>
                <a:cs typeface="Arial MT"/>
              </a:rPr>
              <a:t>l</a:t>
            </a:r>
            <a:r>
              <a:rPr sz="1200" dirty="0">
                <a:latin typeface="Arial MT"/>
                <a:cs typeface="Arial MT"/>
              </a:rPr>
              <a:t>e</a:t>
            </a:r>
            <a:r>
              <a:rPr sz="1200" spc="-70" dirty="0">
                <a:latin typeface="Arial MT"/>
                <a:cs typeface="Arial MT"/>
              </a:rPr>
              <a:t>n</a:t>
            </a:r>
            <a:r>
              <a:rPr sz="1200" dirty="0">
                <a:latin typeface="Arial MT"/>
                <a:cs typeface="Arial MT"/>
              </a:rPr>
              <a:t>gkap</a:t>
            </a:r>
            <a:r>
              <a:rPr sz="1200" spc="30" dirty="0">
                <a:latin typeface="Arial MT"/>
                <a:cs typeface="Arial MT"/>
              </a:rPr>
              <a:t>i</a:t>
            </a:r>
            <a:r>
              <a:rPr sz="1200" dirty="0">
                <a:latin typeface="Arial MT"/>
                <a:cs typeface="Arial MT"/>
              </a:rPr>
              <a:t>:  </a:t>
            </a:r>
            <a:r>
              <a:rPr sz="1200" spc="-10" dirty="0">
                <a:latin typeface="Arial MT"/>
                <a:cs typeface="Arial MT"/>
              </a:rPr>
              <a:t>data</a:t>
            </a:r>
            <a:r>
              <a:rPr sz="1200" spc="-35" dirty="0">
                <a:latin typeface="Arial MT"/>
                <a:cs typeface="Arial MT"/>
              </a:rPr>
              <a:t> </a:t>
            </a:r>
            <a:r>
              <a:rPr sz="1200" spc="-10" dirty="0">
                <a:latin typeface="Arial MT"/>
                <a:cs typeface="Arial MT"/>
              </a:rPr>
              <a:t>dalam</a:t>
            </a:r>
            <a:r>
              <a:rPr sz="1200" spc="10" dirty="0">
                <a:latin typeface="Arial MT"/>
                <a:cs typeface="Arial MT"/>
              </a:rPr>
              <a:t> </a:t>
            </a:r>
            <a:r>
              <a:rPr sz="1200" dirty="0">
                <a:latin typeface="Arial MT"/>
                <a:cs typeface="Arial MT"/>
              </a:rPr>
              <a:t>Sistem</a:t>
            </a:r>
            <a:r>
              <a:rPr sz="1200" spc="10" dirty="0">
                <a:latin typeface="Arial MT"/>
                <a:cs typeface="Arial MT"/>
              </a:rPr>
              <a:t> </a:t>
            </a:r>
            <a:r>
              <a:rPr sz="1200" spc="-30" dirty="0">
                <a:latin typeface="Arial MT"/>
                <a:cs typeface="Arial MT"/>
              </a:rPr>
              <a:t>Informasi</a:t>
            </a:r>
            <a:r>
              <a:rPr sz="1200" spc="220" dirty="0">
                <a:latin typeface="Arial MT"/>
                <a:cs typeface="Arial MT"/>
              </a:rPr>
              <a:t> </a:t>
            </a:r>
            <a:r>
              <a:rPr sz="1200" dirty="0">
                <a:latin typeface="Arial MT"/>
                <a:cs typeface="Arial MT"/>
              </a:rPr>
              <a:t>&amp;</a:t>
            </a:r>
            <a:r>
              <a:rPr sz="1200" spc="-15" dirty="0">
                <a:latin typeface="Arial MT"/>
                <a:cs typeface="Arial MT"/>
              </a:rPr>
              <a:t> dokumen</a:t>
            </a:r>
            <a:r>
              <a:rPr sz="1200" spc="40" dirty="0">
                <a:latin typeface="Arial MT"/>
                <a:cs typeface="Arial MT"/>
              </a:rPr>
              <a:t> </a:t>
            </a:r>
            <a:r>
              <a:rPr sz="1200" spc="-5" dirty="0">
                <a:latin typeface="Arial MT"/>
                <a:cs typeface="Arial MT"/>
              </a:rPr>
              <a:t>terkait</a:t>
            </a:r>
            <a:r>
              <a:rPr sz="1200" spc="5" dirty="0">
                <a:latin typeface="Arial MT"/>
                <a:cs typeface="Arial MT"/>
              </a:rPr>
              <a:t> </a:t>
            </a:r>
            <a:r>
              <a:rPr sz="1200" spc="-30" dirty="0">
                <a:latin typeface="Arial MT"/>
                <a:cs typeface="Arial MT"/>
              </a:rPr>
              <a:t>lainnya.</a:t>
            </a:r>
            <a:endParaRPr sz="1200">
              <a:latin typeface="Arial MT"/>
              <a:cs typeface="Arial MT"/>
            </a:endParaRPr>
          </a:p>
        </p:txBody>
      </p:sp>
      <p:sp>
        <p:nvSpPr>
          <p:cNvPr id="83" name="object 83"/>
          <p:cNvSpPr txBox="1"/>
          <p:nvPr/>
        </p:nvSpPr>
        <p:spPr>
          <a:xfrm>
            <a:off x="4895596" y="3674490"/>
            <a:ext cx="800100" cy="171450"/>
          </a:xfrm>
          <a:prstGeom prst="rect">
            <a:avLst/>
          </a:prstGeom>
          <a:solidFill>
            <a:srgbClr val="FFFF00"/>
          </a:solidFill>
        </p:spPr>
        <p:txBody>
          <a:bodyPr vert="horz" wrap="square" lIns="0" tIns="0" rIns="0" bIns="0" rtlCol="0">
            <a:spAutoFit/>
          </a:bodyPr>
          <a:lstStyle/>
          <a:p>
            <a:pPr marL="3175">
              <a:lnSpc>
                <a:spcPts val="1330"/>
              </a:lnSpc>
            </a:pPr>
            <a:r>
              <a:rPr sz="1200" b="1" spc="-10" dirty="0">
                <a:latin typeface="Arial"/>
                <a:cs typeface="Arial"/>
              </a:rPr>
              <a:t>diarsipkan</a:t>
            </a:r>
            <a:endParaRPr sz="1200">
              <a:latin typeface="Arial"/>
              <a:cs typeface="Arial"/>
            </a:endParaRPr>
          </a:p>
        </p:txBody>
      </p:sp>
      <p:sp>
        <p:nvSpPr>
          <p:cNvPr id="84" name="object 84"/>
          <p:cNvSpPr txBox="1"/>
          <p:nvPr/>
        </p:nvSpPr>
        <p:spPr>
          <a:xfrm>
            <a:off x="482600" y="3647757"/>
            <a:ext cx="5514975" cy="390525"/>
          </a:xfrm>
          <a:prstGeom prst="rect">
            <a:avLst/>
          </a:prstGeom>
        </p:spPr>
        <p:txBody>
          <a:bodyPr vert="horz" wrap="square" lIns="0" tIns="12700" rIns="0" bIns="0" rtlCol="0">
            <a:spAutoFit/>
          </a:bodyPr>
          <a:lstStyle/>
          <a:p>
            <a:pPr marL="12700">
              <a:lnSpc>
                <a:spcPts val="1435"/>
              </a:lnSpc>
              <a:spcBef>
                <a:spcPts val="100"/>
              </a:spcBef>
              <a:tabLst>
                <a:tab pos="5217160" algn="l"/>
              </a:tabLst>
            </a:pPr>
            <a:r>
              <a:rPr sz="1200" dirty="0">
                <a:latin typeface="Courier New"/>
                <a:cs typeface="Courier New"/>
              </a:rPr>
              <a:t>o</a:t>
            </a:r>
            <a:r>
              <a:rPr sz="1200" spc="-90" dirty="0">
                <a:latin typeface="Courier New"/>
                <a:cs typeface="Courier New"/>
              </a:rPr>
              <a:t> </a:t>
            </a:r>
            <a:r>
              <a:rPr sz="1200" spc="30" dirty="0">
                <a:latin typeface="Arial MT"/>
                <a:cs typeface="Arial MT"/>
              </a:rPr>
              <a:t>D</a:t>
            </a:r>
            <a:r>
              <a:rPr sz="1200" dirty="0">
                <a:latin typeface="Arial MT"/>
                <a:cs typeface="Arial MT"/>
              </a:rPr>
              <a:t>ok</a:t>
            </a:r>
            <a:r>
              <a:rPr sz="1200" spc="-70" dirty="0">
                <a:latin typeface="Arial MT"/>
                <a:cs typeface="Arial MT"/>
              </a:rPr>
              <a:t>u</a:t>
            </a:r>
            <a:r>
              <a:rPr sz="1200" spc="-30" dirty="0">
                <a:latin typeface="Arial MT"/>
                <a:cs typeface="Arial MT"/>
              </a:rPr>
              <a:t>m</a:t>
            </a:r>
            <a:r>
              <a:rPr sz="1200" dirty="0">
                <a:latin typeface="Arial MT"/>
                <a:cs typeface="Arial MT"/>
              </a:rPr>
              <a:t>en</a:t>
            </a:r>
            <a:r>
              <a:rPr sz="1200" spc="45" dirty="0">
                <a:latin typeface="Arial MT"/>
                <a:cs typeface="Arial MT"/>
              </a:rPr>
              <a:t> </a:t>
            </a:r>
            <a:r>
              <a:rPr sz="1200" dirty="0">
                <a:latin typeface="Arial MT"/>
                <a:cs typeface="Arial MT"/>
              </a:rPr>
              <a:t>as</a:t>
            </a:r>
            <a:r>
              <a:rPr sz="1200" spc="-45" dirty="0">
                <a:latin typeface="Arial MT"/>
                <a:cs typeface="Arial MT"/>
              </a:rPr>
              <a:t>l</a:t>
            </a:r>
            <a:r>
              <a:rPr sz="1200" dirty="0">
                <a:latin typeface="Arial MT"/>
                <a:cs typeface="Arial MT"/>
              </a:rPr>
              <a:t>i</a:t>
            </a:r>
            <a:r>
              <a:rPr sz="1200" spc="-5" dirty="0">
                <a:latin typeface="Arial MT"/>
                <a:cs typeface="Arial MT"/>
              </a:rPr>
              <a:t> </a:t>
            </a:r>
            <a:r>
              <a:rPr sz="1200" dirty="0">
                <a:latin typeface="Arial MT"/>
                <a:cs typeface="Arial MT"/>
              </a:rPr>
              <a:t>a</a:t>
            </a:r>
            <a:r>
              <a:rPr sz="1200" spc="-35" dirty="0">
                <a:latin typeface="Arial MT"/>
                <a:cs typeface="Arial MT"/>
              </a:rPr>
              <a:t>t</a:t>
            </a:r>
            <a:r>
              <a:rPr sz="1200" dirty="0">
                <a:latin typeface="Arial MT"/>
                <a:cs typeface="Arial MT"/>
              </a:rPr>
              <a:t>as</a:t>
            </a:r>
            <a:r>
              <a:rPr sz="1200" spc="35" dirty="0">
                <a:latin typeface="Arial MT"/>
                <a:cs typeface="Arial MT"/>
              </a:rPr>
              <a:t> </a:t>
            </a:r>
            <a:r>
              <a:rPr sz="1200" dirty="0">
                <a:latin typeface="Arial MT"/>
                <a:cs typeface="Arial MT"/>
              </a:rPr>
              <a:t>sa</a:t>
            </a:r>
            <a:r>
              <a:rPr sz="1200" spc="-45" dirty="0">
                <a:latin typeface="Arial MT"/>
                <a:cs typeface="Arial MT"/>
              </a:rPr>
              <a:t>l</a:t>
            </a:r>
            <a:r>
              <a:rPr sz="1200" spc="30" dirty="0">
                <a:latin typeface="Arial MT"/>
                <a:cs typeface="Arial MT"/>
              </a:rPr>
              <a:t>i</a:t>
            </a:r>
            <a:r>
              <a:rPr sz="1200" spc="-70" dirty="0">
                <a:latin typeface="Arial MT"/>
                <a:cs typeface="Arial MT"/>
              </a:rPr>
              <a:t>n</a:t>
            </a:r>
            <a:r>
              <a:rPr sz="1200" dirty="0">
                <a:latin typeface="Arial MT"/>
                <a:cs typeface="Arial MT"/>
              </a:rPr>
              <a:t>an</a:t>
            </a:r>
            <a:r>
              <a:rPr sz="1200" spc="-30" dirty="0">
                <a:latin typeface="Arial MT"/>
                <a:cs typeface="Arial MT"/>
              </a:rPr>
              <a:t> </a:t>
            </a:r>
            <a:r>
              <a:rPr sz="1200" dirty="0">
                <a:latin typeface="Arial MT"/>
                <a:cs typeface="Arial MT"/>
              </a:rPr>
              <a:t>d</a:t>
            </a:r>
            <a:r>
              <a:rPr sz="1200" spc="30" dirty="0">
                <a:latin typeface="Arial MT"/>
                <a:cs typeface="Arial MT"/>
              </a:rPr>
              <a:t>i</a:t>
            </a:r>
            <a:r>
              <a:rPr sz="1200" dirty="0">
                <a:latin typeface="Arial MT"/>
                <a:cs typeface="Arial MT"/>
              </a:rPr>
              <a:t>g</a:t>
            </a:r>
            <a:r>
              <a:rPr sz="1200" spc="30" dirty="0">
                <a:latin typeface="Arial MT"/>
                <a:cs typeface="Arial MT"/>
              </a:rPr>
              <a:t>i</a:t>
            </a:r>
            <a:r>
              <a:rPr sz="1200" spc="-35" dirty="0">
                <a:latin typeface="Arial MT"/>
                <a:cs typeface="Arial MT"/>
              </a:rPr>
              <a:t>t</a:t>
            </a:r>
            <a:r>
              <a:rPr sz="1200" dirty="0">
                <a:latin typeface="Arial MT"/>
                <a:cs typeface="Arial MT"/>
              </a:rPr>
              <a:t>al</a:t>
            </a:r>
            <a:r>
              <a:rPr sz="1200" spc="-80" dirty="0">
                <a:latin typeface="Arial MT"/>
                <a:cs typeface="Arial MT"/>
              </a:rPr>
              <a:t> </a:t>
            </a:r>
            <a:r>
              <a:rPr sz="1200" dirty="0">
                <a:latin typeface="Arial MT"/>
                <a:cs typeface="Arial MT"/>
              </a:rPr>
              <a:t>a</a:t>
            </a:r>
            <a:r>
              <a:rPr sz="1200" spc="-35" dirty="0">
                <a:latin typeface="Arial MT"/>
                <a:cs typeface="Arial MT"/>
              </a:rPr>
              <a:t>t</a:t>
            </a:r>
            <a:r>
              <a:rPr sz="1200" dirty="0">
                <a:latin typeface="Arial MT"/>
                <a:cs typeface="Arial MT"/>
              </a:rPr>
              <a:t>au</a:t>
            </a:r>
            <a:r>
              <a:rPr sz="1200" spc="45" dirty="0">
                <a:latin typeface="Arial MT"/>
                <a:cs typeface="Arial MT"/>
              </a:rPr>
              <a:t> </a:t>
            </a:r>
            <a:r>
              <a:rPr sz="1200" spc="-70" dirty="0">
                <a:latin typeface="Arial MT"/>
                <a:cs typeface="Arial MT"/>
              </a:rPr>
              <a:t>h</a:t>
            </a:r>
            <a:r>
              <a:rPr sz="1200" dirty="0">
                <a:latin typeface="Arial MT"/>
                <a:cs typeface="Arial MT"/>
              </a:rPr>
              <a:t>as</a:t>
            </a:r>
            <a:r>
              <a:rPr sz="1200" spc="30" dirty="0">
                <a:latin typeface="Arial MT"/>
                <a:cs typeface="Arial MT"/>
              </a:rPr>
              <a:t>i</a:t>
            </a:r>
            <a:r>
              <a:rPr sz="1200" dirty="0">
                <a:latin typeface="Arial MT"/>
                <a:cs typeface="Arial MT"/>
              </a:rPr>
              <a:t>l</a:t>
            </a:r>
            <a:r>
              <a:rPr sz="1200" spc="-5" dirty="0">
                <a:latin typeface="Arial MT"/>
                <a:cs typeface="Arial MT"/>
              </a:rPr>
              <a:t> </a:t>
            </a:r>
            <a:r>
              <a:rPr sz="1200" dirty="0">
                <a:latin typeface="Arial MT"/>
                <a:cs typeface="Arial MT"/>
              </a:rPr>
              <a:t>p</a:t>
            </a:r>
            <a:r>
              <a:rPr sz="1200" spc="30" dirty="0">
                <a:latin typeface="Arial MT"/>
                <a:cs typeface="Arial MT"/>
              </a:rPr>
              <a:t>i</a:t>
            </a:r>
            <a:r>
              <a:rPr sz="1200" spc="-70" dirty="0">
                <a:latin typeface="Arial MT"/>
                <a:cs typeface="Arial MT"/>
              </a:rPr>
              <a:t>n</a:t>
            </a:r>
            <a:r>
              <a:rPr sz="1200" dirty="0">
                <a:latin typeface="Arial MT"/>
                <a:cs typeface="Arial MT"/>
              </a:rPr>
              <a:t>da</a:t>
            </a:r>
            <a:r>
              <a:rPr sz="1200" spc="30" dirty="0">
                <a:latin typeface="Arial MT"/>
                <a:cs typeface="Arial MT"/>
              </a:rPr>
              <a:t>i</a:t>
            </a:r>
            <a:r>
              <a:rPr sz="1200" dirty="0">
                <a:latin typeface="Arial MT"/>
                <a:cs typeface="Arial MT"/>
              </a:rPr>
              <a:t>an</a:t>
            </a:r>
            <a:r>
              <a:rPr sz="1200" spc="-30" dirty="0">
                <a:latin typeface="Arial MT"/>
                <a:cs typeface="Arial MT"/>
              </a:rPr>
              <a:t> </a:t>
            </a:r>
            <a:r>
              <a:rPr sz="1200" dirty="0">
                <a:latin typeface="Arial MT"/>
                <a:cs typeface="Arial MT"/>
              </a:rPr>
              <a:t>dok</a:t>
            </a:r>
            <a:r>
              <a:rPr sz="1200" spc="-70" dirty="0">
                <a:latin typeface="Arial MT"/>
                <a:cs typeface="Arial MT"/>
              </a:rPr>
              <a:t>u</a:t>
            </a:r>
            <a:r>
              <a:rPr sz="1200" spc="-30" dirty="0">
                <a:latin typeface="Arial MT"/>
                <a:cs typeface="Arial MT"/>
              </a:rPr>
              <a:t>m</a:t>
            </a:r>
            <a:r>
              <a:rPr sz="1200" dirty="0">
                <a:latin typeface="Arial MT"/>
                <a:cs typeface="Arial MT"/>
              </a:rPr>
              <a:t>en	o</a:t>
            </a:r>
            <a:r>
              <a:rPr sz="1200" spc="-45" dirty="0">
                <a:latin typeface="Arial MT"/>
                <a:cs typeface="Arial MT"/>
              </a:rPr>
              <a:t>l</a:t>
            </a:r>
            <a:r>
              <a:rPr sz="1200" dirty="0">
                <a:latin typeface="Arial MT"/>
                <a:cs typeface="Arial MT"/>
              </a:rPr>
              <a:t>eh</a:t>
            </a:r>
            <a:endParaRPr sz="1200">
              <a:latin typeface="Arial MT"/>
              <a:cs typeface="Arial MT"/>
            </a:endParaRPr>
          </a:p>
          <a:p>
            <a:pPr marL="184150">
              <a:lnSpc>
                <a:spcPts val="1435"/>
              </a:lnSpc>
            </a:pPr>
            <a:r>
              <a:rPr sz="1200" spc="-5" dirty="0">
                <a:latin typeface="Arial MT"/>
                <a:cs typeface="Arial MT"/>
              </a:rPr>
              <a:t>K/L</a:t>
            </a:r>
            <a:r>
              <a:rPr sz="1200" spc="-70" dirty="0">
                <a:latin typeface="Arial MT"/>
                <a:cs typeface="Arial MT"/>
              </a:rPr>
              <a:t> </a:t>
            </a:r>
            <a:r>
              <a:rPr sz="1200" spc="-20" dirty="0">
                <a:latin typeface="Arial MT"/>
                <a:cs typeface="Arial MT"/>
              </a:rPr>
              <a:t>bersangkutan.</a:t>
            </a:r>
            <a:endParaRPr sz="1200">
              <a:latin typeface="Arial MT"/>
              <a:cs typeface="Arial MT"/>
            </a:endParaRPr>
          </a:p>
        </p:txBody>
      </p:sp>
      <p:sp>
        <p:nvSpPr>
          <p:cNvPr id="85" name="object 85"/>
          <p:cNvSpPr txBox="1"/>
          <p:nvPr/>
        </p:nvSpPr>
        <p:spPr>
          <a:xfrm>
            <a:off x="482600" y="4019486"/>
            <a:ext cx="161290"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Segoe UI Symbol"/>
                <a:cs typeface="Segoe UI Symbol"/>
              </a:rPr>
              <a:t>❖</a:t>
            </a:r>
            <a:endParaRPr sz="1200">
              <a:latin typeface="Segoe UI Symbol"/>
              <a:cs typeface="Segoe UI Symbol"/>
            </a:endParaRPr>
          </a:p>
        </p:txBody>
      </p:sp>
      <p:sp>
        <p:nvSpPr>
          <p:cNvPr id="86" name="object 86"/>
          <p:cNvSpPr txBox="1"/>
          <p:nvPr/>
        </p:nvSpPr>
        <p:spPr>
          <a:xfrm>
            <a:off x="666521" y="4045965"/>
            <a:ext cx="5086350" cy="177165"/>
          </a:xfrm>
          <a:prstGeom prst="rect">
            <a:avLst/>
          </a:prstGeom>
          <a:solidFill>
            <a:srgbClr val="00FFFF"/>
          </a:solidFill>
        </p:spPr>
        <p:txBody>
          <a:bodyPr vert="horz" wrap="square" lIns="0" tIns="0" rIns="0" bIns="0" rtlCol="0">
            <a:spAutoFit/>
          </a:bodyPr>
          <a:lstStyle/>
          <a:p>
            <a:pPr>
              <a:lnSpc>
                <a:spcPts val="1335"/>
              </a:lnSpc>
            </a:pPr>
            <a:r>
              <a:rPr sz="1200" spc="-5" dirty="0">
                <a:latin typeface="Arial MT"/>
                <a:cs typeface="Arial MT"/>
              </a:rPr>
              <a:t>Proses</a:t>
            </a:r>
            <a:r>
              <a:rPr sz="1200" spc="-40" dirty="0">
                <a:latin typeface="Arial MT"/>
                <a:cs typeface="Arial MT"/>
              </a:rPr>
              <a:t> </a:t>
            </a:r>
            <a:r>
              <a:rPr sz="1200" spc="-15" dirty="0">
                <a:latin typeface="Arial MT"/>
                <a:cs typeface="Arial MT"/>
              </a:rPr>
              <a:t>revisi</a:t>
            </a:r>
            <a:r>
              <a:rPr sz="1200" spc="80" dirty="0">
                <a:latin typeface="Arial MT"/>
                <a:cs typeface="Arial MT"/>
              </a:rPr>
              <a:t> </a:t>
            </a:r>
            <a:r>
              <a:rPr sz="1200" spc="-15" dirty="0">
                <a:latin typeface="Arial MT"/>
                <a:cs typeface="Arial MT"/>
              </a:rPr>
              <a:t>anggaran</a:t>
            </a:r>
            <a:r>
              <a:rPr sz="1200" spc="5" dirty="0">
                <a:latin typeface="Arial MT"/>
                <a:cs typeface="Arial MT"/>
              </a:rPr>
              <a:t> </a:t>
            </a:r>
            <a:r>
              <a:rPr sz="1200" u="sng" dirty="0">
                <a:uFill>
                  <a:solidFill>
                    <a:srgbClr val="000000"/>
                  </a:solidFill>
                </a:uFill>
                <a:latin typeface="Arial MT"/>
                <a:cs typeface="Arial MT"/>
              </a:rPr>
              <a:t>di </a:t>
            </a:r>
            <a:r>
              <a:rPr sz="1200" u="sng" spc="10" dirty="0">
                <a:uFill>
                  <a:solidFill>
                    <a:srgbClr val="000000"/>
                  </a:solidFill>
                </a:uFill>
                <a:latin typeface="Arial MT"/>
                <a:cs typeface="Arial MT"/>
              </a:rPr>
              <a:t>DJPb</a:t>
            </a:r>
            <a:r>
              <a:rPr sz="1200" spc="-15" dirty="0">
                <a:latin typeface="Arial MT"/>
                <a:cs typeface="Arial MT"/>
              </a:rPr>
              <a:t> </a:t>
            </a:r>
            <a:r>
              <a:rPr sz="1200" dirty="0">
                <a:latin typeface="Arial MT"/>
                <a:cs typeface="Arial MT"/>
              </a:rPr>
              <a:t>diselesaikan</a:t>
            </a:r>
            <a:r>
              <a:rPr sz="1200" spc="-100" dirty="0">
                <a:latin typeface="Arial MT"/>
                <a:cs typeface="Arial MT"/>
              </a:rPr>
              <a:t> </a:t>
            </a:r>
            <a:r>
              <a:rPr sz="1200" spc="-15" dirty="0">
                <a:latin typeface="Arial MT"/>
                <a:cs typeface="Arial MT"/>
              </a:rPr>
              <a:t>paling</a:t>
            </a:r>
            <a:r>
              <a:rPr sz="1200" spc="50" dirty="0">
                <a:latin typeface="Arial MT"/>
                <a:cs typeface="Arial MT"/>
              </a:rPr>
              <a:t> </a:t>
            </a:r>
            <a:r>
              <a:rPr sz="1200" spc="-20" dirty="0">
                <a:latin typeface="Arial MT"/>
                <a:cs typeface="Arial MT"/>
              </a:rPr>
              <a:t>lama</a:t>
            </a:r>
            <a:r>
              <a:rPr sz="1200" spc="50" dirty="0">
                <a:latin typeface="Arial MT"/>
                <a:cs typeface="Arial MT"/>
              </a:rPr>
              <a:t> </a:t>
            </a:r>
            <a:r>
              <a:rPr sz="1200" dirty="0">
                <a:latin typeface="Arial MT"/>
                <a:cs typeface="Arial MT"/>
              </a:rPr>
              <a:t>1</a:t>
            </a:r>
            <a:r>
              <a:rPr sz="1200" spc="-25" dirty="0">
                <a:latin typeface="Arial MT"/>
                <a:cs typeface="Arial MT"/>
              </a:rPr>
              <a:t> (satu)</a:t>
            </a:r>
            <a:r>
              <a:rPr sz="1200" spc="90" dirty="0">
                <a:latin typeface="Arial MT"/>
                <a:cs typeface="Arial MT"/>
              </a:rPr>
              <a:t> </a:t>
            </a:r>
            <a:r>
              <a:rPr sz="1200" spc="-25" dirty="0">
                <a:latin typeface="Arial MT"/>
                <a:cs typeface="Arial MT"/>
              </a:rPr>
              <a:t>hari</a:t>
            </a:r>
            <a:r>
              <a:rPr sz="1200" spc="80" dirty="0">
                <a:latin typeface="Arial MT"/>
                <a:cs typeface="Arial MT"/>
              </a:rPr>
              <a:t> </a:t>
            </a:r>
            <a:r>
              <a:rPr sz="1200" spc="-15" dirty="0">
                <a:latin typeface="Arial MT"/>
                <a:cs typeface="Arial MT"/>
              </a:rPr>
              <a:t>kerja</a:t>
            </a:r>
            <a:endParaRPr sz="1200">
              <a:latin typeface="Arial MT"/>
              <a:cs typeface="Arial MT"/>
            </a:endParaRPr>
          </a:p>
        </p:txBody>
      </p:sp>
      <p:sp>
        <p:nvSpPr>
          <p:cNvPr id="87" name="object 87"/>
          <p:cNvSpPr txBox="1"/>
          <p:nvPr/>
        </p:nvSpPr>
        <p:spPr>
          <a:xfrm>
            <a:off x="666521" y="4222637"/>
            <a:ext cx="5305425" cy="175895"/>
          </a:xfrm>
          <a:prstGeom prst="rect">
            <a:avLst/>
          </a:prstGeom>
          <a:solidFill>
            <a:srgbClr val="00FFFF"/>
          </a:solidFill>
        </p:spPr>
        <p:txBody>
          <a:bodyPr vert="horz" wrap="square" lIns="0" tIns="0" rIns="0" bIns="0" rtlCol="0">
            <a:spAutoFit/>
          </a:bodyPr>
          <a:lstStyle/>
          <a:p>
            <a:pPr>
              <a:lnSpc>
                <a:spcPts val="1370"/>
              </a:lnSpc>
            </a:pPr>
            <a:r>
              <a:rPr sz="1200" spc="-10" dirty="0">
                <a:latin typeface="Arial MT"/>
                <a:cs typeface="Arial MT"/>
              </a:rPr>
              <a:t>sejak</a:t>
            </a:r>
            <a:r>
              <a:rPr sz="1200" spc="40" dirty="0">
                <a:latin typeface="Arial MT"/>
                <a:cs typeface="Arial MT"/>
              </a:rPr>
              <a:t> </a:t>
            </a:r>
            <a:r>
              <a:rPr sz="1200" spc="-15" dirty="0">
                <a:latin typeface="Arial MT"/>
                <a:cs typeface="Arial MT"/>
              </a:rPr>
              <a:t>dokumen</a:t>
            </a:r>
            <a:r>
              <a:rPr sz="1200" spc="50" dirty="0">
                <a:latin typeface="Arial MT"/>
                <a:cs typeface="Arial MT"/>
              </a:rPr>
              <a:t> </a:t>
            </a:r>
            <a:r>
              <a:rPr sz="1200" spc="-5" dirty="0">
                <a:latin typeface="Arial MT"/>
                <a:cs typeface="Arial MT"/>
              </a:rPr>
              <a:t>diterima</a:t>
            </a:r>
            <a:r>
              <a:rPr sz="1200" spc="-25" dirty="0">
                <a:latin typeface="Arial MT"/>
                <a:cs typeface="Arial MT"/>
              </a:rPr>
              <a:t> </a:t>
            </a:r>
            <a:r>
              <a:rPr sz="1200" spc="-20" dirty="0">
                <a:latin typeface="Arial MT"/>
                <a:cs typeface="Arial MT"/>
              </a:rPr>
              <a:t>lengkap</a:t>
            </a:r>
            <a:r>
              <a:rPr sz="1200" spc="55" dirty="0">
                <a:latin typeface="Arial MT"/>
                <a:cs typeface="Arial MT"/>
              </a:rPr>
              <a:t> </a:t>
            </a:r>
            <a:r>
              <a:rPr sz="1200" dirty="0">
                <a:latin typeface="Arial MT"/>
                <a:cs typeface="Arial MT"/>
              </a:rPr>
              <a:t>dan</a:t>
            </a:r>
            <a:r>
              <a:rPr sz="1200" spc="-25" dirty="0">
                <a:latin typeface="Arial MT"/>
                <a:cs typeface="Arial MT"/>
              </a:rPr>
              <a:t> </a:t>
            </a:r>
            <a:r>
              <a:rPr sz="1200" spc="-15" dirty="0">
                <a:latin typeface="Arial MT"/>
                <a:cs typeface="Arial MT"/>
              </a:rPr>
              <a:t>benar</a:t>
            </a:r>
            <a:r>
              <a:rPr sz="1200" spc="20" dirty="0">
                <a:latin typeface="Arial MT"/>
                <a:cs typeface="Arial MT"/>
              </a:rPr>
              <a:t> </a:t>
            </a:r>
            <a:r>
              <a:rPr sz="1200" spc="-15" dirty="0">
                <a:latin typeface="Arial MT"/>
                <a:cs typeface="Arial MT"/>
              </a:rPr>
              <a:t>serta</a:t>
            </a:r>
            <a:r>
              <a:rPr sz="1200" spc="55" dirty="0">
                <a:latin typeface="Arial MT"/>
                <a:cs typeface="Arial MT"/>
              </a:rPr>
              <a:t> </a:t>
            </a:r>
            <a:r>
              <a:rPr sz="1200" spc="-10" dirty="0">
                <a:latin typeface="Arial MT"/>
                <a:cs typeface="Arial MT"/>
              </a:rPr>
              <a:t>notifikasi</a:t>
            </a:r>
            <a:r>
              <a:rPr sz="1200" spc="75" dirty="0">
                <a:latin typeface="Arial MT"/>
                <a:cs typeface="Arial MT"/>
              </a:rPr>
              <a:t> </a:t>
            </a:r>
            <a:r>
              <a:rPr sz="1200" spc="-10" dirty="0">
                <a:latin typeface="Arial MT"/>
                <a:cs typeface="Arial MT"/>
              </a:rPr>
              <a:t>dari</a:t>
            </a:r>
            <a:r>
              <a:rPr sz="1200" spc="5" dirty="0">
                <a:latin typeface="Arial MT"/>
                <a:cs typeface="Arial MT"/>
              </a:rPr>
              <a:t> </a:t>
            </a:r>
            <a:r>
              <a:rPr sz="1200" spc="-5" dirty="0">
                <a:latin typeface="Arial MT"/>
                <a:cs typeface="Arial MT"/>
              </a:rPr>
              <a:t>sistem</a:t>
            </a:r>
            <a:r>
              <a:rPr sz="1200" spc="-60" dirty="0">
                <a:latin typeface="Arial MT"/>
                <a:cs typeface="Arial MT"/>
              </a:rPr>
              <a:t> </a:t>
            </a:r>
            <a:r>
              <a:rPr sz="1200" spc="-10" dirty="0">
                <a:latin typeface="Arial MT"/>
                <a:cs typeface="Arial MT"/>
              </a:rPr>
              <a:t>tercetak.</a:t>
            </a:r>
            <a:endParaRPr sz="1200">
              <a:latin typeface="Arial MT"/>
              <a:cs typeface="Arial MT"/>
            </a:endParaRPr>
          </a:p>
        </p:txBody>
      </p:sp>
      <p:grpSp>
        <p:nvGrpSpPr>
          <p:cNvPr id="88" name="object 88"/>
          <p:cNvGrpSpPr/>
          <p:nvPr/>
        </p:nvGrpSpPr>
        <p:grpSpPr>
          <a:xfrm>
            <a:off x="11380216" y="217550"/>
            <a:ext cx="728345" cy="679450"/>
            <a:chOff x="11380216" y="217550"/>
            <a:chExt cx="728345" cy="679450"/>
          </a:xfrm>
        </p:grpSpPr>
        <p:sp>
          <p:nvSpPr>
            <p:cNvPr id="89" name="object 89"/>
            <p:cNvSpPr/>
            <p:nvPr/>
          </p:nvSpPr>
          <p:spPr>
            <a:xfrm>
              <a:off x="11391900" y="228599"/>
              <a:ext cx="704850" cy="657225"/>
            </a:xfrm>
            <a:custGeom>
              <a:avLst/>
              <a:gdLst/>
              <a:ahLst/>
              <a:cxnLst/>
              <a:rect l="l" t="t" r="r" b="b"/>
              <a:pathLst>
                <a:path w="704850" h="657225">
                  <a:moveTo>
                    <a:pt x="461391" y="0"/>
                  </a:moveTo>
                  <a:lnTo>
                    <a:pt x="243458" y="0"/>
                  </a:lnTo>
                  <a:lnTo>
                    <a:pt x="67309" y="125475"/>
                  </a:lnTo>
                  <a:lnTo>
                    <a:pt x="0" y="328549"/>
                  </a:lnTo>
                  <a:lnTo>
                    <a:pt x="67309" y="531749"/>
                  </a:lnTo>
                  <a:lnTo>
                    <a:pt x="243458" y="657225"/>
                  </a:lnTo>
                  <a:lnTo>
                    <a:pt x="461391" y="657225"/>
                  </a:lnTo>
                  <a:lnTo>
                    <a:pt x="637540" y="531749"/>
                  </a:lnTo>
                  <a:lnTo>
                    <a:pt x="704850" y="328549"/>
                  </a:lnTo>
                  <a:lnTo>
                    <a:pt x="637540" y="125475"/>
                  </a:lnTo>
                  <a:lnTo>
                    <a:pt x="461391" y="0"/>
                  </a:lnTo>
                  <a:close/>
                </a:path>
              </a:pathLst>
            </a:custGeom>
            <a:solidFill>
              <a:srgbClr val="F3310A"/>
            </a:solidFill>
          </p:spPr>
          <p:txBody>
            <a:bodyPr wrap="square" lIns="0" tIns="0" rIns="0" bIns="0" rtlCol="0"/>
            <a:lstStyle/>
            <a:p>
              <a:endParaRPr/>
            </a:p>
          </p:txBody>
        </p:sp>
        <p:sp>
          <p:nvSpPr>
            <p:cNvPr id="90" name="object 90"/>
            <p:cNvSpPr/>
            <p:nvPr/>
          </p:nvSpPr>
          <p:spPr>
            <a:xfrm>
              <a:off x="11380216" y="217550"/>
              <a:ext cx="728345" cy="679450"/>
            </a:xfrm>
            <a:custGeom>
              <a:avLst/>
              <a:gdLst/>
              <a:ahLst/>
              <a:cxnLst/>
              <a:rect l="l" t="t" r="r" b="b"/>
              <a:pathLst>
                <a:path w="728345" h="679450">
                  <a:moveTo>
                    <a:pt x="44703" y="460501"/>
                  </a:moveTo>
                  <a:lnTo>
                    <a:pt x="40512" y="461899"/>
                  </a:lnTo>
                  <a:lnTo>
                    <a:pt x="68452" y="546226"/>
                  </a:lnTo>
                  <a:lnTo>
                    <a:pt x="72643" y="544829"/>
                  </a:lnTo>
                  <a:lnTo>
                    <a:pt x="44703" y="460501"/>
                  </a:lnTo>
                  <a:close/>
                </a:path>
                <a:path w="728345" h="679450">
                  <a:moveTo>
                    <a:pt x="61594" y="454913"/>
                  </a:moveTo>
                  <a:lnTo>
                    <a:pt x="48894" y="459104"/>
                  </a:lnTo>
                  <a:lnTo>
                    <a:pt x="76834" y="543433"/>
                  </a:lnTo>
                  <a:lnTo>
                    <a:pt x="89534" y="539241"/>
                  </a:lnTo>
                  <a:lnTo>
                    <a:pt x="61594" y="454913"/>
                  </a:lnTo>
                  <a:close/>
                </a:path>
                <a:path w="728345" h="679450">
                  <a:moveTo>
                    <a:pt x="10794" y="307213"/>
                  </a:moveTo>
                  <a:lnTo>
                    <a:pt x="0" y="339598"/>
                  </a:lnTo>
                  <a:lnTo>
                    <a:pt x="19557" y="398525"/>
                  </a:lnTo>
                  <a:lnTo>
                    <a:pt x="23749" y="397128"/>
                  </a:lnTo>
                  <a:lnTo>
                    <a:pt x="4699" y="339598"/>
                  </a:lnTo>
                  <a:lnTo>
                    <a:pt x="14985" y="308610"/>
                  </a:lnTo>
                  <a:lnTo>
                    <a:pt x="10794" y="307213"/>
                  </a:lnTo>
                  <a:close/>
                </a:path>
                <a:path w="728345" h="679450">
                  <a:moveTo>
                    <a:pt x="19176" y="310007"/>
                  </a:moveTo>
                  <a:lnTo>
                    <a:pt x="9398" y="339598"/>
                  </a:lnTo>
                  <a:lnTo>
                    <a:pt x="27939" y="395732"/>
                  </a:lnTo>
                  <a:lnTo>
                    <a:pt x="40639" y="391540"/>
                  </a:lnTo>
                  <a:lnTo>
                    <a:pt x="23367" y="339598"/>
                  </a:lnTo>
                  <a:lnTo>
                    <a:pt x="31876" y="314198"/>
                  </a:lnTo>
                  <a:lnTo>
                    <a:pt x="19176" y="310007"/>
                  </a:lnTo>
                  <a:close/>
                </a:path>
                <a:path w="728345" h="679450">
                  <a:moveTo>
                    <a:pt x="68072" y="162306"/>
                  </a:moveTo>
                  <a:lnTo>
                    <a:pt x="40131" y="246761"/>
                  </a:lnTo>
                  <a:lnTo>
                    <a:pt x="52831" y="250951"/>
                  </a:lnTo>
                  <a:lnTo>
                    <a:pt x="80772" y="166497"/>
                  </a:lnTo>
                  <a:lnTo>
                    <a:pt x="68072" y="162306"/>
                  </a:lnTo>
                  <a:close/>
                </a:path>
                <a:path w="728345" h="679450">
                  <a:moveTo>
                    <a:pt x="59689" y="159512"/>
                  </a:moveTo>
                  <a:lnTo>
                    <a:pt x="31750" y="243966"/>
                  </a:lnTo>
                  <a:lnTo>
                    <a:pt x="35940" y="245363"/>
                  </a:lnTo>
                  <a:lnTo>
                    <a:pt x="63880" y="160909"/>
                  </a:lnTo>
                  <a:lnTo>
                    <a:pt x="59689" y="159512"/>
                  </a:lnTo>
                  <a:close/>
                </a:path>
                <a:path w="728345" h="679450">
                  <a:moveTo>
                    <a:pt x="181736" y="60705"/>
                  </a:moveTo>
                  <a:lnTo>
                    <a:pt x="109347" y="112268"/>
                  </a:lnTo>
                  <a:lnTo>
                    <a:pt x="117093" y="123063"/>
                  </a:lnTo>
                  <a:lnTo>
                    <a:pt x="189483" y="71500"/>
                  </a:lnTo>
                  <a:lnTo>
                    <a:pt x="181736" y="60705"/>
                  </a:lnTo>
                  <a:close/>
                </a:path>
                <a:path w="728345" h="679450">
                  <a:moveTo>
                    <a:pt x="176529" y="53467"/>
                  </a:moveTo>
                  <a:lnTo>
                    <a:pt x="104139" y="105028"/>
                  </a:lnTo>
                  <a:lnTo>
                    <a:pt x="106679" y="108584"/>
                  </a:lnTo>
                  <a:lnTo>
                    <a:pt x="179197" y="57023"/>
                  </a:lnTo>
                  <a:lnTo>
                    <a:pt x="176529" y="53467"/>
                  </a:lnTo>
                  <a:close/>
                </a:path>
                <a:path w="728345" h="679450">
                  <a:moveTo>
                    <a:pt x="322199" y="8890"/>
                  </a:moveTo>
                  <a:lnTo>
                    <a:pt x="254507" y="8890"/>
                  </a:lnTo>
                  <a:lnTo>
                    <a:pt x="235965" y="21971"/>
                  </a:lnTo>
                  <a:lnTo>
                    <a:pt x="243712" y="32893"/>
                  </a:lnTo>
                  <a:lnTo>
                    <a:pt x="258699" y="22225"/>
                  </a:lnTo>
                  <a:lnTo>
                    <a:pt x="322199" y="22225"/>
                  </a:lnTo>
                  <a:lnTo>
                    <a:pt x="322199" y="8890"/>
                  </a:lnTo>
                  <a:close/>
                </a:path>
                <a:path w="728345" h="679450">
                  <a:moveTo>
                    <a:pt x="322199" y="0"/>
                  </a:moveTo>
                  <a:lnTo>
                    <a:pt x="251586" y="0"/>
                  </a:lnTo>
                  <a:lnTo>
                    <a:pt x="230885" y="14731"/>
                  </a:lnTo>
                  <a:lnTo>
                    <a:pt x="233425" y="18415"/>
                  </a:lnTo>
                  <a:lnTo>
                    <a:pt x="253110" y="4445"/>
                  </a:lnTo>
                  <a:lnTo>
                    <a:pt x="322199" y="4445"/>
                  </a:lnTo>
                  <a:lnTo>
                    <a:pt x="322199" y="0"/>
                  </a:lnTo>
                  <a:close/>
                </a:path>
                <a:path w="728345" h="679450">
                  <a:moveTo>
                    <a:pt x="476503" y="0"/>
                  </a:moveTo>
                  <a:lnTo>
                    <a:pt x="388874" y="0"/>
                  </a:lnTo>
                  <a:lnTo>
                    <a:pt x="388874" y="4445"/>
                  </a:lnTo>
                  <a:lnTo>
                    <a:pt x="475106" y="4445"/>
                  </a:lnTo>
                  <a:lnTo>
                    <a:pt x="480694" y="8381"/>
                  </a:lnTo>
                  <a:lnTo>
                    <a:pt x="483234" y="4699"/>
                  </a:lnTo>
                  <a:lnTo>
                    <a:pt x="476503" y="0"/>
                  </a:lnTo>
                  <a:close/>
                </a:path>
                <a:path w="728345" h="679450">
                  <a:moveTo>
                    <a:pt x="473709" y="8890"/>
                  </a:moveTo>
                  <a:lnTo>
                    <a:pt x="388874" y="8890"/>
                  </a:lnTo>
                  <a:lnTo>
                    <a:pt x="388874" y="22225"/>
                  </a:lnTo>
                  <a:lnTo>
                    <a:pt x="469518" y="22225"/>
                  </a:lnTo>
                  <a:lnTo>
                    <a:pt x="470407" y="22859"/>
                  </a:lnTo>
                  <a:lnTo>
                    <a:pt x="478154" y="11938"/>
                  </a:lnTo>
                  <a:lnTo>
                    <a:pt x="473709" y="8890"/>
                  </a:lnTo>
                  <a:close/>
                </a:path>
                <a:path w="728345" h="679450">
                  <a:moveTo>
                    <a:pt x="532383" y="50673"/>
                  </a:moveTo>
                  <a:lnTo>
                    <a:pt x="524763" y="61468"/>
                  </a:lnTo>
                  <a:lnTo>
                    <a:pt x="597153" y="113029"/>
                  </a:lnTo>
                  <a:lnTo>
                    <a:pt x="604901" y="102234"/>
                  </a:lnTo>
                  <a:lnTo>
                    <a:pt x="532383" y="50673"/>
                  </a:lnTo>
                  <a:close/>
                </a:path>
                <a:path w="728345" h="679450">
                  <a:moveTo>
                    <a:pt x="537590" y="43433"/>
                  </a:moveTo>
                  <a:lnTo>
                    <a:pt x="535051" y="46990"/>
                  </a:lnTo>
                  <a:lnTo>
                    <a:pt x="607440" y="98551"/>
                  </a:lnTo>
                  <a:lnTo>
                    <a:pt x="609980" y="94996"/>
                  </a:lnTo>
                  <a:lnTo>
                    <a:pt x="537590" y="43433"/>
                  </a:lnTo>
                  <a:close/>
                </a:path>
                <a:path w="728345" h="679450">
                  <a:moveTo>
                    <a:pt x="654684" y="145923"/>
                  </a:moveTo>
                  <a:lnTo>
                    <a:pt x="641984" y="150113"/>
                  </a:lnTo>
                  <a:lnTo>
                    <a:pt x="669925" y="234569"/>
                  </a:lnTo>
                  <a:lnTo>
                    <a:pt x="682625" y="230377"/>
                  </a:lnTo>
                  <a:lnTo>
                    <a:pt x="654684" y="145923"/>
                  </a:lnTo>
                  <a:close/>
                </a:path>
                <a:path w="728345" h="679450">
                  <a:moveTo>
                    <a:pt x="663066" y="143128"/>
                  </a:moveTo>
                  <a:lnTo>
                    <a:pt x="658876" y="144525"/>
                  </a:lnTo>
                  <a:lnTo>
                    <a:pt x="686815" y="228981"/>
                  </a:lnTo>
                  <a:lnTo>
                    <a:pt x="691133" y="227584"/>
                  </a:lnTo>
                  <a:lnTo>
                    <a:pt x="663066" y="143128"/>
                  </a:lnTo>
                  <a:close/>
                </a:path>
                <a:path w="728345" h="679450">
                  <a:moveTo>
                    <a:pt x="712088" y="290829"/>
                  </a:moveTo>
                  <a:lnTo>
                    <a:pt x="707770" y="292226"/>
                  </a:lnTo>
                  <a:lnTo>
                    <a:pt x="723518" y="339598"/>
                  </a:lnTo>
                  <a:lnTo>
                    <a:pt x="709929" y="380746"/>
                  </a:lnTo>
                  <a:lnTo>
                    <a:pt x="714120" y="382143"/>
                  </a:lnTo>
                  <a:lnTo>
                    <a:pt x="728217" y="339598"/>
                  </a:lnTo>
                  <a:lnTo>
                    <a:pt x="712088" y="290829"/>
                  </a:lnTo>
                  <a:close/>
                </a:path>
                <a:path w="728345" h="679450">
                  <a:moveTo>
                    <a:pt x="703579" y="293624"/>
                  </a:moveTo>
                  <a:lnTo>
                    <a:pt x="691006" y="297814"/>
                  </a:lnTo>
                  <a:lnTo>
                    <a:pt x="704850" y="339598"/>
                  </a:lnTo>
                  <a:lnTo>
                    <a:pt x="693038" y="375158"/>
                  </a:lnTo>
                  <a:lnTo>
                    <a:pt x="705738" y="379349"/>
                  </a:lnTo>
                  <a:lnTo>
                    <a:pt x="718819" y="339598"/>
                  </a:lnTo>
                  <a:lnTo>
                    <a:pt x="703579" y="293624"/>
                  </a:lnTo>
                  <a:close/>
                </a:path>
                <a:path w="728345" h="679450">
                  <a:moveTo>
                    <a:pt x="688975" y="444119"/>
                  </a:moveTo>
                  <a:lnTo>
                    <a:pt x="661034" y="528447"/>
                  </a:lnTo>
                  <a:lnTo>
                    <a:pt x="665226" y="529844"/>
                  </a:lnTo>
                  <a:lnTo>
                    <a:pt x="693165" y="445515"/>
                  </a:lnTo>
                  <a:lnTo>
                    <a:pt x="688975" y="444119"/>
                  </a:lnTo>
                  <a:close/>
                </a:path>
                <a:path w="728345" h="679450">
                  <a:moveTo>
                    <a:pt x="672083" y="438531"/>
                  </a:moveTo>
                  <a:lnTo>
                    <a:pt x="644143" y="522859"/>
                  </a:lnTo>
                  <a:lnTo>
                    <a:pt x="656716" y="527050"/>
                  </a:lnTo>
                  <a:lnTo>
                    <a:pt x="684783" y="442722"/>
                  </a:lnTo>
                  <a:lnTo>
                    <a:pt x="672083" y="438531"/>
                  </a:lnTo>
                  <a:close/>
                </a:path>
                <a:path w="728345" h="679450">
                  <a:moveTo>
                    <a:pt x="612775" y="576834"/>
                  </a:moveTo>
                  <a:lnTo>
                    <a:pt x="540384" y="628396"/>
                  </a:lnTo>
                  <a:lnTo>
                    <a:pt x="543051" y="632078"/>
                  </a:lnTo>
                  <a:lnTo>
                    <a:pt x="615441" y="580516"/>
                  </a:lnTo>
                  <a:lnTo>
                    <a:pt x="612775" y="576834"/>
                  </a:lnTo>
                  <a:close/>
                </a:path>
                <a:path w="728345" h="679450">
                  <a:moveTo>
                    <a:pt x="602487" y="562356"/>
                  </a:moveTo>
                  <a:lnTo>
                    <a:pt x="530098" y="613918"/>
                  </a:lnTo>
                  <a:lnTo>
                    <a:pt x="537844" y="624839"/>
                  </a:lnTo>
                  <a:lnTo>
                    <a:pt x="610234" y="573277"/>
                  </a:lnTo>
                  <a:lnTo>
                    <a:pt x="602487" y="562356"/>
                  </a:lnTo>
                  <a:close/>
                </a:path>
                <a:path w="728345" h="679450">
                  <a:moveTo>
                    <a:pt x="486155" y="667131"/>
                  </a:moveTo>
                  <a:lnTo>
                    <a:pt x="475106" y="674877"/>
                  </a:lnTo>
                  <a:lnTo>
                    <a:pt x="395477" y="674877"/>
                  </a:lnTo>
                  <a:lnTo>
                    <a:pt x="395477" y="679323"/>
                  </a:lnTo>
                  <a:lnTo>
                    <a:pt x="476503" y="679323"/>
                  </a:lnTo>
                  <a:lnTo>
                    <a:pt x="488695" y="670687"/>
                  </a:lnTo>
                  <a:lnTo>
                    <a:pt x="486155" y="667131"/>
                  </a:lnTo>
                  <a:close/>
                </a:path>
                <a:path w="728345" h="679450">
                  <a:moveTo>
                    <a:pt x="475868" y="652652"/>
                  </a:moveTo>
                  <a:lnTo>
                    <a:pt x="469518" y="657098"/>
                  </a:lnTo>
                  <a:lnTo>
                    <a:pt x="395477" y="657098"/>
                  </a:lnTo>
                  <a:lnTo>
                    <a:pt x="395477" y="670433"/>
                  </a:lnTo>
                  <a:lnTo>
                    <a:pt x="473709" y="670433"/>
                  </a:lnTo>
                  <a:lnTo>
                    <a:pt x="483488" y="663448"/>
                  </a:lnTo>
                  <a:lnTo>
                    <a:pt x="475868" y="652652"/>
                  </a:lnTo>
                  <a:close/>
                </a:path>
                <a:path w="728345" h="679450">
                  <a:moveTo>
                    <a:pt x="238886" y="664845"/>
                  </a:moveTo>
                  <a:lnTo>
                    <a:pt x="236219" y="668401"/>
                  </a:lnTo>
                  <a:lnTo>
                    <a:pt x="251586" y="679323"/>
                  </a:lnTo>
                  <a:lnTo>
                    <a:pt x="328802" y="679323"/>
                  </a:lnTo>
                  <a:lnTo>
                    <a:pt x="328802" y="674877"/>
                  </a:lnTo>
                  <a:lnTo>
                    <a:pt x="253110" y="674877"/>
                  </a:lnTo>
                  <a:lnTo>
                    <a:pt x="238886" y="664845"/>
                  </a:lnTo>
                  <a:close/>
                </a:path>
                <a:path w="728345" h="679450">
                  <a:moveTo>
                    <a:pt x="249174" y="650366"/>
                  </a:moveTo>
                  <a:lnTo>
                    <a:pt x="241426" y="661162"/>
                  </a:lnTo>
                  <a:lnTo>
                    <a:pt x="254507" y="670433"/>
                  </a:lnTo>
                  <a:lnTo>
                    <a:pt x="328802" y="670433"/>
                  </a:lnTo>
                  <a:lnTo>
                    <a:pt x="328802" y="657098"/>
                  </a:lnTo>
                  <a:lnTo>
                    <a:pt x="258699" y="657098"/>
                  </a:lnTo>
                  <a:lnTo>
                    <a:pt x="249174" y="650366"/>
                  </a:lnTo>
                  <a:close/>
                </a:path>
                <a:path w="728345" h="679450">
                  <a:moveTo>
                    <a:pt x="112140" y="574548"/>
                  </a:moveTo>
                  <a:lnTo>
                    <a:pt x="109600" y="578231"/>
                  </a:lnTo>
                  <a:lnTo>
                    <a:pt x="181990" y="629793"/>
                  </a:lnTo>
                  <a:lnTo>
                    <a:pt x="184530" y="626110"/>
                  </a:lnTo>
                  <a:lnTo>
                    <a:pt x="112140" y="574548"/>
                  </a:lnTo>
                  <a:close/>
                </a:path>
                <a:path w="728345" h="679450">
                  <a:moveTo>
                    <a:pt x="122427" y="560070"/>
                  </a:moveTo>
                  <a:lnTo>
                    <a:pt x="114680" y="570991"/>
                  </a:lnTo>
                  <a:lnTo>
                    <a:pt x="187070" y="622553"/>
                  </a:lnTo>
                  <a:lnTo>
                    <a:pt x="194817" y="611632"/>
                  </a:lnTo>
                  <a:lnTo>
                    <a:pt x="122427" y="560070"/>
                  </a:lnTo>
                  <a:close/>
                </a:path>
              </a:pathLst>
            </a:custGeom>
            <a:solidFill>
              <a:srgbClr val="000000"/>
            </a:solidFill>
          </p:spPr>
          <p:txBody>
            <a:bodyPr wrap="square" lIns="0" tIns="0" rIns="0" bIns="0" rtlCol="0"/>
            <a:lstStyle/>
            <a:p>
              <a:endParaRPr/>
            </a:p>
          </p:txBody>
        </p:sp>
      </p:grpSp>
      <p:sp>
        <p:nvSpPr>
          <p:cNvPr id="91" name="object 91"/>
          <p:cNvSpPr txBox="1"/>
          <p:nvPr/>
        </p:nvSpPr>
        <p:spPr>
          <a:xfrm>
            <a:off x="11662409" y="340677"/>
            <a:ext cx="180340"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libri"/>
                <a:cs typeface="Calibri"/>
              </a:rPr>
              <a:t>3</a:t>
            </a:r>
            <a:endParaRPr sz="2400">
              <a:latin typeface="Calibri"/>
              <a:cs typeface="Calibri"/>
            </a:endParaRPr>
          </a:p>
        </p:txBody>
      </p:sp>
      <p:grpSp>
        <p:nvGrpSpPr>
          <p:cNvPr id="92" name="object 92"/>
          <p:cNvGrpSpPr/>
          <p:nvPr/>
        </p:nvGrpSpPr>
        <p:grpSpPr>
          <a:xfrm>
            <a:off x="400001" y="4952863"/>
            <a:ext cx="2700655" cy="1776730"/>
            <a:chOff x="400001" y="4952863"/>
            <a:chExt cx="2700655" cy="1776730"/>
          </a:xfrm>
        </p:grpSpPr>
        <p:pic>
          <p:nvPicPr>
            <p:cNvPr id="93" name="object 93"/>
            <p:cNvPicPr/>
            <p:nvPr/>
          </p:nvPicPr>
          <p:blipFill>
            <a:blip r:embed="rId2" cstate="print"/>
            <a:stretch>
              <a:fillRect/>
            </a:stretch>
          </p:blipFill>
          <p:spPr>
            <a:xfrm>
              <a:off x="400001" y="4952863"/>
              <a:ext cx="2700498" cy="1776622"/>
            </a:xfrm>
            <a:prstGeom prst="rect">
              <a:avLst/>
            </a:prstGeom>
          </p:spPr>
        </p:pic>
        <p:sp>
          <p:nvSpPr>
            <p:cNvPr id="94" name="object 94"/>
            <p:cNvSpPr/>
            <p:nvPr/>
          </p:nvSpPr>
          <p:spPr>
            <a:xfrm>
              <a:off x="438149" y="4953000"/>
              <a:ext cx="2628900" cy="1704975"/>
            </a:xfrm>
            <a:custGeom>
              <a:avLst/>
              <a:gdLst/>
              <a:ahLst/>
              <a:cxnLst/>
              <a:rect l="l" t="t" r="r" b="b"/>
              <a:pathLst>
                <a:path w="2628900" h="1704975">
                  <a:moveTo>
                    <a:pt x="2628900" y="0"/>
                  </a:moveTo>
                  <a:lnTo>
                    <a:pt x="0" y="0"/>
                  </a:lnTo>
                  <a:lnTo>
                    <a:pt x="0" y="1704975"/>
                  </a:lnTo>
                  <a:lnTo>
                    <a:pt x="2628900" y="1704975"/>
                  </a:lnTo>
                  <a:lnTo>
                    <a:pt x="2628900" y="0"/>
                  </a:lnTo>
                  <a:close/>
                </a:path>
              </a:pathLst>
            </a:custGeom>
            <a:solidFill>
              <a:srgbClr val="D7E1F3"/>
            </a:solidFill>
          </p:spPr>
          <p:txBody>
            <a:bodyPr wrap="square" lIns="0" tIns="0" rIns="0" bIns="0" rtlCol="0"/>
            <a:lstStyle/>
            <a:p>
              <a:endParaRPr/>
            </a:p>
          </p:txBody>
        </p:sp>
        <p:sp>
          <p:nvSpPr>
            <p:cNvPr id="95" name="object 95"/>
            <p:cNvSpPr/>
            <p:nvPr/>
          </p:nvSpPr>
          <p:spPr>
            <a:xfrm>
              <a:off x="670547" y="5939929"/>
              <a:ext cx="1276985" cy="200025"/>
            </a:xfrm>
            <a:custGeom>
              <a:avLst/>
              <a:gdLst/>
              <a:ahLst/>
              <a:cxnLst/>
              <a:rect l="l" t="t" r="r" b="b"/>
              <a:pathLst>
                <a:path w="1276985" h="200025">
                  <a:moveTo>
                    <a:pt x="809625" y="0"/>
                  </a:moveTo>
                  <a:lnTo>
                    <a:pt x="581025" y="0"/>
                  </a:lnTo>
                  <a:lnTo>
                    <a:pt x="0" y="0"/>
                  </a:lnTo>
                  <a:lnTo>
                    <a:pt x="0" y="200012"/>
                  </a:lnTo>
                  <a:lnTo>
                    <a:pt x="581025" y="200012"/>
                  </a:lnTo>
                  <a:lnTo>
                    <a:pt x="809625" y="200012"/>
                  </a:lnTo>
                  <a:lnTo>
                    <a:pt x="809625" y="0"/>
                  </a:lnTo>
                  <a:close/>
                </a:path>
                <a:path w="1276985" h="200025">
                  <a:moveTo>
                    <a:pt x="1276362" y="0"/>
                  </a:moveTo>
                  <a:lnTo>
                    <a:pt x="809637" y="0"/>
                  </a:lnTo>
                  <a:lnTo>
                    <a:pt x="809637" y="200012"/>
                  </a:lnTo>
                  <a:lnTo>
                    <a:pt x="1276362" y="200012"/>
                  </a:lnTo>
                  <a:lnTo>
                    <a:pt x="1276362" y="0"/>
                  </a:lnTo>
                  <a:close/>
                </a:path>
              </a:pathLst>
            </a:custGeom>
            <a:solidFill>
              <a:srgbClr val="FFFF00"/>
            </a:solidFill>
          </p:spPr>
          <p:txBody>
            <a:bodyPr wrap="square" lIns="0" tIns="0" rIns="0" bIns="0" rtlCol="0"/>
            <a:lstStyle/>
            <a:p>
              <a:endParaRPr/>
            </a:p>
          </p:txBody>
        </p:sp>
      </p:grpSp>
      <p:sp>
        <p:nvSpPr>
          <p:cNvPr id="96" name="object 96"/>
          <p:cNvSpPr txBox="1"/>
          <p:nvPr/>
        </p:nvSpPr>
        <p:spPr>
          <a:xfrm>
            <a:off x="2517139" y="5315267"/>
            <a:ext cx="379095" cy="421005"/>
          </a:xfrm>
          <a:prstGeom prst="rect">
            <a:avLst/>
          </a:prstGeom>
        </p:spPr>
        <p:txBody>
          <a:bodyPr vert="horz" wrap="square" lIns="0" tIns="15875" rIns="0" bIns="0" rtlCol="0">
            <a:spAutoFit/>
          </a:bodyPr>
          <a:lstStyle/>
          <a:p>
            <a:pPr marL="12700">
              <a:lnSpc>
                <a:spcPct val="100000"/>
              </a:lnSpc>
              <a:spcBef>
                <a:spcPts val="125"/>
              </a:spcBef>
            </a:pPr>
            <a:r>
              <a:rPr sz="1250" spc="25" dirty="0">
                <a:latin typeface="Arial MT"/>
                <a:cs typeface="Arial MT"/>
              </a:rPr>
              <a:t>BUN</a:t>
            </a:r>
            <a:endParaRPr sz="1250">
              <a:latin typeface="Arial MT"/>
              <a:cs typeface="Arial MT"/>
            </a:endParaRPr>
          </a:p>
          <a:p>
            <a:pPr marL="79375">
              <a:lnSpc>
                <a:spcPct val="100000"/>
              </a:lnSpc>
              <a:spcBef>
                <a:spcPts val="80"/>
              </a:spcBef>
            </a:pPr>
            <a:r>
              <a:rPr sz="1250" spc="55" dirty="0">
                <a:latin typeface="Arial MT"/>
                <a:cs typeface="Arial MT"/>
              </a:rPr>
              <a:t>dan</a:t>
            </a:r>
            <a:endParaRPr sz="1250">
              <a:latin typeface="Arial MT"/>
              <a:cs typeface="Arial MT"/>
            </a:endParaRPr>
          </a:p>
        </p:txBody>
      </p:sp>
      <p:sp>
        <p:nvSpPr>
          <p:cNvPr id="97" name="object 97"/>
          <p:cNvSpPr txBox="1"/>
          <p:nvPr/>
        </p:nvSpPr>
        <p:spPr>
          <a:xfrm>
            <a:off x="2442210" y="5730366"/>
            <a:ext cx="476250" cy="200025"/>
          </a:xfrm>
          <a:prstGeom prst="rect">
            <a:avLst/>
          </a:prstGeom>
          <a:solidFill>
            <a:srgbClr val="FFFF00"/>
          </a:solidFill>
        </p:spPr>
        <p:txBody>
          <a:bodyPr vert="horz" wrap="square" lIns="0" tIns="0" rIns="0" bIns="0" rtlCol="0">
            <a:spAutoFit/>
          </a:bodyPr>
          <a:lstStyle/>
          <a:p>
            <a:pPr marL="1270">
              <a:lnSpc>
                <a:spcPts val="1575"/>
              </a:lnSpc>
            </a:pPr>
            <a:r>
              <a:rPr sz="1400" b="1" u="heavy" spc="20" dirty="0">
                <a:uFill>
                  <a:solidFill>
                    <a:srgbClr val="000000"/>
                  </a:solidFill>
                </a:uFill>
                <a:latin typeface="Arial"/>
                <a:cs typeface="Arial"/>
              </a:rPr>
              <a:t>surat</a:t>
            </a:r>
            <a:endParaRPr sz="1400">
              <a:latin typeface="Arial"/>
              <a:cs typeface="Arial"/>
            </a:endParaRPr>
          </a:p>
        </p:txBody>
      </p:sp>
      <p:sp>
        <p:nvSpPr>
          <p:cNvPr id="98" name="object 98"/>
          <p:cNvSpPr txBox="1"/>
          <p:nvPr/>
        </p:nvSpPr>
        <p:spPr>
          <a:xfrm>
            <a:off x="658494" y="5916295"/>
            <a:ext cx="1314450" cy="243204"/>
          </a:xfrm>
          <a:prstGeom prst="rect">
            <a:avLst/>
          </a:prstGeom>
        </p:spPr>
        <p:txBody>
          <a:bodyPr vert="horz" wrap="square" lIns="0" tIns="15875" rIns="0" bIns="0" rtlCol="0">
            <a:spAutoFit/>
          </a:bodyPr>
          <a:lstStyle/>
          <a:p>
            <a:pPr marL="12700">
              <a:lnSpc>
                <a:spcPct val="100000"/>
              </a:lnSpc>
              <a:spcBef>
                <a:spcPts val="125"/>
              </a:spcBef>
              <a:tabLst>
                <a:tab pos="822325" algn="l"/>
              </a:tabLst>
            </a:pPr>
            <a:r>
              <a:rPr sz="1400" b="1" u="heavy" spc="40" dirty="0">
                <a:uFill>
                  <a:solidFill>
                    <a:srgbClr val="000000"/>
                  </a:solidFill>
                </a:uFill>
                <a:latin typeface="Arial"/>
                <a:cs typeface="Arial"/>
              </a:rPr>
              <a:t>u</a:t>
            </a:r>
            <a:r>
              <a:rPr sz="1400" b="1" u="heavy" spc="-30" dirty="0">
                <a:uFill>
                  <a:solidFill>
                    <a:srgbClr val="000000"/>
                  </a:solidFill>
                </a:uFill>
                <a:latin typeface="Arial"/>
                <a:cs typeface="Arial"/>
              </a:rPr>
              <a:t>s</a:t>
            </a:r>
            <a:r>
              <a:rPr sz="1400" b="1" u="heavy" spc="40" dirty="0">
                <a:uFill>
                  <a:solidFill>
                    <a:srgbClr val="000000"/>
                  </a:solidFill>
                </a:uFill>
                <a:latin typeface="Arial"/>
                <a:cs typeface="Arial"/>
              </a:rPr>
              <a:t>u</a:t>
            </a:r>
            <a:r>
              <a:rPr sz="1400" b="1" u="heavy" spc="-95" dirty="0">
                <a:uFill>
                  <a:solidFill>
                    <a:srgbClr val="000000"/>
                  </a:solidFill>
                </a:uFill>
                <a:latin typeface="Arial"/>
                <a:cs typeface="Arial"/>
              </a:rPr>
              <a:t>l</a:t>
            </a:r>
            <a:r>
              <a:rPr sz="1400" b="1" u="heavy" spc="45" dirty="0">
                <a:uFill>
                  <a:solidFill>
                    <a:srgbClr val="000000"/>
                  </a:solidFill>
                </a:uFill>
                <a:latin typeface="Arial"/>
                <a:cs typeface="Arial"/>
              </a:rPr>
              <a:t>a</a:t>
            </a:r>
            <a:r>
              <a:rPr sz="1400" b="1" u="heavy" spc="15" dirty="0">
                <a:uFill>
                  <a:solidFill>
                    <a:srgbClr val="000000"/>
                  </a:solidFill>
                </a:uFill>
                <a:latin typeface="Arial"/>
                <a:cs typeface="Arial"/>
              </a:rPr>
              <a:t>n</a:t>
            </a:r>
            <a:r>
              <a:rPr sz="1400" b="1" u="heavy" dirty="0">
                <a:uFill>
                  <a:solidFill>
                    <a:srgbClr val="000000"/>
                  </a:solidFill>
                </a:uFill>
                <a:latin typeface="Arial"/>
                <a:cs typeface="Arial"/>
              </a:rPr>
              <a:t>	</a:t>
            </a:r>
            <a:r>
              <a:rPr sz="1400" b="1" u="heavy" spc="50" dirty="0">
                <a:uFill>
                  <a:solidFill>
                    <a:srgbClr val="000000"/>
                  </a:solidFill>
                </a:uFill>
                <a:latin typeface="Arial"/>
                <a:cs typeface="Arial"/>
              </a:rPr>
              <a:t>r</a:t>
            </a:r>
            <a:r>
              <a:rPr sz="1400" b="1" u="heavy" spc="-30" dirty="0">
                <a:uFill>
                  <a:solidFill>
                    <a:srgbClr val="000000"/>
                  </a:solidFill>
                </a:uFill>
                <a:latin typeface="Arial"/>
                <a:cs typeface="Arial"/>
              </a:rPr>
              <a:t>e</a:t>
            </a:r>
            <a:r>
              <a:rPr sz="1400" b="1" u="heavy" spc="45" dirty="0">
                <a:uFill>
                  <a:solidFill>
                    <a:srgbClr val="000000"/>
                  </a:solidFill>
                </a:uFill>
                <a:latin typeface="Arial"/>
                <a:cs typeface="Arial"/>
              </a:rPr>
              <a:t>v</a:t>
            </a:r>
            <a:r>
              <a:rPr sz="1400" b="1" u="heavy" spc="-20" dirty="0">
                <a:uFill>
                  <a:solidFill>
                    <a:srgbClr val="000000"/>
                  </a:solidFill>
                </a:uFill>
                <a:latin typeface="Arial"/>
                <a:cs typeface="Arial"/>
              </a:rPr>
              <a:t>i</a:t>
            </a:r>
            <a:r>
              <a:rPr sz="1400" b="1" u="heavy" spc="45" dirty="0">
                <a:uFill>
                  <a:solidFill>
                    <a:srgbClr val="000000"/>
                  </a:solidFill>
                </a:uFill>
                <a:latin typeface="Arial"/>
                <a:cs typeface="Arial"/>
              </a:rPr>
              <a:t>s</a:t>
            </a:r>
            <a:r>
              <a:rPr sz="1400" b="1" u="heavy" spc="5" dirty="0">
                <a:uFill>
                  <a:solidFill>
                    <a:srgbClr val="000000"/>
                  </a:solidFill>
                </a:uFill>
                <a:latin typeface="Arial"/>
                <a:cs typeface="Arial"/>
              </a:rPr>
              <a:t>i</a:t>
            </a:r>
            <a:endParaRPr sz="1400">
              <a:latin typeface="Arial"/>
              <a:cs typeface="Arial"/>
            </a:endParaRPr>
          </a:p>
        </p:txBody>
      </p:sp>
      <p:sp>
        <p:nvSpPr>
          <p:cNvPr id="99" name="object 99"/>
          <p:cNvSpPr txBox="1"/>
          <p:nvPr/>
        </p:nvSpPr>
        <p:spPr>
          <a:xfrm>
            <a:off x="2173985" y="5935345"/>
            <a:ext cx="716280" cy="220345"/>
          </a:xfrm>
          <a:prstGeom prst="rect">
            <a:avLst/>
          </a:prstGeom>
        </p:spPr>
        <p:txBody>
          <a:bodyPr vert="horz" wrap="square" lIns="0" tIns="15875" rIns="0" bIns="0" rtlCol="0">
            <a:spAutoFit/>
          </a:bodyPr>
          <a:lstStyle/>
          <a:p>
            <a:pPr marL="12700">
              <a:lnSpc>
                <a:spcPct val="100000"/>
              </a:lnSpc>
              <a:spcBef>
                <a:spcPts val="125"/>
              </a:spcBef>
            </a:pPr>
            <a:r>
              <a:rPr sz="1250" spc="-25" dirty="0">
                <a:latin typeface="Arial MT"/>
                <a:cs typeface="Arial MT"/>
              </a:rPr>
              <a:t>an</a:t>
            </a:r>
            <a:r>
              <a:rPr sz="1250" spc="55" dirty="0">
                <a:latin typeface="Arial MT"/>
                <a:cs typeface="Arial MT"/>
              </a:rPr>
              <a:t>gg</a:t>
            </a:r>
            <a:r>
              <a:rPr sz="1250" spc="-25" dirty="0">
                <a:latin typeface="Arial MT"/>
                <a:cs typeface="Arial MT"/>
              </a:rPr>
              <a:t>a</a:t>
            </a:r>
            <a:r>
              <a:rPr sz="1250" spc="25" dirty="0">
                <a:latin typeface="Arial MT"/>
                <a:cs typeface="Arial MT"/>
              </a:rPr>
              <a:t>r</a:t>
            </a:r>
            <a:r>
              <a:rPr sz="1250" spc="55" dirty="0">
                <a:latin typeface="Arial MT"/>
                <a:cs typeface="Arial MT"/>
              </a:rPr>
              <a:t>a</a:t>
            </a:r>
            <a:r>
              <a:rPr sz="1250" spc="15" dirty="0">
                <a:latin typeface="Arial MT"/>
                <a:cs typeface="Arial MT"/>
              </a:rPr>
              <a:t>n</a:t>
            </a:r>
            <a:endParaRPr sz="1250">
              <a:latin typeface="Arial MT"/>
              <a:cs typeface="Arial MT"/>
            </a:endParaRPr>
          </a:p>
        </p:txBody>
      </p:sp>
      <p:sp>
        <p:nvSpPr>
          <p:cNvPr id="100" name="object 100"/>
          <p:cNvSpPr txBox="1"/>
          <p:nvPr/>
        </p:nvSpPr>
        <p:spPr>
          <a:xfrm>
            <a:off x="658494" y="6135687"/>
            <a:ext cx="1586230" cy="220345"/>
          </a:xfrm>
          <a:prstGeom prst="rect">
            <a:avLst/>
          </a:prstGeom>
        </p:spPr>
        <p:txBody>
          <a:bodyPr vert="horz" wrap="square" lIns="0" tIns="15875" rIns="0" bIns="0" rtlCol="0">
            <a:spAutoFit/>
          </a:bodyPr>
          <a:lstStyle/>
          <a:p>
            <a:pPr marL="12700">
              <a:lnSpc>
                <a:spcPct val="100000"/>
              </a:lnSpc>
              <a:spcBef>
                <a:spcPts val="125"/>
              </a:spcBef>
            </a:pPr>
            <a:r>
              <a:rPr sz="1250" spc="-20" dirty="0">
                <a:latin typeface="Arial MT"/>
                <a:cs typeface="Arial MT"/>
              </a:rPr>
              <a:t>kepada</a:t>
            </a:r>
            <a:r>
              <a:rPr sz="1250" spc="260" dirty="0">
                <a:latin typeface="Arial MT"/>
                <a:cs typeface="Arial MT"/>
              </a:rPr>
              <a:t> </a:t>
            </a:r>
            <a:r>
              <a:rPr sz="1250" spc="-20" dirty="0">
                <a:latin typeface="Arial MT"/>
                <a:cs typeface="Arial MT"/>
              </a:rPr>
              <a:t>Kanwil</a:t>
            </a:r>
            <a:r>
              <a:rPr sz="1250" spc="245" dirty="0">
                <a:latin typeface="Arial MT"/>
                <a:cs typeface="Arial MT"/>
              </a:rPr>
              <a:t> </a:t>
            </a:r>
            <a:r>
              <a:rPr sz="1250" dirty="0">
                <a:latin typeface="Arial MT"/>
                <a:cs typeface="Arial MT"/>
              </a:rPr>
              <a:t>DJPb.</a:t>
            </a:r>
            <a:endParaRPr sz="1250">
              <a:latin typeface="Arial MT"/>
              <a:cs typeface="Arial MT"/>
            </a:endParaRPr>
          </a:p>
        </p:txBody>
      </p:sp>
      <p:grpSp>
        <p:nvGrpSpPr>
          <p:cNvPr id="101" name="object 101"/>
          <p:cNvGrpSpPr/>
          <p:nvPr/>
        </p:nvGrpSpPr>
        <p:grpSpPr>
          <a:xfrm>
            <a:off x="361950" y="4905438"/>
            <a:ext cx="2814955" cy="452755"/>
            <a:chOff x="361950" y="4905438"/>
            <a:chExt cx="2814955" cy="452755"/>
          </a:xfrm>
        </p:grpSpPr>
        <p:pic>
          <p:nvPicPr>
            <p:cNvPr id="102" name="object 102"/>
            <p:cNvPicPr/>
            <p:nvPr/>
          </p:nvPicPr>
          <p:blipFill>
            <a:blip r:embed="rId3" cstate="print"/>
            <a:stretch>
              <a:fillRect/>
            </a:stretch>
          </p:blipFill>
          <p:spPr>
            <a:xfrm>
              <a:off x="361950" y="4914963"/>
              <a:ext cx="2290826" cy="442912"/>
            </a:xfrm>
            <a:prstGeom prst="rect">
              <a:avLst/>
            </a:prstGeom>
          </p:spPr>
        </p:pic>
        <p:sp>
          <p:nvSpPr>
            <p:cNvPr id="103" name="object 103"/>
            <p:cNvSpPr/>
            <p:nvPr/>
          </p:nvSpPr>
          <p:spPr>
            <a:xfrm>
              <a:off x="457200" y="4991100"/>
              <a:ext cx="2105025" cy="295275"/>
            </a:xfrm>
            <a:custGeom>
              <a:avLst/>
              <a:gdLst/>
              <a:ahLst/>
              <a:cxnLst/>
              <a:rect l="l" t="t" r="r" b="b"/>
              <a:pathLst>
                <a:path w="2105025" h="295275">
                  <a:moveTo>
                    <a:pt x="1957451" y="0"/>
                  </a:moveTo>
                  <a:lnTo>
                    <a:pt x="0" y="0"/>
                  </a:lnTo>
                  <a:lnTo>
                    <a:pt x="0" y="295275"/>
                  </a:lnTo>
                  <a:lnTo>
                    <a:pt x="1957451" y="295275"/>
                  </a:lnTo>
                  <a:lnTo>
                    <a:pt x="2105025" y="147574"/>
                  </a:lnTo>
                  <a:lnTo>
                    <a:pt x="1957451" y="0"/>
                  </a:lnTo>
                  <a:close/>
                </a:path>
              </a:pathLst>
            </a:custGeom>
            <a:solidFill>
              <a:srgbClr val="4471C4"/>
            </a:solidFill>
          </p:spPr>
          <p:txBody>
            <a:bodyPr wrap="square" lIns="0" tIns="0" rIns="0" bIns="0" rtlCol="0"/>
            <a:lstStyle/>
            <a:p>
              <a:endParaRPr/>
            </a:p>
          </p:txBody>
        </p:sp>
        <p:pic>
          <p:nvPicPr>
            <p:cNvPr id="104" name="object 104"/>
            <p:cNvPicPr/>
            <p:nvPr/>
          </p:nvPicPr>
          <p:blipFill>
            <a:blip r:embed="rId4" cstate="print"/>
            <a:stretch>
              <a:fillRect/>
            </a:stretch>
          </p:blipFill>
          <p:spPr>
            <a:xfrm>
              <a:off x="2333625" y="4914963"/>
              <a:ext cx="566737" cy="442912"/>
            </a:xfrm>
            <a:prstGeom prst="rect">
              <a:avLst/>
            </a:prstGeom>
          </p:spPr>
        </p:pic>
        <p:sp>
          <p:nvSpPr>
            <p:cNvPr id="105" name="object 105"/>
            <p:cNvSpPr/>
            <p:nvPr/>
          </p:nvSpPr>
          <p:spPr>
            <a:xfrm>
              <a:off x="2409825" y="4991100"/>
              <a:ext cx="419100" cy="295275"/>
            </a:xfrm>
            <a:custGeom>
              <a:avLst/>
              <a:gdLst/>
              <a:ahLst/>
              <a:cxnLst/>
              <a:rect l="l" t="t" r="r" b="b"/>
              <a:pathLst>
                <a:path w="419100" h="295275">
                  <a:moveTo>
                    <a:pt x="264287" y="0"/>
                  </a:moveTo>
                  <a:lnTo>
                    <a:pt x="0" y="0"/>
                  </a:lnTo>
                  <a:lnTo>
                    <a:pt x="154812" y="147574"/>
                  </a:lnTo>
                  <a:lnTo>
                    <a:pt x="0" y="295275"/>
                  </a:lnTo>
                  <a:lnTo>
                    <a:pt x="264287" y="295275"/>
                  </a:lnTo>
                  <a:lnTo>
                    <a:pt x="419100" y="147574"/>
                  </a:lnTo>
                  <a:lnTo>
                    <a:pt x="264287" y="0"/>
                  </a:lnTo>
                  <a:close/>
                </a:path>
              </a:pathLst>
            </a:custGeom>
            <a:solidFill>
              <a:srgbClr val="4471C4"/>
            </a:solidFill>
          </p:spPr>
          <p:txBody>
            <a:bodyPr wrap="square" lIns="0" tIns="0" rIns="0" bIns="0" rtlCol="0"/>
            <a:lstStyle/>
            <a:p>
              <a:endParaRPr/>
            </a:p>
          </p:txBody>
        </p:sp>
        <p:pic>
          <p:nvPicPr>
            <p:cNvPr id="106" name="object 106"/>
            <p:cNvPicPr/>
            <p:nvPr/>
          </p:nvPicPr>
          <p:blipFill>
            <a:blip r:embed="rId18" cstate="print"/>
            <a:stretch>
              <a:fillRect/>
            </a:stretch>
          </p:blipFill>
          <p:spPr>
            <a:xfrm>
              <a:off x="2619375" y="4905438"/>
              <a:ext cx="557212" cy="452437"/>
            </a:xfrm>
            <a:prstGeom prst="rect">
              <a:avLst/>
            </a:prstGeom>
          </p:spPr>
        </p:pic>
        <p:sp>
          <p:nvSpPr>
            <p:cNvPr id="107" name="object 107"/>
            <p:cNvSpPr/>
            <p:nvPr/>
          </p:nvSpPr>
          <p:spPr>
            <a:xfrm>
              <a:off x="2695575" y="4981575"/>
              <a:ext cx="409575" cy="304800"/>
            </a:xfrm>
            <a:custGeom>
              <a:avLst/>
              <a:gdLst/>
              <a:ahLst/>
              <a:cxnLst/>
              <a:rect l="l" t="t" r="r" b="b"/>
              <a:pathLst>
                <a:path w="409575" h="304800">
                  <a:moveTo>
                    <a:pt x="249681" y="0"/>
                  </a:moveTo>
                  <a:lnTo>
                    <a:pt x="0" y="0"/>
                  </a:lnTo>
                  <a:lnTo>
                    <a:pt x="159893" y="152400"/>
                  </a:lnTo>
                  <a:lnTo>
                    <a:pt x="0" y="304800"/>
                  </a:lnTo>
                  <a:lnTo>
                    <a:pt x="249681" y="304800"/>
                  </a:lnTo>
                  <a:lnTo>
                    <a:pt x="409575" y="152400"/>
                  </a:lnTo>
                  <a:lnTo>
                    <a:pt x="249681" y="0"/>
                  </a:lnTo>
                  <a:close/>
                </a:path>
              </a:pathLst>
            </a:custGeom>
            <a:solidFill>
              <a:srgbClr val="4471C4"/>
            </a:solidFill>
          </p:spPr>
          <p:txBody>
            <a:bodyPr wrap="square" lIns="0" tIns="0" rIns="0" bIns="0" rtlCol="0"/>
            <a:lstStyle/>
            <a:p>
              <a:endParaRPr/>
            </a:p>
          </p:txBody>
        </p:sp>
      </p:grpSp>
      <p:sp>
        <p:nvSpPr>
          <p:cNvPr id="108" name="object 108"/>
          <p:cNvSpPr txBox="1"/>
          <p:nvPr/>
        </p:nvSpPr>
        <p:spPr>
          <a:xfrm>
            <a:off x="658494" y="4864258"/>
            <a:ext cx="1403985" cy="1081405"/>
          </a:xfrm>
          <a:prstGeom prst="rect">
            <a:avLst/>
          </a:prstGeom>
        </p:spPr>
        <p:txBody>
          <a:bodyPr vert="horz" wrap="square" lIns="0" tIns="132080" rIns="0" bIns="0" rtlCol="0">
            <a:spAutoFit/>
          </a:bodyPr>
          <a:lstStyle/>
          <a:p>
            <a:pPr marL="676910">
              <a:lnSpc>
                <a:spcPct val="100000"/>
              </a:lnSpc>
              <a:spcBef>
                <a:spcPts val="1040"/>
              </a:spcBef>
            </a:pPr>
            <a:r>
              <a:rPr sz="1550" b="1" spc="25" dirty="0">
                <a:solidFill>
                  <a:srgbClr val="FFFFFF"/>
                </a:solidFill>
                <a:latin typeface="Arial"/>
                <a:cs typeface="Arial"/>
              </a:rPr>
              <a:t>Tahap</a:t>
            </a:r>
            <a:r>
              <a:rPr sz="1550" b="1" spc="-35" dirty="0">
                <a:solidFill>
                  <a:srgbClr val="FFFFFF"/>
                </a:solidFill>
                <a:latin typeface="Arial"/>
                <a:cs typeface="Arial"/>
              </a:rPr>
              <a:t> </a:t>
            </a:r>
            <a:r>
              <a:rPr sz="1550" b="1" spc="5" dirty="0">
                <a:solidFill>
                  <a:srgbClr val="FFFFFF"/>
                </a:solidFill>
                <a:latin typeface="Arial"/>
                <a:cs typeface="Arial"/>
              </a:rPr>
              <a:t>I</a:t>
            </a:r>
            <a:endParaRPr sz="1550">
              <a:latin typeface="Arial"/>
              <a:cs typeface="Arial"/>
            </a:endParaRPr>
          </a:p>
          <a:p>
            <a:pPr marL="12700">
              <a:lnSpc>
                <a:spcPct val="100000"/>
              </a:lnSpc>
              <a:spcBef>
                <a:spcPts val="775"/>
              </a:spcBef>
            </a:pPr>
            <a:r>
              <a:rPr sz="1250" spc="15" dirty="0">
                <a:latin typeface="Arial MT"/>
                <a:cs typeface="Arial MT"/>
              </a:rPr>
              <a:t>KPA/KPA</a:t>
            </a:r>
            <a:endParaRPr sz="1250">
              <a:latin typeface="Arial MT"/>
              <a:cs typeface="Arial MT"/>
            </a:endParaRPr>
          </a:p>
          <a:p>
            <a:pPr marL="12700" marR="158115">
              <a:lnSpc>
                <a:spcPts val="1650"/>
              </a:lnSpc>
              <a:spcBef>
                <a:spcPts val="10"/>
              </a:spcBef>
            </a:pPr>
            <a:r>
              <a:rPr sz="1250" spc="5" dirty="0">
                <a:latin typeface="Arial MT"/>
                <a:cs typeface="Arial MT"/>
              </a:rPr>
              <a:t>m</a:t>
            </a:r>
            <a:r>
              <a:rPr sz="1250" spc="50" dirty="0">
                <a:latin typeface="Arial MT"/>
                <a:cs typeface="Arial MT"/>
              </a:rPr>
              <a:t>e</a:t>
            </a:r>
            <a:r>
              <a:rPr sz="1250" spc="-25" dirty="0">
                <a:latin typeface="Arial MT"/>
                <a:cs typeface="Arial MT"/>
              </a:rPr>
              <a:t>n</a:t>
            </a:r>
            <a:r>
              <a:rPr sz="1250" spc="50" dirty="0">
                <a:latin typeface="Arial MT"/>
                <a:cs typeface="Arial MT"/>
              </a:rPr>
              <a:t>an</a:t>
            </a:r>
            <a:r>
              <a:rPr sz="1250" spc="-25" dirty="0">
                <a:latin typeface="Arial MT"/>
                <a:cs typeface="Arial MT"/>
              </a:rPr>
              <a:t>d</a:t>
            </a:r>
            <a:r>
              <a:rPr sz="1250" spc="50" dirty="0">
                <a:latin typeface="Arial MT"/>
                <a:cs typeface="Arial MT"/>
              </a:rPr>
              <a:t>a</a:t>
            </a:r>
            <a:r>
              <a:rPr sz="1250" spc="20" dirty="0">
                <a:latin typeface="Arial MT"/>
                <a:cs typeface="Arial MT"/>
              </a:rPr>
              <a:t>t</a:t>
            </a:r>
            <a:r>
              <a:rPr sz="1250" spc="50" dirty="0">
                <a:latin typeface="Arial MT"/>
                <a:cs typeface="Arial MT"/>
              </a:rPr>
              <a:t>a</a:t>
            </a:r>
            <a:r>
              <a:rPr sz="1250" spc="-25" dirty="0">
                <a:latin typeface="Arial MT"/>
                <a:cs typeface="Arial MT"/>
              </a:rPr>
              <a:t>n</a:t>
            </a:r>
            <a:r>
              <a:rPr sz="1250" spc="50" dirty="0">
                <a:latin typeface="Arial MT"/>
                <a:cs typeface="Arial MT"/>
              </a:rPr>
              <a:t>ga</a:t>
            </a:r>
            <a:r>
              <a:rPr sz="1250" spc="-25" dirty="0">
                <a:latin typeface="Arial MT"/>
                <a:cs typeface="Arial MT"/>
              </a:rPr>
              <a:t>n</a:t>
            </a:r>
            <a:r>
              <a:rPr sz="1250" spc="5" dirty="0">
                <a:latin typeface="Arial MT"/>
                <a:cs typeface="Arial MT"/>
              </a:rPr>
              <a:t>i  </a:t>
            </a:r>
            <a:r>
              <a:rPr sz="1250" spc="20" dirty="0">
                <a:latin typeface="Arial MT"/>
                <a:cs typeface="Arial MT"/>
              </a:rPr>
              <a:t>menyampaikan</a:t>
            </a:r>
            <a:endParaRPr sz="1250">
              <a:latin typeface="Arial MT"/>
              <a:cs typeface="Arial MT"/>
            </a:endParaRPr>
          </a:p>
        </p:txBody>
      </p:sp>
      <p:grpSp>
        <p:nvGrpSpPr>
          <p:cNvPr id="109" name="object 109"/>
          <p:cNvGrpSpPr/>
          <p:nvPr/>
        </p:nvGrpSpPr>
        <p:grpSpPr>
          <a:xfrm>
            <a:off x="3105150" y="5029200"/>
            <a:ext cx="3386454" cy="1157605"/>
            <a:chOff x="3105150" y="5029200"/>
            <a:chExt cx="3386454" cy="1157605"/>
          </a:xfrm>
        </p:grpSpPr>
        <p:pic>
          <p:nvPicPr>
            <p:cNvPr id="110" name="object 110"/>
            <p:cNvPicPr/>
            <p:nvPr/>
          </p:nvPicPr>
          <p:blipFill>
            <a:blip r:embed="rId19" cstate="print"/>
            <a:stretch>
              <a:fillRect/>
            </a:stretch>
          </p:blipFill>
          <p:spPr>
            <a:xfrm>
              <a:off x="3105150" y="5029200"/>
              <a:ext cx="3386201" cy="1157287"/>
            </a:xfrm>
            <a:prstGeom prst="rect">
              <a:avLst/>
            </a:prstGeom>
          </p:spPr>
        </p:pic>
        <p:sp>
          <p:nvSpPr>
            <p:cNvPr id="111" name="object 111"/>
            <p:cNvSpPr/>
            <p:nvPr/>
          </p:nvSpPr>
          <p:spPr>
            <a:xfrm>
              <a:off x="3171825" y="5057775"/>
              <a:ext cx="3257550" cy="1028700"/>
            </a:xfrm>
            <a:custGeom>
              <a:avLst/>
              <a:gdLst/>
              <a:ahLst/>
              <a:cxnLst/>
              <a:rect l="l" t="t" r="r" b="b"/>
              <a:pathLst>
                <a:path w="3257550" h="1028700">
                  <a:moveTo>
                    <a:pt x="3257550" y="0"/>
                  </a:moveTo>
                  <a:lnTo>
                    <a:pt x="0" y="0"/>
                  </a:lnTo>
                  <a:lnTo>
                    <a:pt x="0" y="1028700"/>
                  </a:lnTo>
                  <a:lnTo>
                    <a:pt x="3257550" y="1028700"/>
                  </a:lnTo>
                  <a:lnTo>
                    <a:pt x="3257550" y="0"/>
                  </a:lnTo>
                  <a:close/>
                </a:path>
              </a:pathLst>
            </a:custGeom>
            <a:solidFill>
              <a:srgbClr val="FAE3D3"/>
            </a:solidFill>
          </p:spPr>
          <p:txBody>
            <a:bodyPr wrap="square" lIns="0" tIns="0" rIns="0" bIns="0" rtlCol="0"/>
            <a:lstStyle/>
            <a:p>
              <a:endParaRPr/>
            </a:p>
          </p:txBody>
        </p:sp>
        <p:pic>
          <p:nvPicPr>
            <p:cNvPr id="112" name="object 112"/>
            <p:cNvPicPr/>
            <p:nvPr/>
          </p:nvPicPr>
          <p:blipFill>
            <a:blip r:embed="rId20" cstate="print"/>
            <a:stretch>
              <a:fillRect/>
            </a:stretch>
          </p:blipFill>
          <p:spPr>
            <a:xfrm>
              <a:off x="3152775" y="5038788"/>
              <a:ext cx="2690876" cy="433387"/>
            </a:xfrm>
            <a:prstGeom prst="rect">
              <a:avLst/>
            </a:prstGeom>
          </p:spPr>
        </p:pic>
        <p:sp>
          <p:nvSpPr>
            <p:cNvPr id="113" name="object 113"/>
            <p:cNvSpPr/>
            <p:nvPr/>
          </p:nvSpPr>
          <p:spPr>
            <a:xfrm>
              <a:off x="3257550" y="5114925"/>
              <a:ext cx="2486025" cy="285750"/>
            </a:xfrm>
            <a:custGeom>
              <a:avLst/>
              <a:gdLst/>
              <a:ahLst/>
              <a:cxnLst/>
              <a:rect l="l" t="t" r="r" b="b"/>
              <a:pathLst>
                <a:path w="2486025" h="285750">
                  <a:moveTo>
                    <a:pt x="2343150" y="0"/>
                  </a:moveTo>
                  <a:lnTo>
                    <a:pt x="0" y="0"/>
                  </a:lnTo>
                  <a:lnTo>
                    <a:pt x="0" y="285750"/>
                  </a:lnTo>
                  <a:lnTo>
                    <a:pt x="2343150" y="285750"/>
                  </a:lnTo>
                  <a:lnTo>
                    <a:pt x="2486025" y="142875"/>
                  </a:lnTo>
                  <a:lnTo>
                    <a:pt x="2343150" y="0"/>
                  </a:lnTo>
                  <a:close/>
                </a:path>
              </a:pathLst>
            </a:custGeom>
            <a:solidFill>
              <a:srgbClr val="EC7C30"/>
            </a:solidFill>
          </p:spPr>
          <p:txBody>
            <a:bodyPr wrap="square" lIns="0" tIns="0" rIns="0" bIns="0" rtlCol="0"/>
            <a:lstStyle/>
            <a:p>
              <a:endParaRPr/>
            </a:p>
          </p:txBody>
        </p:sp>
        <p:pic>
          <p:nvPicPr>
            <p:cNvPr id="114" name="object 114"/>
            <p:cNvPicPr/>
            <p:nvPr/>
          </p:nvPicPr>
          <p:blipFill>
            <a:blip r:embed="rId9" cstate="print"/>
            <a:stretch>
              <a:fillRect/>
            </a:stretch>
          </p:blipFill>
          <p:spPr>
            <a:xfrm>
              <a:off x="5486400" y="5038788"/>
              <a:ext cx="661987" cy="433387"/>
            </a:xfrm>
            <a:prstGeom prst="rect">
              <a:avLst/>
            </a:prstGeom>
          </p:spPr>
        </p:pic>
        <p:sp>
          <p:nvSpPr>
            <p:cNvPr id="115" name="object 115"/>
            <p:cNvSpPr/>
            <p:nvPr/>
          </p:nvSpPr>
          <p:spPr>
            <a:xfrm>
              <a:off x="5572125" y="5114925"/>
              <a:ext cx="495300" cy="285750"/>
            </a:xfrm>
            <a:custGeom>
              <a:avLst/>
              <a:gdLst/>
              <a:ahLst/>
              <a:cxnLst/>
              <a:rect l="l" t="t" r="r" b="b"/>
              <a:pathLst>
                <a:path w="495300" h="285750">
                  <a:moveTo>
                    <a:pt x="345439" y="0"/>
                  </a:moveTo>
                  <a:lnTo>
                    <a:pt x="0" y="0"/>
                  </a:lnTo>
                  <a:lnTo>
                    <a:pt x="149860" y="142875"/>
                  </a:lnTo>
                  <a:lnTo>
                    <a:pt x="0" y="285750"/>
                  </a:lnTo>
                  <a:lnTo>
                    <a:pt x="345439" y="285750"/>
                  </a:lnTo>
                  <a:lnTo>
                    <a:pt x="495300" y="142875"/>
                  </a:lnTo>
                  <a:lnTo>
                    <a:pt x="345439" y="0"/>
                  </a:lnTo>
                  <a:close/>
                </a:path>
              </a:pathLst>
            </a:custGeom>
            <a:solidFill>
              <a:srgbClr val="EC7C30"/>
            </a:solidFill>
          </p:spPr>
          <p:txBody>
            <a:bodyPr wrap="square" lIns="0" tIns="0" rIns="0" bIns="0" rtlCol="0"/>
            <a:lstStyle/>
            <a:p>
              <a:endParaRPr/>
            </a:p>
          </p:txBody>
        </p:sp>
        <p:pic>
          <p:nvPicPr>
            <p:cNvPr id="116" name="object 116"/>
            <p:cNvPicPr/>
            <p:nvPr/>
          </p:nvPicPr>
          <p:blipFill>
            <a:blip r:embed="rId8" cstate="print"/>
            <a:stretch>
              <a:fillRect/>
            </a:stretch>
          </p:blipFill>
          <p:spPr>
            <a:xfrm>
              <a:off x="5819775" y="5038788"/>
              <a:ext cx="661987" cy="423862"/>
            </a:xfrm>
            <a:prstGeom prst="rect">
              <a:avLst/>
            </a:prstGeom>
          </p:spPr>
        </p:pic>
        <p:sp>
          <p:nvSpPr>
            <p:cNvPr id="117" name="object 117"/>
            <p:cNvSpPr/>
            <p:nvPr/>
          </p:nvSpPr>
          <p:spPr>
            <a:xfrm>
              <a:off x="5905500" y="5114925"/>
              <a:ext cx="495300" cy="276225"/>
            </a:xfrm>
            <a:custGeom>
              <a:avLst/>
              <a:gdLst/>
              <a:ahLst/>
              <a:cxnLst/>
              <a:rect l="l" t="t" r="r" b="b"/>
              <a:pathLst>
                <a:path w="495300" h="276225">
                  <a:moveTo>
                    <a:pt x="350392" y="0"/>
                  </a:moveTo>
                  <a:lnTo>
                    <a:pt x="0" y="0"/>
                  </a:lnTo>
                  <a:lnTo>
                    <a:pt x="144907" y="138175"/>
                  </a:lnTo>
                  <a:lnTo>
                    <a:pt x="0" y="276225"/>
                  </a:lnTo>
                  <a:lnTo>
                    <a:pt x="350392" y="276225"/>
                  </a:lnTo>
                  <a:lnTo>
                    <a:pt x="495300" y="138175"/>
                  </a:lnTo>
                  <a:lnTo>
                    <a:pt x="350392" y="0"/>
                  </a:lnTo>
                  <a:close/>
                </a:path>
              </a:pathLst>
            </a:custGeom>
            <a:solidFill>
              <a:srgbClr val="EC7C30"/>
            </a:solidFill>
          </p:spPr>
          <p:txBody>
            <a:bodyPr wrap="square" lIns="0" tIns="0" rIns="0" bIns="0" rtlCol="0"/>
            <a:lstStyle/>
            <a:p>
              <a:endParaRPr/>
            </a:p>
          </p:txBody>
        </p:sp>
      </p:grpSp>
      <p:sp>
        <p:nvSpPr>
          <p:cNvPr id="118" name="object 118"/>
          <p:cNvSpPr txBox="1"/>
          <p:nvPr/>
        </p:nvSpPr>
        <p:spPr>
          <a:xfrm>
            <a:off x="5801995" y="5495290"/>
            <a:ext cx="414020" cy="220345"/>
          </a:xfrm>
          <a:prstGeom prst="rect">
            <a:avLst/>
          </a:prstGeom>
        </p:spPr>
        <p:txBody>
          <a:bodyPr vert="horz" wrap="square" lIns="0" tIns="15875" rIns="0" bIns="0" rtlCol="0">
            <a:spAutoFit/>
          </a:bodyPr>
          <a:lstStyle/>
          <a:p>
            <a:pPr marL="12700">
              <a:lnSpc>
                <a:spcPct val="100000"/>
              </a:lnSpc>
              <a:spcBef>
                <a:spcPts val="125"/>
              </a:spcBef>
            </a:pPr>
            <a:r>
              <a:rPr sz="1250" spc="100" dirty="0">
                <a:latin typeface="Arial MT"/>
                <a:cs typeface="Arial MT"/>
              </a:rPr>
              <a:t>r</a:t>
            </a:r>
            <a:r>
              <a:rPr sz="1250" spc="50" dirty="0">
                <a:latin typeface="Arial MT"/>
                <a:cs typeface="Arial MT"/>
              </a:rPr>
              <a:t>e</a:t>
            </a:r>
            <a:r>
              <a:rPr sz="1250" spc="-105" dirty="0">
                <a:latin typeface="Arial MT"/>
                <a:cs typeface="Arial MT"/>
              </a:rPr>
              <a:t>v</a:t>
            </a:r>
            <a:r>
              <a:rPr sz="1250" spc="95" dirty="0">
                <a:latin typeface="Arial MT"/>
                <a:cs typeface="Arial MT"/>
              </a:rPr>
              <a:t>i</a:t>
            </a:r>
            <a:r>
              <a:rPr sz="1250" spc="-30" dirty="0">
                <a:latin typeface="Arial MT"/>
                <a:cs typeface="Arial MT"/>
              </a:rPr>
              <a:t>s</a:t>
            </a:r>
            <a:r>
              <a:rPr sz="1250" spc="5" dirty="0">
                <a:latin typeface="Arial MT"/>
                <a:cs typeface="Arial MT"/>
              </a:rPr>
              <a:t>i</a:t>
            </a:r>
            <a:endParaRPr sz="1250">
              <a:latin typeface="Arial MT"/>
              <a:cs typeface="Arial MT"/>
            </a:endParaRPr>
          </a:p>
        </p:txBody>
      </p:sp>
      <p:sp>
        <p:nvSpPr>
          <p:cNvPr id="119" name="object 119"/>
          <p:cNvSpPr txBox="1"/>
          <p:nvPr/>
        </p:nvSpPr>
        <p:spPr>
          <a:xfrm>
            <a:off x="3399790" y="5088953"/>
            <a:ext cx="2317115" cy="826769"/>
          </a:xfrm>
          <a:prstGeom prst="rect">
            <a:avLst/>
          </a:prstGeom>
        </p:spPr>
        <p:txBody>
          <a:bodyPr vert="horz" wrap="square" lIns="0" tIns="15875" rIns="0" bIns="0" rtlCol="0">
            <a:spAutoFit/>
          </a:bodyPr>
          <a:lstStyle/>
          <a:p>
            <a:pPr marL="657225">
              <a:lnSpc>
                <a:spcPct val="100000"/>
              </a:lnSpc>
              <a:spcBef>
                <a:spcPts val="125"/>
              </a:spcBef>
            </a:pPr>
            <a:r>
              <a:rPr sz="1550" b="1" spc="25" dirty="0">
                <a:solidFill>
                  <a:srgbClr val="FFFFFF"/>
                </a:solidFill>
                <a:latin typeface="Arial"/>
                <a:cs typeface="Arial"/>
              </a:rPr>
              <a:t>Tahap</a:t>
            </a:r>
            <a:r>
              <a:rPr sz="1550" b="1" spc="-20" dirty="0">
                <a:solidFill>
                  <a:srgbClr val="FFFFFF"/>
                </a:solidFill>
                <a:latin typeface="Arial"/>
                <a:cs typeface="Arial"/>
              </a:rPr>
              <a:t> </a:t>
            </a:r>
            <a:r>
              <a:rPr sz="1550" b="1" spc="15" dirty="0">
                <a:solidFill>
                  <a:srgbClr val="FFFFFF"/>
                </a:solidFill>
                <a:latin typeface="Arial"/>
                <a:cs typeface="Arial"/>
              </a:rPr>
              <a:t>2</a:t>
            </a:r>
            <a:endParaRPr sz="1550">
              <a:latin typeface="Arial"/>
              <a:cs typeface="Arial"/>
            </a:endParaRPr>
          </a:p>
          <a:p>
            <a:pPr marL="12700" marR="5080">
              <a:lnSpc>
                <a:spcPct val="105200"/>
              </a:lnSpc>
              <a:spcBef>
                <a:spcPts val="1260"/>
              </a:spcBef>
            </a:pPr>
            <a:r>
              <a:rPr sz="1250" spc="15" dirty="0">
                <a:latin typeface="Arial MT"/>
                <a:cs typeface="Arial MT"/>
              </a:rPr>
              <a:t>Kanwil</a:t>
            </a:r>
            <a:r>
              <a:rPr sz="1250" spc="200" dirty="0">
                <a:latin typeface="Arial MT"/>
                <a:cs typeface="Arial MT"/>
              </a:rPr>
              <a:t> </a:t>
            </a:r>
            <a:r>
              <a:rPr sz="1250" spc="25" dirty="0">
                <a:latin typeface="Arial MT"/>
                <a:cs typeface="Arial MT"/>
              </a:rPr>
              <a:t>DJPb</a:t>
            </a:r>
            <a:r>
              <a:rPr sz="1250" spc="210" dirty="0">
                <a:latin typeface="Arial MT"/>
                <a:cs typeface="Arial MT"/>
              </a:rPr>
              <a:t> </a:t>
            </a:r>
            <a:r>
              <a:rPr sz="1250" spc="10" dirty="0">
                <a:latin typeface="Arial MT"/>
                <a:cs typeface="Arial MT"/>
              </a:rPr>
              <a:t>meneliti</a:t>
            </a:r>
            <a:r>
              <a:rPr sz="1250" spc="280" dirty="0">
                <a:latin typeface="Arial MT"/>
                <a:cs typeface="Arial MT"/>
              </a:rPr>
              <a:t> </a:t>
            </a:r>
            <a:r>
              <a:rPr sz="1250" spc="10" dirty="0">
                <a:latin typeface="Arial MT"/>
                <a:cs typeface="Arial MT"/>
              </a:rPr>
              <a:t>usulan </a:t>
            </a:r>
            <a:r>
              <a:rPr sz="1250" spc="-335" dirty="0">
                <a:latin typeface="Arial MT"/>
                <a:cs typeface="Arial MT"/>
              </a:rPr>
              <a:t> </a:t>
            </a:r>
            <a:r>
              <a:rPr sz="1250" spc="-15" dirty="0">
                <a:latin typeface="Arial MT"/>
                <a:cs typeface="Arial MT"/>
              </a:rPr>
              <a:t>dan</a:t>
            </a:r>
            <a:r>
              <a:rPr sz="1250" spc="135" dirty="0">
                <a:latin typeface="Arial MT"/>
                <a:cs typeface="Arial MT"/>
              </a:rPr>
              <a:t> </a:t>
            </a:r>
            <a:r>
              <a:rPr sz="1250" spc="-15" dirty="0">
                <a:latin typeface="Arial MT"/>
                <a:cs typeface="Arial MT"/>
              </a:rPr>
              <a:t>kelengkapan</a:t>
            </a:r>
            <a:r>
              <a:rPr sz="1250" spc="45" dirty="0">
                <a:latin typeface="Arial MT"/>
                <a:cs typeface="Arial MT"/>
              </a:rPr>
              <a:t> </a:t>
            </a:r>
            <a:r>
              <a:rPr sz="1250" spc="-20" dirty="0">
                <a:latin typeface="Arial MT"/>
                <a:cs typeface="Arial MT"/>
              </a:rPr>
              <a:t>dokumen.</a:t>
            </a:r>
            <a:endParaRPr sz="1250">
              <a:latin typeface="Arial MT"/>
              <a:cs typeface="Arial MT"/>
            </a:endParaRPr>
          </a:p>
        </p:txBody>
      </p:sp>
      <p:grpSp>
        <p:nvGrpSpPr>
          <p:cNvPr id="120" name="object 120"/>
          <p:cNvGrpSpPr/>
          <p:nvPr/>
        </p:nvGrpSpPr>
        <p:grpSpPr>
          <a:xfrm>
            <a:off x="6600825" y="4276661"/>
            <a:ext cx="2938780" cy="2576830"/>
            <a:chOff x="6600825" y="4276661"/>
            <a:chExt cx="2938780" cy="2576830"/>
          </a:xfrm>
        </p:grpSpPr>
        <p:pic>
          <p:nvPicPr>
            <p:cNvPr id="121" name="object 121"/>
            <p:cNvPicPr/>
            <p:nvPr/>
          </p:nvPicPr>
          <p:blipFill>
            <a:blip r:embed="rId21" cstate="print"/>
            <a:stretch>
              <a:fillRect/>
            </a:stretch>
          </p:blipFill>
          <p:spPr>
            <a:xfrm>
              <a:off x="6600825" y="4324286"/>
              <a:ext cx="2909951" cy="2528951"/>
            </a:xfrm>
            <a:prstGeom prst="rect">
              <a:avLst/>
            </a:prstGeom>
          </p:spPr>
        </p:pic>
        <p:sp>
          <p:nvSpPr>
            <p:cNvPr id="122" name="object 122"/>
            <p:cNvSpPr/>
            <p:nvPr/>
          </p:nvSpPr>
          <p:spPr>
            <a:xfrm>
              <a:off x="6667500" y="4352924"/>
              <a:ext cx="2781300" cy="2400300"/>
            </a:xfrm>
            <a:custGeom>
              <a:avLst/>
              <a:gdLst/>
              <a:ahLst/>
              <a:cxnLst/>
              <a:rect l="l" t="t" r="r" b="b"/>
              <a:pathLst>
                <a:path w="2781300" h="2400300">
                  <a:moveTo>
                    <a:pt x="2781300" y="0"/>
                  </a:moveTo>
                  <a:lnTo>
                    <a:pt x="0" y="0"/>
                  </a:lnTo>
                  <a:lnTo>
                    <a:pt x="0" y="2400300"/>
                  </a:lnTo>
                  <a:lnTo>
                    <a:pt x="2781300" y="2400300"/>
                  </a:lnTo>
                  <a:lnTo>
                    <a:pt x="2781300" y="0"/>
                  </a:lnTo>
                  <a:close/>
                </a:path>
              </a:pathLst>
            </a:custGeom>
            <a:solidFill>
              <a:srgbClr val="ECECEC"/>
            </a:solidFill>
          </p:spPr>
          <p:txBody>
            <a:bodyPr wrap="square" lIns="0" tIns="0" rIns="0" bIns="0" rtlCol="0"/>
            <a:lstStyle/>
            <a:p>
              <a:endParaRPr/>
            </a:p>
          </p:txBody>
        </p:sp>
        <p:pic>
          <p:nvPicPr>
            <p:cNvPr id="123" name="object 123"/>
            <p:cNvPicPr/>
            <p:nvPr/>
          </p:nvPicPr>
          <p:blipFill>
            <a:blip r:embed="rId22" cstate="print"/>
            <a:stretch>
              <a:fillRect/>
            </a:stretch>
          </p:blipFill>
          <p:spPr>
            <a:xfrm>
              <a:off x="6638925" y="4276661"/>
              <a:ext cx="2357501" cy="471487"/>
            </a:xfrm>
            <a:prstGeom prst="rect">
              <a:avLst/>
            </a:prstGeom>
          </p:spPr>
        </p:pic>
        <p:sp>
          <p:nvSpPr>
            <p:cNvPr id="124" name="object 124"/>
            <p:cNvSpPr/>
            <p:nvPr/>
          </p:nvSpPr>
          <p:spPr>
            <a:xfrm>
              <a:off x="6734175" y="4352924"/>
              <a:ext cx="2171700" cy="323850"/>
            </a:xfrm>
            <a:custGeom>
              <a:avLst/>
              <a:gdLst/>
              <a:ahLst/>
              <a:cxnLst/>
              <a:rect l="l" t="t" r="r" b="b"/>
              <a:pathLst>
                <a:path w="2171700" h="323850">
                  <a:moveTo>
                    <a:pt x="2009775" y="0"/>
                  </a:moveTo>
                  <a:lnTo>
                    <a:pt x="0" y="0"/>
                  </a:lnTo>
                  <a:lnTo>
                    <a:pt x="0" y="323850"/>
                  </a:lnTo>
                  <a:lnTo>
                    <a:pt x="2009775" y="323850"/>
                  </a:lnTo>
                  <a:lnTo>
                    <a:pt x="2171700" y="161925"/>
                  </a:lnTo>
                  <a:lnTo>
                    <a:pt x="2009775" y="0"/>
                  </a:lnTo>
                  <a:close/>
                </a:path>
              </a:pathLst>
            </a:custGeom>
            <a:solidFill>
              <a:srgbClr val="A4A4A4"/>
            </a:solidFill>
          </p:spPr>
          <p:txBody>
            <a:bodyPr wrap="square" lIns="0" tIns="0" rIns="0" bIns="0" rtlCol="0"/>
            <a:lstStyle/>
            <a:p>
              <a:endParaRPr/>
            </a:p>
          </p:txBody>
        </p:sp>
        <p:pic>
          <p:nvPicPr>
            <p:cNvPr id="125" name="object 125"/>
            <p:cNvPicPr/>
            <p:nvPr/>
          </p:nvPicPr>
          <p:blipFill>
            <a:blip r:embed="rId13" cstate="print"/>
            <a:stretch>
              <a:fillRect/>
            </a:stretch>
          </p:blipFill>
          <p:spPr>
            <a:xfrm>
              <a:off x="8677275" y="4276661"/>
              <a:ext cx="576262" cy="471487"/>
            </a:xfrm>
            <a:prstGeom prst="rect">
              <a:avLst/>
            </a:prstGeom>
          </p:spPr>
        </p:pic>
        <p:sp>
          <p:nvSpPr>
            <p:cNvPr id="126" name="object 126"/>
            <p:cNvSpPr/>
            <p:nvPr/>
          </p:nvSpPr>
          <p:spPr>
            <a:xfrm>
              <a:off x="8753475" y="4352924"/>
              <a:ext cx="428625" cy="323850"/>
            </a:xfrm>
            <a:custGeom>
              <a:avLst/>
              <a:gdLst/>
              <a:ahLst/>
              <a:cxnLst/>
              <a:rect l="l" t="t" r="r" b="b"/>
              <a:pathLst>
                <a:path w="428625" h="323850">
                  <a:moveTo>
                    <a:pt x="258825" y="0"/>
                  </a:moveTo>
                  <a:lnTo>
                    <a:pt x="0" y="0"/>
                  </a:lnTo>
                  <a:lnTo>
                    <a:pt x="169799" y="161925"/>
                  </a:lnTo>
                  <a:lnTo>
                    <a:pt x="0" y="323850"/>
                  </a:lnTo>
                  <a:lnTo>
                    <a:pt x="258825" y="323850"/>
                  </a:lnTo>
                  <a:lnTo>
                    <a:pt x="428625" y="161925"/>
                  </a:lnTo>
                  <a:lnTo>
                    <a:pt x="258825" y="0"/>
                  </a:lnTo>
                  <a:close/>
                </a:path>
              </a:pathLst>
            </a:custGeom>
            <a:solidFill>
              <a:srgbClr val="A4A4A4"/>
            </a:solidFill>
          </p:spPr>
          <p:txBody>
            <a:bodyPr wrap="square" lIns="0" tIns="0" rIns="0" bIns="0" rtlCol="0"/>
            <a:lstStyle/>
            <a:p>
              <a:endParaRPr/>
            </a:p>
          </p:txBody>
        </p:sp>
        <p:pic>
          <p:nvPicPr>
            <p:cNvPr id="127" name="object 127"/>
            <p:cNvPicPr/>
            <p:nvPr/>
          </p:nvPicPr>
          <p:blipFill>
            <a:blip r:embed="rId12" cstate="print"/>
            <a:stretch>
              <a:fillRect/>
            </a:stretch>
          </p:blipFill>
          <p:spPr>
            <a:xfrm>
              <a:off x="8963025" y="4276661"/>
              <a:ext cx="576262" cy="461962"/>
            </a:xfrm>
            <a:prstGeom prst="rect">
              <a:avLst/>
            </a:prstGeom>
          </p:spPr>
        </p:pic>
        <p:sp>
          <p:nvSpPr>
            <p:cNvPr id="128" name="object 128"/>
            <p:cNvSpPr/>
            <p:nvPr/>
          </p:nvSpPr>
          <p:spPr>
            <a:xfrm>
              <a:off x="9039225" y="4352924"/>
              <a:ext cx="428625" cy="314325"/>
            </a:xfrm>
            <a:custGeom>
              <a:avLst/>
              <a:gdLst/>
              <a:ahLst/>
              <a:cxnLst/>
              <a:rect l="l" t="t" r="r" b="b"/>
              <a:pathLst>
                <a:path w="428625" h="314325">
                  <a:moveTo>
                    <a:pt x="263778" y="0"/>
                  </a:moveTo>
                  <a:lnTo>
                    <a:pt x="0" y="0"/>
                  </a:lnTo>
                  <a:lnTo>
                    <a:pt x="164846" y="157099"/>
                  </a:lnTo>
                  <a:lnTo>
                    <a:pt x="0" y="314325"/>
                  </a:lnTo>
                  <a:lnTo>
                    <a:pt x="263778" y="314325"/>
                  </a:lnTo>
                  <a:lnTo>
                    <a:pt x="428625" y="157099"/>
                  </a:lnTo>
                  <a:lnTo>
                    <a:pt x="263778" y="0"/>
                  </a:lnTo>
                  <a:close/>
                </a:path>
              </a:pathLst>
            </a:custGeom>
            <a:solidFill>
              <a:srgbClr val="A4A4A4"/>
            </a:solidFill>
          </p:spPr>
          <p:txBody>
            <a:bodyPr wrap="square" lIns="0" tIns="0" rIns="0" bIns="0" rtlCol="0"/>
            <a:lstStyle/>
            <a:p>
              <a:endParaRPr/>
            </a:p>
          </p:txBody>
        </p:sp>
      </p:grpSp>
      <p:sp>
        <p:nvSpPr>
          <p:cNvPr id="129" name="object 129"/>
          <p:cNvSpPr txBox="1"/>
          <p:nvPr/>
        </p:nvSpPr>
        <p:spPr>
          <a:xfrm>
            <a:off x="7441818" y="4346511"/>
            <a:ext cx="793115" cy="266065"/>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FFFF"/>
                </a:solidFill>
                <a:latin typeface="Arial"/>
                <a:cs typeface="Arial"/>
              </a:rPr>
              <a:t>Tahap</a:t>
            </a:r>
            <a:r>
              <a:rPr sz="1550" b="1" spc="-50" dirty="0">
                <a:solidFill>
                  <a:srgbClr val="FFFFFF"/>
                </a:solidFill>
                <a:latin typeface="Arial"/>
                <a:cs typeface="Arial"/>
              </a:rPr>
              <a:t> </a:t>
            </a:r>
            <a:r>
              <a:rPr sz="1550" b="1" spc="15" dirty="0">
                <a:solidFill>
                  <a:srgbClr val="FFFFFF"/>
                </a:solidFill>
                <a:latin typeface="Arial"/>
                <a:cs typeface="Arial"/>
              </a:rPr>
              <a:t>3</a:t>
            </a:r>
            <a:endParaRPr sz="1550">
              <a:latin typeface="Arial"/>
              <a:cs typeface="Arial"/>
            </a:endParaRPr>
          </a:p>
        </p:txBody>
      </p:sp>
      <p:sp>
        <p:nvSpPr>
          <p:cNvPr id="130" name="object 130"/>
          <p:cNvSpPr/>
          <p:nvPr/>
        </p:nvSpPr>
        <p:spPr>
          <a:xfrm>
            <a:off x="7512304" y="6429121"/>
            <a:ext cx="1066800" cy="171450"/>
          </a:xfrm>
          <a:custGeom>
            <a:avLst/>
            <a:gdLst/>
            <a:ahLst/>
            <a:cxnLst/>
            <a:rect l="l" t="t" r="r" b="b"/>
            <a:pathLst>
              <a:path w="1066800" h="171450">
                <a:moveTo>
                  <a:pt x="1066800" y="0"/>
                </a:moveTo>
                <a:lnTo>
                  <a:pt x="0" y="0"/>
                </a:lnTo>
                <a:lnTo>
                  <a:pt x="0" y="171449"/>
                </a:lnTo>
                <a:lnTo>
                  <a:pt x="1066800" y="171449"/>
                </a:lnTo>
                <a:lnTo>
                  <a:pt x="1066800" y="0"/>
                </a:lnTo>
                <a:close/>
              </a:path>
            </a:pathLst>
          </a:custGeom>
          <a:solidFill>
            <a:srgbClr val="FFFF00"/>
          </a:solidFill>
        </p:spPr>
        <p:txBody>
          <a:bodyPr wrap="square" lIns="0" tIns="0" rIns="0" bIns="0" rtlCol="0"/>
          <a:lstStyle/>
          <a:p>
            <a:endParaRPr/>
          </a:p>
        </p:txBody>
      </p:sp>
      <p:sp>
        <p:nvSpPr>
          <p:cNvPr id="131" name="object 131"/>
          <p:cNvSpPr txBox="1"/>
          <p:nvPr/>
        </p:nvSpPr>
        <p:spPr>
          <a:xfrm>
            <a:off x="6885940" y="4765929"/>
            <a:ext cx="1568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egoe UI Symbol"/>
                <a:cs typeface="Segoe UI Symbol"/>
              </a:rPr>
              <a:t>⮚</a:t>
            </a:r>
            <a:endParaRPr sz="1200">
              <a:latin typeface="Segoe UI Symbol"/>
              <a:cs typeface="Segoe UI Symbol"/>
            </a:endParaRPr>
          </a:p>
        </p:txBody>
      </p:sp>
      <p:sp>
        <p:nvSpPr>
          <p:cNvPr id="132" name="object 132"/>
          <p:cNvSpPr txBox="1"/>
          <p:nvPr/>
        </p:nvSpPr>
        <p:spPr>
          <a:xfrm>
            <a:off x="7064629" y="4790821"/>
            <a:ext cx="1847850" cy="171450"/>
          </a:xfrm>
          <a:prstGeom prst="rect">
            <a:avLst/>
          </a:prstGeom>
          <a:solidFill>
            <a:srgbClr val="FFFF00"/>
          </a:solidFill>
        </p:spPr>
        <p:txBody>
          <a:bodyPr vert="horz" wrap="square" lIns="0" tIns="0" rIns="0" bIns="0" rtlCol="0">
            <a:spAutoFit/>
          </a:bodyPr>
          <a:lstStyle/>
          <a:p>
            <a:pPr marL="5080">
              <a:lnSpc>
                <a:spcPts val="1345"/>
              </a:lnSpc>
            </a:pPr>
            <a:r>
              <a:rPr sz="1200" spc="-25" dirty="0">
                <a:latin typeface="Arial MT"/>
                <a:cs typeface="Arial MT"/>
              </a:rPr>
              <a:t>belum</a:t>
            </a:r>
            <a:r>
              <a:rPr sz="1200" spc="80" dirty="0">
                <a:latin typeface="Arial MT"/>
                <a:cs typeface="Arial MT"/>
              </a:rPr>
              <a:t> </a:t>
            </a:r>
            <a:r>
              <a:rPr sz="1200" spc="-10" dirty="0">
                <a:latin typeface="Arial MT"/>
                <a:cs typeface="Arial MT"/>
              </a:rPr>
              <a:t>dilengkapi</a:t>
            </a:r>
            <a:r>
              <a:rPr sz="1200" spc="-15" dirty="0">
                <a:latin typeface="Arial MT"/>
                <a:cs typeface="Arial MT"/>
              </a:rPr>
              <a:t> dokumen</a:t>
            </a:r>
            <a:endParaRPr sz="1200">
              <a:latin typeface="Arial MT"/>
              <a:cs typeface="Arial MT"/>
            </a:endParaRPr>
          </a:p>
        </p:txBody>
      </p:sp>
      <p:sp>
        <p:nvSpPr>
          <p:cNvPr id="133" name="object 133"/>
          <p:cNvSpPr txBox="1"/>
          <p:nvPr/>
        </p:nvSpPr>
        <p:spPr>
          <a:xfrm>
            <a:off x="8906891" y="4765929"/>
            <a:ext cx="139700" cy="208279"/>
          </a:xfrm>
          <a:prstGeom prst="rect">
            <a:avLst/>
          </a:prstGeom>
        </p:spPr>
        <p:txBody>
          <a:bodyPr vert="horz" wrap="square" lIns="0" tIns="12700" rIns="0" bIns="0" rtlCol="0">
            <a:spAutoFit/>
          </a:bodyPr>
          <a:lstStyle/>
          <a:p>
            <a:pPr marL="12700">
              <a:lnSpc>
                <a:spcPct val="100000"/>
              </a:lnSpc>
              <a:spcBef>
                <a:spcPts val="100"/>
              </a:spcBef>
            </a:pPr>
            <a:r>
              <a:rPr sz="1200" spc="-225" dirty="0">
                <a:latin typeface="Arial MT"/>
                <a:cs typeface="Arial MT"/>
              </a:rPr>
              <a:t>🡪</a:t>
            </a:r>
            <a:endParaRPr sz="1200">
              <a:latin typeface="Arial MT"/>
              <a:cs typeface="Arial MT"/>
            </a:endParaRPr>
          </a:p>
        </p:txBody>
      </p:sp>
      <p:sp>
        <p:nvSpPr>
          <p:cNvPr id="134" name="object 134"/>
          <p:cNvSpPr txBox="1"/>
          <p:nvPr/>
        </p:nvSpPr>
        <p:spPr>
          <a:xfrm>
            <a:off x="7057390" y="4946586"/>
            <a:ext cx="1993900" cy="20891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MT"/>
                <a:cs typeface="Arial MT"/>
              </a:rPr>
              <a:t>Kanwil</a:t>
            </a:r>
            <a:r>
              <a:rPr sz="1200" spc="-40" dirty="0">
                <a:latin typeface="Arial MT"/>
                <a:cs typeface="Arial MT"/>
              </a:rPr>
              <a:t> </a:t>
            </a:r>
            <a:r>
              <a:rPr sz="1200" spc="10" dirty="0">
                <a:latin typeface="Arial MT"/>
                <a:cs typeface="Arial MT"/>
              </a:rPr>
              <a:t>DJPb</a:t>
            </a:r>
            <a:r>
              <a:rPr sz="1200" spc="-65" dirty="0">
                <a:latin typeface="Arial MT"/>
                <a:cs typeface="Arial MT"/>
              </a:rPr>
              <a:t> </a:t>
            </a:r>
            <a:r>
              <a:rPr sz="1200" spc="-10" dirty="0">
                <a:latin typeface="Arial MT"/>
                <a:cs typeface="Arial MT"/>
              </a:rPr>
              <a:t>mengembalikan</a:t>
            </a:r>
            <a:endParaRPr sz="1200">
              <a:latin typeface="Arial MT"/>
              <a:cs typeface="Arial MT"/>
            </a:endParaRPr>
          </a:p>
        </p:txBody>
      </p:sp>
      <p:sp>
        <p:nvSpPr>
          <p:cNvPr id="135" name="object 135"/>
          <p:cNvSpPr txBox="1"/>
          <p:nvPr/>
        </p:nvSpPr>
        <p:spPr>
          <a:xfrm>
            <a:off x="7057390" y="5127942"/>
            <a:ext cx="2255520" cy="208915"/>
          </a:xfrm>
          <a:prstGeom prst="rect">
            <a:avLst/>
          </a:prstGeom>
        </p:spPr>
        <p:txBody>
          <a:bodyPr vert="horz" wrap="square" lIns="0" tIns="12700" rIns="0" bIns="0" rtlCol="0">
            <a:spAutoFit/>
          </a:bodyPr>
          <a:lstStyle/>
          <a:p>
            <a:pPr marL="12700">
              <a:lnSpc>
                <a:spcPct val="100000"/>
              </a:lnSpc>
              <a:spcBef>
                <a:spcPts val="100"/>
              </a:spcBef>
            </a:pPr>
            <a:r>
              <a:rPr sz="1200" spc="-20" dirty="0">
                <a:latin typeface="Arial MT"/>
                <a:cs typeface="Arial MT"/>
              </a:rPr>
              <a:t>surat</a:t>
            </a:r>
            <a:r>
              <a:rPr sz="1200" spc="70" dirty="0">
                <a:latin typeface="Arial MT"/>
                <a:cs typeface="Arial MT"/>
              </a:rPr>
              <a:t> </a:t>
            </a:r>
            <a:r>
              <a:rPr sz="1200" spc="-30" dirty="0">
                <a:latin typeface="Arial MT"/>
                <a:cs typeface="Arial MT"/>
              </a:rPr>
              <a:t>usulan</a:t>
            </a:r>
            <a:r>
              <a:rPr sz="1200" spc="114" dirty="0">
                <a:latin typeface="Arial MT"/>
                <a:cs typeface="Arial MT"/>
              </a:rPr>
              <a:t> </a:t>
            </a:r>
            <a:r>
              <a:rPr sz="1200" spc="-15" dirty="0">
                <a:latin typeface="Arial MT"/>
                <a:cs typeface="Arial MT"/>
              </a:rPr>
              <a:t>revisi</a:t>
            </a:r>
            <a:r>
              <a:rPr sz="1200" spc="65" dirty="0">
                <a:latin typeface="Arial MT"/>
                <a:cs typeface="Arial MT"/>
              </a:rPr>
              <a:t> </a:t>
            </a:r>
            <a:r>
              <a:rPr sz="1200" spc="-30" dirty="0">
                <a:latin typeface="Arial MT"/>
                <a:cs typeface="Arial MT"/>
              </a:rPr>
              <a:t>melalui</a:t>
            </a:r>
            <a:r>
              <a:rPr sz="1200" spc="140" dirty="0">
                <a:latin typeface="Arial MT"/>
                <a:cs typeface="Arial MT"/>
              </a:rPr>
              <a:t> </a:t>
            </a:r>
            <a:r>
              <a:rPr sz="1200" spc="-5" dirty="0">
                <a:latin typeface="Arial MT"/>
                <a:cs typeface="Arial MT"/>
              </a:rPr>
              <a:t>sistem</a:t>
            </a:r>
            <a:endParaRPr sz="1200">
              <a:latin typeface="Arial MT"/>
              <a:cs typeface="Arial MT"/>
            </a:endParaRPr>
          </a:p>
        </p:txBody>
      </p:sp>
      <p:sp>
        <p:nvSpPr>
          <p:cNvPr id="136" name="object 136"/>
          <p:cNvSpPr txBox="1"/>
          <p:nvPr/>
        </p:nvSpPr>
        <p:spPr>
          <a:xfrm>
            <a:off x="6885940" y="5309171"/>
            <a:ext cx="2348865" cy="581025"/>
          </a:xfrm>
          <a:prstGeom prst="rect">
            <a:avLst/>
          </a:prstGeom>
        </p:spPr>
        <p:txBody>
          <a:bodyPr vert="horz" wrap="square" lIns="0" tIns="12700" rIns="0" bIns="0" rtlCol="0">
            <a:spAutoFit/>
          </a:bodyPr>
          <a:lstStyle/>
          <a:p>
            <a:pPr marL="184150">
              <a:lnSpc>
                <a:spcPts val="1435"/>
              </a:lnSpc>
              <a:spcBef>
                <a:spcPts val="100"/>
              </a:spcBef>
            </a:pPr>
            <a:r>
              <a:rPr sz="1200" spc="-10" dirty="0">
                <a:latin typeface="Arial MT"/>
                <a:cs typeface="Arial MT"/>
              </a:rPr>
              <a:t>informasi.</a:t>
            </a:r>
            <a:endParaRPr sz="1200">
              <a:latin typeface="Arial MT"/>
              <a:cs typeface="Arial MT"/>
            </a:endParaRPr>
          </a:p>
          <a:p>
            <a:pPr marL="184150" indent="-171450">
              <a:lnSpc>
                <a:spcPts val="1435"/>
              </a:lnSpc>
              <a:buFont typeface="Segoe UI Symbol"/>
              <a:buChar char="⮚"/>
              <a:tabLst>
                <a:tab pos="184150" algn="l"/>
              </a:tabLst>
            </a:pPr>
            <a:r>
              <a:rPr sz="1200" spc="-5" dirty="0">
                <a:latin typeface="Arial MT"/>
                <a:cs typeface="Arial MT"/>
              </a:rPr>
              <a:t>Dalam</a:t>
            </a:r>
            <a:r>
              <a:rPr sz="1200" spc="-65" dirty="0">
                <a:latin typeface="Arial MT"/>
                <a:cs typeface="Arial MT"/>
              </a:rPr>
              <a:t> </a:t>
            </a:r>
            <a:r>
              <a:rPr sz="1200" spc="-25" dirty="0">
                <a:latin typeface="Arial MT"/>
                <a:cs typeface="Arial MT"/>
              </a:rPr>
              <a:t>hal</a:t>
            </a:r>
            <a:r>
              <a:rPr sz="1200" spc="65" dirty="0">
                <a:latin typeface="Arial MT"/>
                <a:cs typeface="Arial MT"/>
              </a:rPr>
              <a:t> </a:t>
            </a:r>
            <a:r>
              <a:rPr sz="1200" spc="-35" dirty="0">
                <a:latin typeface="Arial MT"/>
                <a:cs typeface="Arial MT"/>
              </a:rPr>
              <a:t>usulan</a:t>
            </a:r>
            <a:r>
              <a:rPr sz="1200" spc="114" dirty="0">
                <a:latin typeface="Arial MT"/>
                <a:cs typeface="Arial MT"/>
              </a:rPr>
              <a:t> </a:t>
            </a:r>
            <a:r>
              <a:rPr sz="1200" spc="-10" dirty="0">
                <a:latin typeface="Arial MT"/>
                <a:cs typeface="Arial MT"/>
              </a:rPr>
              <a:t>revisi:</a:t>
            </a:r>
            <a:endParaRPr sz="1200">
              <a:latin typeface="Arial MT"/>
              <a:cs typeface="Arial MT"/>
            </a:endParaRPr>
          </a:p>
          <a:p>
            <a:pPr marL="193675">
              <a:lnSpc>
                <a:spcPct val="100000"/>
              </a:lnSpc>
              <a:spcBef>
                <a:spcPts val="65"/>
              </a:spcBef>
            </a:pPr>
            <a:r>
              <a:rPr sz="1200" dirty="0">
                <a:latin typeface="Segoe UI Symbol"/>
                <a:cs typeface="Segoe UI Symbol"/>
              </a:rPr>
              <a:t>✔</a:t>
            </a:r>
            <a:r>
              <a:rPr sz="1200" spc="40" dirty="0">
                <a:latin typeface="Segoe UI Symbol"/>
                <a:cs typeface="Segoe UI Symbol"/>
              </a:rPr>
              <a:t> </a:t>
            </a:r>
            <a:r>
              <a:rPr sz="1200" dirty="0">
                <a:latin typeface="Arial MT"/>
                <a:cs typeface="Arial MT"/>
              </a:rPr>
              <a:t>dapat</a:t>
            </a:r>
            <a:r>
              <a:rPr sz="1200" spc="270" dirty="0">
                <a:latin typeface="Arial MT"/>
                <a:cs typeface="Arial MT"/>
              </a:rPr>
              <a:t> </a:t>
            </a:r>
            <a:r>
              <a:rPr sz="1200" spc="-5" dirty="0">
                <a:latin typeface="Arial MT"/>
                <a:cs typeface="Arial MT"/>
              </a:rPr>
              <a:t>dipertimbangkan</a:t>
            </a:r>
            <a:r>
              <a:rPr sz="1200" spc="-45" dirty="0">
                <a:latin typeface="Arial MT"/>
                <a:cs typeface="Arial MT"/>
              </a:rPr>
              <a:t> </a:t>
            </a:r>
            <a:r>
              <a:rPr sz="1200" spc="-50" dirty="0">
                <a:latin typeface="Arial MT"/>
                <a:cs typeface="Arial MT"/>
              </a:rPr>
              <a:t>untuk</a:t>
            </a:r>
            <a:endParaRPr sz="1200">
              <a:latin typeface="Arial MT"/>
              <a:cs typeface="Arial MT"/>
            </a:endParaRPr>
          </a:p>
        </p:txBody>
      </p:sp>
      <p:sp>
        <p:nvSpPr>
          <p:cNvPr id="137" name="object 137"/>
          <p:cNvSpPr txBox="1"/>
          <p:nvPr/>
        </p:nvSpPr>
        <p:spPr>
          <a:xfrm>
            <a:off x="7238618" y="5862320"/>
            <a:ext cx="883285"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MT"/>
                <a:cs typeface="Arial MT"/>
              </a:rPr>
              <a:t>ditetapkan</a:t>
            </a:r>
            <a:r>
              <a:rPr sz="1200" spc="-55" dirty="0">
                <a:latin typeface="Arial MT"/>
                <a:cs typeface="Arial MT"/>
              </a:rPr>
              <a:t> </a:t>
            </a:r>
            <a:r>
              <a:rPr sz="1200" spc="-225" dirty="0">
                <a:latin typeface="Arial MT"/>
                <a:cs typeface="Arial MT"/>
              </a:rPr>
              <a:t>🡪</a:t>
            </a:r>
            <a:endParaRPr sz="1200">
              <a:latin typeface="Arial MT"/>
              <a:cs typeface="Arial MT"/>
            </a:endParaRPr>
          </a:p>
        </p:txBody>
      </p:sp>
      <p:sp>
        <p:nvSpPr>
          <p:cNvPr id="138" name="object 138"/>
          <p:cNvSpPr txBox="1"/>
          <p:nvPr/>
        </p:nvSpPr>
        <p:spPr>
          <a:xfrm>
            <a:off x="8255254" y="5886196"/>
            <a:ext cx="381000" cy="180975"/>
          </a:xfrm>
          <a:prstGeom prst="rect">
            <a:avLst/>
          </a:prstGeom>
          <a:solidFill>
            <a:srgbClr val="FFFF00"/>
          </a:solidFill>
        </p:spPr>
        <p:txBody>
          <a:bodyPr vert="horz" wrap="square" lIns="0" tIns="0" rIns="0" bIns="0" rtlCol="0">
            <a:spAutoFit/>
          </a:bodyPr>
          <a:lstStyle/>
          <a:p>
            <a:pPr marL="6350">
              <a:lnSpc>
                <a:spcPts val="1355"/>
              </a:lnSpc>
            </a:pPr>
            <a:r>
              <a:rPr sz="1200" spc="-20" dirty="0">
                <a:latin typeface="Arial MT"/>
                <a:cs typeface="Arial MT"/>
              </a:rPr>
              <a:t>surat</a:t>
            </a:r>
            <a:endParaRPr sz="1200">
              <a:latin typeface="Arial MT"/>
              <a:cs typeface="Arial MT"/>
            </a:endParaRPr>
          </a:p>
        </p:txBody>
      </p:sp>
      <p:sp>
        <p:nvSpPr>
          <p:cNvPr id="139" name="object 139"/>
          <p:cNvSpPr txBox="1"/>
          <p:nvPr/>
        </p:nvSpPr>
        <p:spPr>
          <a:xfrm>
            <a:off x="7245604" y="6067171"/>
            <a:ext cx="2006600" cy="171450"/>
          </a:xfrm>
          <a:prstGeom prst="rect">
            <a:avLst/>
          </a:prstGeom>
          <a:solidFill>
            <a:srgbClr val="FFFF00"/>
          </a:solidFill>
        </p:spPr>
        <p:txBody>
          <a:bodyPr vert="horz" wrap="square" lIns="0" tIns="0" rIns="0" bIns="0" rtlCol="0">
            <a:spAutoFit/>
          </a:bodyPr>
          <a:lstStyle/>
          <a:p>
            <a:pPr marL="5715">
              <a:lnSpc>
                <a:spcPts val="1350"/>
              </a:lnSpc>
            </a:pPr>
            <a:r>
              <a:rPr sz="1200" spc="-15" dirty="0">
                <a:latin typeface="Arial MT"/>
                <a:cs typeface="Arial MT"/>
              </a:rPr>
              <a:t>pengesahan</a:t>
            </a:r>
            <a:r>
              <a:rPr sz="1200" spc="15" dirty="0">
                <a:latin typeface="Arial MT"/>
                <a:cs typeface="Arial MT"/>
              </a:rPr>
              <a:t> </a:t>
            </a:r>
            <a:r>
              <a:rPr sz="1200" spc="-15" dirty="0">
                <a:latin typeface="Arial MT"/>
                <a:cs typeface="Arial MT"/>
              </a:rPr>
              <a:t>Revisi</a:t>
            </a:r>
            <a:r>
              <a:rPr sz="1200" spc="40" dirty="0">
                <a:latin typeface="Arial MT"/>
                <a:cs typeface="Arial MT"/>
              </a:rPr>
              <a:t> </a:t>
            </a:r>
            <a:r>
              <a:rPr sz="1200" spc="-10" dirty="0">
                <a:latin typeface="Arial MT"/>
                <a:cs typeface="Arial MT"/>
              </a:rPr>
              <a:t>Anggaran</a:t>
            </a:r>
            <a:endParaRPr sz="1200">
              <a:latin typeface="Arial MT"/>
              <a:cs typeface="Arial MT"/>
            </a:endParaRPr>
          </a:p>
        </p:txBody>
      </p:sp>
      <p:sp>
        <p:nvSpPr>
          <p:cNvPr id="140" name="object 140"/>
          <p:cNvSpPr txBox="1"/>
          <p:nvPr/>
        </p:nvSpPr>
        <p:spPr>
          <a:xfrm>
            <a:off x="9221216" y="6043612"/>
            <a:ext cx="67945"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Arial MT"/>
                <a:cs typeface="Arial MT"/>
              </a:rPr>
              <a:t>;</a:t>
            </a:r>
            <a:endParaRPr sz="1200">
              <a:latin typeface="Arial MT"/>
              <a:cs typeface="Arial MT"/>
            </a:endParaRPr>
          </a:p>
        </p:txBody>
      </p:sp>
      <p:sp>
        <p:nvSpPr>
          <p:cNvPr id="141" name="object 141"/>
          <p:cNvSpPr txBox="1"/>
          <p:nvPr/>
        </p:nvSpPr>
        <p:spPr>
          <a:xfrm>
            <a:off x="7066915" y="6224904"/>
            <a:ext cx="2155190"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Segoe UI Symbol"/>
                <a:cs typeface="Segoe UI Symbol"/>
              </a:rPr>
              <a:t>✔</a:t>
            </a:r>
            <a:r>
              <a:rPr sz="1200" spc="55" dirty="0">
                <a:latin typeface="Segoe UI Symbol"/>
                <a:cs typeface="Segoe UI Symbol"/>
              </a:rPr>
              <a:t> </a:t>
            </a:r>
            <a:r>
              <a:rPr sz="1200" spc="-10" dirty="0">
                <a:latin typeface="Arial MT"/>
                <a:cs typeface="Arial MT"/>
              </a:rPr>
              <a:t>Tidak</a:t>
            </a:r>
            <a:r>
              <a:rPr sz="1200" spc="-45" dirty="0">
                <a:latin typeface="Arial MT"/>
                <a:cs typeface="Arial MT"/>
              </a:rPr>
              <a:t> </a:t>
            </a:r>
            <a:r>
              <a:rPr sz="1200" dirty="0">
                <a:latin typeface="Arial MT"/>
                <a:cs typeface="Arial MT"/>
              </a:rPr>
              <a:t>dapat</a:t>
            </a:r>
            <a:r>
              <a:rPr sz="1200" spc="5" dirty="0">
                <a:latin typeface="Arial MT"/>
                <a:cs typeface="Arial MT"/>
              </a:rPr>
              <a:t> </a:t>
            </a:r>
            <a:r>
              <a:rPr sz="1200" spc="-10" dirty="0">
                <a:latin typeface="Arial MT"/>
                <a:cs typeface="Arial MT"/>
              </a:rPr>
              <a:t>dipertimbangkan</a:t>
            </a:r>
            <a:endParaRPr sz="1200">
              <a:latin typeface="Arial MT"/>
              <a:cs typeface="Arial MT"/>
            </a:endParaRPr>
          </a:p>
        </p:txBody>
      </p:sp>
      <p:sp>
        <p:nvSpPr>
          <p:cNvPr id="142" name="object 142"/>
          <p:cNvSpPr txBox="1"/>
          <p:nvPr/>
        </p:nvSpPr>
        <p:spPr>
          <a:xfrm>
            <a:off x="7238618" y="6406515"/>
            <a:ext cx="1402715" cy="208279"/>
          </a:xfrm>
          <a:prstGeom prst="rect">
            <a:avLst/>
          </a:prstGeom>
        </p:spPr>
        <p:txBody>
          <a:bodyPr vert="horz" wrap="square" lIns="0" tIns="12700" rIns="0" bIns="0" rtlCol="0">
            <a:spAutoFit/>
          </a:bodyPr>
          <a:lstStyle/>
          <a:p>
            <a:pPr marL="12700">
              <a:lnSpc>
                <a:spcPct val="100000"/>
              </a:lnSpc>
              <a:spcBef>
                <a:spcPts val="100"/>
              </a:spcBef>
              <a:tabLst>
                <a:tab pos="279400" algn="l"/>
              </a:tabLst>
            </a:pPr>
            <a:r>
              <a:rPr sz="1200" spc="-300" dirty="0">
                <a:latin typeface="Arial MT"/>
                <a:cs typeface="Arial MT"/>
              </a:rPr>
              <a:t>□	</a:t>
            </a:r>
            <a:r>
              <a:rPr sz="1200" spc="-20" dirty="0">
                <a:latin typeface="Arial MT"/>
                <a:cs typeface="Arial MT"/>
              </a:rPr>
              <a:t>surat</a:t>
            </a:r>
            <a:r>
              <a:rPr sz="1200" spc="10" dirty="0">
                <a:latin typeface="Arial MT"/>
                <a:cs typeface="Arial MT"/>
              </a:rPr>
              <a:t> </a:t>
            </a:r>
            <a:r>
              <a:rPr sz="1200" spc="-15" dirty="0">
                <a:latin typeface="Arial MT"/>
                <a:cs typeface="Arial MT"/>
              </a:rPr>
              <a:t>penolakan.</a:t>
            </a:r>
            <a:endParaRPr sz="1200">
              <a:latin typeface="Arial MT"/>
              <a:cs typeface="Arial MT"/>
            </a:endParaRPr>
          </a:p>
        </p:txBody>
      </p:sp>
      <p:grpSp>
        <p:nvGrpSpPr>
          <p:cNvPr id="143" name="object 143"/>
          <p:cNvGrpSpPr/>
          <p:nvPr/>
        </p:nvGrpSpPr>
        <p:grpSpPr>
          <a:xfrm>
            <a:off x="3265551" y="2208276"/>
            <a:ext cx="2908300" cy="698500"/>
            <a:chOff x="3265551" y="2208276"/>
            <a:chExt cx="2908300" cy="698500"/>
          </a:xfrm>
        </p:grpSpPr>
        <p:sp>
          <p:nvSpPr>
            <p:cNvPr id="144" name="object 144"/>
            <p:cNvSpPr/>
            <p:nvPr/>
          </p:nvSpPr>
          <p:spPr>
            <a:xfrm>
              <a:off x="3271901" y="2214626"/>
              <a:ext cx="2895600" cy="685800"/>
            </a:xfrm>
            <a:custGeom>
              <a:avLst/>
              <a:gdLst/>
              <a:ahLst/>
              <a:cxnLst/>
              <a:rect l="l" t="t" r="r" b="b"/>
              <a:pathLst>
                <a:path w="2895600" h="685800">
                  <a:moveTo>
                    <a:pt x="1447800" y="0"/>
                  </a:moveTo>
                  <a:lnTo>
                    <a:pt x="1276350" y="171450"/>
                  </a:lnTo>
                  <a:lnTo>
                    <a:pt x="1362075" y="171450"/>
                  </a:lnTo>
                  <a:lnTo>
                    <a:pt x="1362075" y="240157"/>
                  </a:lnTo>
                  <a:lnTo>
                    <a:pt x="0" y="240157"/>
                  </a:lnTo>
                  <a:lnTo>
                    <a:pt x="0" y="685800"/>
                  </a:lnTo>
                  <a:lnTo>
                    <a:pt x="2895600" y="685800"/>
                  </a:lnTo>
                  <a:lnTo>
                    <a:pt x="2895600" y="240157"/>
                  </a:lnTo>
                  <a:lnTo>
                    <a:pt x="1533525" y="240157"/>
                  </a:lnTo>
                  <a:lnTo>
                    <a:pt x="1533525" y="171450"/>
                  </a:lnTo>
                  <a:lnTo>
                    <a:pt x="1619250" y="171450"/>
                  </a:lnTo>
                  <a:lnTo>
                    <a:pt x="1447800" y="0"/>
                  </a:lnTo>
                  <a:close/>
                </a:path>
              </a:pathLst>
            </a:custGeom>
            <a:solidFill>
              <a:srgbClr val="006FC0"/>
            </a:solidFill>
          </p:spPr>
          <p:txBody>
            <a:bodyPr wrap="square" lIns="0" tIns="0" rIns="0" bIns="0" rtlCol="0"/>
            <a:lstStyle/>
            <a:p>
              <a:endParaRPr/>
            </a:p>
          </p:txBody>
        </p:sp>
        <p:sp>
          <p:nvSpPr>
            <p:cNvPr id="145" name="object 145"/>
            <p:cNvSpPr/>
            <p:nvPr/>
          </p:nvSpPr>
          <p:spPr>
            <a:xfrm>
              <a:off x="3271901" y="2214626"/>
              <a:ext cx="2895600" cy="685800"/>
            </a:xfrm>
            <a:custGeom>
              <a:avLst/>
              <a:gdLst/>
              <a:ahLst/>
              <a:cxnLst/>
              <a:rect l="l" t="t" r="r" b="b"/>
              <a:pathLst>
                <a:path w="2895600" h="685800">
                  <a:moveTo>
                    <a:pt x="0" y="240157"/>
                  </a:moveTo>
                  <a:lnTo>
                    <a:pt x="1362075" y="240157"/>
                  </a:lnTo>
                  <a:lnTo>
                    <a:pt x="1362075" y="171450"/>
                  </a:lnTo>
                  <a:lnTo>
                    <a:pt x="1276350" y="171450"/>
                  </a:lnTo>
                  <a:lnTo>
                    <a:pt x="1447800" y="0"/>
                  </a:lnTo>
                  <a:lnTo>
                    <a:pt x="1619250" y="171450"/>
                  </a:lnTo>
                  <a:lnTo>
                    <a:pt x="1533525" y="171450"/>
                  </a:lnTo>
                  <a:lnTo>
                    <a:pt x="1533525" y="240157"/>
                  </a:lnTo>
                  <a:lnTo>
                    <a:pt x="2895600" y="240157"/>
                  </a:lnTo>
                  <a:lnTo>
                    <a:pt x="2895600" y="685800"/>
                  </a:lnTo>
                  <a:lnTo>
                    <a:pt x="0" y="685800"/>
                  </a:lnTo>
                  <a:lnTo>
                    <a:pt x="0" y="240157"/>
                  </a:lnTo>
                  <a:close/>
                </a:path>
              </a:pathLst>
            </a:custGeom>
            <a:ln w="12700">
              <a:solidFill>
                <a:srgbClr val="30528F"/>
              </a:solidFill>
            </a:ln>
          </p:spPr>
          <p:txBody>
            <a:bodyPr wrap="square" lIns="0" tIns="0" rIns="0" bIns="0" rtlCol="0"/>
            <a:lstStyle/>
            <a:p>
              <a:endParaRPr/>
            </a:p>
          </p:txBody>
        </p:sp>
      </p:grpSp>
      <p:sp>
        <p:nvSpPr>
          <p:cNvPr id="146" name="object 146"/>
          <p:cNvSpPr txBox="1"/>
          <p:nvPr/>
        </p:nvSpPr>
        <p:spPr>
          <a:xfrm>
            <a:off x="3819778" y="2505392"/>
            <a:ext cx="1788160" cy="300355"/>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FFFFFF"/>
                </a:solidFill>
                <a:latin typeface="Calibri"/>
                <a:cs typeface="Calibri"/>
              </a:rPr>
              <a:t>D</a:t>
            </a:r>
            <a:r>
              <a:rPr sz="1800" spc="35" dirty="0">
                <a:solidFill>
                  <a:srgbClr val="FFFFFF"/>
                </a:solidFill>
                <a:latin typeface="Calibri"/>
                <a:cs typeface="Calibri"/>
              </a:rPr>
              <a:t>i</a:t>
            </a:r>
            <a:r>
              <a:rPr sz="1800" spc="-30" dirty="0">
                <a:solidFill>
                  <a:srgbClr val="FFFFFF"/>
                </a:solidFill>
                <a:latin typeface="Calibri"/>
                <a:cs typeface="Calibri"/>
              </a:rPr>
              <a:t>r</a:t>
            </a:r>
            <a:r>
              <a:rPr sz="1800" dirty="0">
                <a:solidFill>
                  <a:srgbClr val="FFFFFF"/>
                </a:solidFill>
                <a:latin typeface="Calibri"/>
                <a:cs typeface="Calibri"/>
              </a:rPr>
              <a:t>e</a:t>
            </a:r>
            <a:r>
              <a:rPr sz="1800" spc="10" dirty="0">
                <a:solidFill>
                  <a:srgbClr val="FFFFFF"/>
                </a:solidFill>
                <a:latin typeface="Calibri"/>
                <a:cs typeface="Calibri"/>
              </a:rPr>
              <a:t>k</a:t>
            </a:r>
            <a:r>
              <a:rPr sz="1800" dirty="0">
                <a:solidFill>
                  <a:srgbClr val="FFFFFF"/>
                </a:solidFill>
                <a:latin typeface="Calibri"/>
                <a:cs typeface="Calibri"/>
              </a:rPr>
              <a:t>t</a:t>
            </a:r>
            <a:r>
              <a:rPr sz="1800" spc="25" dirty="0">
                <a:solidFill>
                  <a:srgbClr val="FFFFFF"/>
                </a:solidFill>
                <a:latin typeface="Calibri"/>
                <a:cs typeface="Calibri"/>
              </a:rPr>
              <a:t>o</a:t>
            </a:r>
            <a:r>
              <a:rPr sz="1800" spc="-30" dirty="0">
                <a:solidFill>
                  <a:srgbClr val="FFFFFF"/>
                </a:solidFill>
                <a:latin typeface="Calibri"/>
                <a:cs typeface="Calibri"/>
              </a:rPr>
              <a:t>r</a:t>
            </a:r>
            <a:r>
              <a:rPr sz="1800" spc="35" dirty="0">
                <a:solidFill>
                  <a:srgbClr val="FFFFFF"/>
                </a:solidFill>
                <a:latin typeface="Calibri"/>
                <a:cs typeface="Calibri"/>
              </a:rPr>
              <a:t>a</a:t>
            </a:r>
            <a:r>
              <a:rPr sz="1800" dirty="0">
                <a:solidFill>
                  <a:srgbClr val="FFFFFF"/>
                </a:solidFill>
                <a:latin typeface="Calibri"/>
                <a:cs typeface="Calibri"/>
              </a:rPr>
              <a:t>t</a:t>
            </a:r>
            <a:r>
              <a:rPr sz="1800" spc="-110" dirty="0">
                <a:solidFill>
                  <a:srgbClr val="FFFFFF"/>
                </a:solidFill>
                <a:latin typeface="Calibri"/>
                <a:cs typeface="Calibri"/>
              </a:rPr>
              <a:t> </a:t>
            </a:r>
            <a:r>
              <a:rPr sz="1800" spc="-30" dirty="0">
                <a:solidFill>
                  <a:srgbClr val="FFFFFF"/>
                </a:solidFill>
                <a:latin typeface="Calibri"/>
                <a:cs typeface="Calibri"/>
              </a:rPr>
              <a:t>P</a:t>
            </a:r>
            <a:r>
              <a:rPr sz="1800" dirty="0">
                <a:solidFill>
                  <a:srgbClr val="FFFFFF"/>
                </a:solidFill>
                <a:latin typeface="Calibri"/>
                <a:cs typeface="Calibri"/>
              </a:rPr>
              <a:t>A</a:t>
            </a:r>
            <a:r>
              <a:rPr sz="1800" spc="50" dirty="0">
                <a:solidFill>
                  <a:srgbClr val="FFFFFF"/>
                </a:solidFill>
                <a:latin typeface="Calibri"/>
                <a:cs typeface="Calibri"/>
              </a:rPr>
              <a:t> </a:t>
            </a:r>
            <a:r>
              <a:rPr sz="1800" spc="15" dirty="0">
                <a:solidFill>
                  <a:srgbClr val="FFFFFF"/>
                </a:solidFill>
                <a:latin typeface="Calibri"/>
                <a:cs typeface="Calibri"/>
              </a:rPr>
              <a:t>D</a:t>
            </a:r>
            <a:r>
              <a:rPr sz="1800" spc="25" dirty="0">
                <a:solidFill>
                  <a:srgbClr val="FFFFFF"/>
                </a:solidFill>
                <a:latin typeface="Calibri"/>
                <a:cs typeface="Calibri"/>
              </a:rPr>
              <a:t>J</a:t>
            </a:r>
            <a:r>
              <a:rPr sz="1800" spc="-30" dirty="0">
                <a:solidFill>
                  <a:srgbClr val="FFFFFF"/>
                </a:solidFill>
                <a:latin typeface="Calibri"/>
                <a:cs typeface="Calibri"/>
              </a:rPr>
              <a:t>P</a:t>
            </a:r>
            <a:r>
              <a:rPr sz="1800" dirty="0">
                <a:solidFill>
                  <a:srgbClr val="FFFFFF"/>
                </a:solidFill>
                <a:latin typeface="Calibri"/>
                <a:cs typeface="Calibri"/>
              </a:rPr>
              <a:t>b</a:t>
            </a:r>
            <a:endParaRPr sz="1800">
              <a:latin typeface="Calibri"/>
              <a:cs typeface="Calibri"/>
            </a:endParaRPr>
          </a:p>
        </p:txBody>
      </p:sp>
      <p:grpSp>
        <p:nvGrpSpPr>
          <p:cNvPr id="147" name="object 147"/>
          <p:cNvGrpSpPr/>
          <p:nvPr/>
        </p:nvGrpSpPr>
        <p:grpSpPr>
          <a:xfrm>
            <a:off x="9609201" y="4351401"/>
            <a:ext cx="1841500" cy="2260600"/>
            <a:chOff x="9609201" y="4351401"/>
            <a:chExt cx="1841500" cy="2260600"/>
          </a:xfrm>
        </p:grpSpPr>
        <p:sp>
          <p:nvSpPr>
            <p:cNvPr id="148" name="object 148"/>
            <p:cNvSpPr/>
            <p:nvPr/>
          </p:nvSpPr>
          <p:spPr>
            <a:xfrm>
              <a:off x="9615551" y="4357751"/>
              <a:ext cx="1828800" cy="2247900"/>
            </a:xfrm>
            <a:custGeom>
              <a:avLst/>
              <a:gdLst/>
              <a:ahLst/>
              <a:cxnLst/>
              <a:rect l="l" t="t" r="r" b="b"/>
              <a:pathLst>
                <a:path w="1828800" h="2247900">
                  <a:moveTo>
                    <a:pt x="1828800" y="0"/>
                  </a:moveTo>
                  <a:lnTo>
                    <a:pt x="640460" y="0"/>
                  </a:lnTo>
                  <a:lnTo>
                    <a:pt x="640460" y="895350"/>
                  </a:lnTo>
                  <a:lnTo>
                    <a:pt x="457200" y="895350"/>
                  </a:lnTo>
                  <a:lnTo>
                    <a:pt x="457200" y="666750"/>
                  </a:lnTo>
                  <a:lnTo>
                    <a:pt x="0" y="1123950"/>
                  </a:lnTo>
                  <a:lnTo>
                    <a:pt x="457200" y="1581086"/>
                  </a:lnTo>
                  <a:lnTo>
                    <a:pt x="457200" y="1352486"/>
                  </a:lnTo>
                  <a:lnTo>
                    <a:pt x="640460" y="1352486"/>
                  </a:lnTo>
                  <a:lnTo>
                    <a:pt x="640460" y="2247836"/>
                  </a:lnTo>
                  <a:lnTo>
                    <a:pt x="1828800" y="2247836"/>
                  </a:lnTo>
                  <a:lnTo>
                    <a:pt x="1828800" y="0"/>
                  </a:lnTo>
                  <a:close/>
                </a:path>
              </a:pathLst>
            </a:custGeom>
            <a:solidFill>
              <a:srgbClr val="6F2F9F"/>
            </a:solidFill>
          </p:spPr>
          <p:txBody>
            <a:bodyPr wrap="square" lIns="0" tIns="0" rIns="0" bIns="0" rtlCol="0"/>
            <a:lstStyle/>
            <a:p>
              <a:endParaRPr/>
            </a:p>
          </p:txBody>
        </p:sp>
        <p:sp>
          <p:nvSpPr>
            <p:cNvPr id="149" name="object 149"/>
            <p:cNvSpPr/>
            <p:nvPr/>
          </p:nvSpPr>
          <p:spPr>
            <a:xfrm>
              <a:off x="9615551" y="4357751"/>
              <a:ext cx="1828800" cy="2247900"/>
            </a:xfrm>
            <a:custGeom>
              <a:avLst/>
              <a:gdLst/>
              <a:ahLst/>
              <a:cxnLst/>
              <a:rect l="l" t="t" r="r" b="b"/>
              <a:pathLst>
                <a:path w="1828800" h="2247900">
                  <a:moveTo>
                    <a:pt x="0" y="1123950"/>
                  </a:moveTo>
                  <a:lnTo>
                    <a:pt x="457200" y="666750"/>
                  </a:lnTo>
                  <a:lnTo>
                    <a:pt x="457200" y="895350"/>
                  </a:lnTo>
                  <a:lnTo>
                    <a:pt x="640460" y="895350"/>
                  </a:lnTo>
                  <a:lnTo>
                    <a:pt x="640460" y="0"/>
                  </a:lnTo>
                  <a:lnTo>
                    <a:pt x="1828800" y="0"/>
                  </a:lnTo>
                  <a:lnTo>
                    <a:pt x="1828800" y="2247836"/>
                  </a:lnTo>
                  <a:lnTo>
                    <a:pt x="640460" y="2247836"/>
                  </a:lnTo>
                  <a:lnTo>
                    <a:pt x="640460" y="1352486"/>
                  </a:lnTo>
                  <a:lnTo>
                    <a:pt x="457200" y="1352486"/>
                  </a:lnTo>
                  <a:lnTo>
                    <a:pt x="457200" y="1581086"/>
                  </a:lnTo>
                  <a:lnTo>
                    <a:pt x="0" y="1123950"/>
                  </a:lnTo>
                  <a:close/>
                </a:path>
              </a:pathLst>
            </a:custGeom>
            <a:ln w="12700">
              <a:solidFill>
                <a:srgbClr val="30528F"/>
              </a:solidFill>
            </a:ln>
          </p:spPr>
          <p:txBody>
            <a:bodyPr wrap="square" lIns="0" tIns="0" rIns="0" bIns="0" rtlCol="0"/>
            <a:lstStyle/>
            <a:p>
              <a:endParaRPr/>
            </a:p>
          </p:txBody>
        </p:sp>
      </p:grpSp>
      <p:sp>
        <p:nvSpPr>
          <p:cNvPr id="150" name="object 150"/>
          <p:cNvSpPr txBox="1"/>
          <p:nvPr/>
        </p:nvSpPr>
        <p:spPr>
          <a:xfrm>
            <a:off x="10707671" y="4908550"/>
            <a:ext cx="254635" cy="1148080"/>
          </a:xfrm>
          <a:prstGeom prst="rect">
            <a:avLst/>
          </a:prstGeom>
        </p:spPr>
        <p:txBody>
          <a:bodyPr vert="vert" wrap="square" lIns="0" tIns="0" rIns="0" bIns="0" rtlCol="0">
            <a:spAutoFit/>
          </a:bodyPr>
          <a:lstStyle/>
          <a:p>
            <a:pPr marL="12700">
              <a:lnSpc>
                <a:spcPts val="1810"/>
              </a:lnSpc>
            </a:pPr>
            <a:r>
              <a:rPr sz="1800" spc="-35" dirty="0">
                <a:solidFill>
                  <a:srgbClr val="FFFFFF"/>
                </a:solidFill>
                <a:latin typeface="Calibri"/>
                <a:cs typeface="Calibri"/>
              </a:rPr>
              <a:t>K</a:t>
            </a:r>
            <a:r>
              <a:rPr sz="1800" spc="35" dirty="0">
                <a:solidFill>
                  <a:srgbClr val="FFFFFF"/>
                </a:solidFill>
                <a:latin typeface="Calibri"/>
                <a:cs typeface="Calibri"/>
              </a:rPr>
              <a:t>a</a:t>
            </a:r>
            <a:r>
              <a:rPr sz="1800" spc="25" dirty="0">
                <a:solidFill>
                  <a:srgbClr val="FFFFFF"/>
                </a:solidFill>
                <a:latin typeface="Calibri"/>
                <a:cs typeface="Calibri"/>
              </a:rPr>
              <a:t>n</a:t>
            </a:r>
            <a:r>
              <a:rPr sz="1800" spc="-15" dirty="0">
                <a:solidFill>
                  <a:srgbClr val="FFFFFF"/>
                </a:solidFill>
                <a:latin typeface="Calibri"/>
                <a:cs typeface="Calibri"/>
              </a:rPr>
              <a:t>w</a:t>
            </a:r>
            <a:r>
              <a:rPr sz="1800" spc="35" dirty="0">
                <a:solidFill>
                  <a:srgbClr val="FFFFFF"/>
                </a:solidFill>
                <a:latin typeface="Calibri"/>
                <a:cs typeface="Calibri"/>
              </a:rPr>
              <a:t>i</a:t>
            </a:r>
            <a:r>
              <a:rPr sz="1800" dirty="0">
                <a:solidFill>
                  <a:srgbClr val="FFFFFF"/>
                </a:solidFill>
                <a:latin typeface="Calibri"/>
                <a:cs typeface="Calibri"/>
              </a:rPr>
              <a:t>l</a:t>
            </a:r>
            <a:r>
              <a:rPr sz="1800" spc="-70" dirty="0">
                <a:solidFill>
                  <a:srgbClr val="FFFFFF"/>
                </a:solidFill>
                <a:latin typeface="Calibri"/>
                <a:cs typeface="Calibri"/>
              </a:rPr>
              <a:t> </a:t>
            </a:r>
            <a:r>
              <a:rPr sz="1800" spc="15" dirty="0">
                <a:solidFill>
                  <a:srgbClr val="FFFFFF"/>
                </a:solidFill>
                <a:latin typeface="Calibri"/>
                <a:cs typeface="Calibri"/>
              </a:rPr>
              <a:t>D</a:t>
            </a:r>
            <a:r>
              <a:rPr sz="1800" spc="25" dirty="0">
                <a:solidFill>
                  <a:srgbClr val="FFFFFF"/>
                </a:solidFill>
                <a:latin typeface="Calibri"/>
                <a:cs typeface="Calibri"/>
              </a:rPr>
              <a:t>J</a:t>
            </a:r>
            <a:r>
              <a:rPr sz="1800" spc="-30" dirty="0">
                <a:solidFill>
                  <a:srgbClr val="FFFFFF"/>
                </a:solidFill>
                <a:latin typeface="Calibri"/>
                <a:cs typeface="Calibri"/>
              </a:rPr>
              <a:t>P</a:t>
            </a:r>
            <a:r>
              <a:rPr sz="1800" dirty="0">
                <a:solidFill>
                  <a:srgbClr val="FFFFFF"/>
                </a:solidFill>
                <a:latin typeface="Calibri"/>
                <a:cs typeface="Calibri"/>
              </a:rPr>
              <a:t>b</a:t>
            </a:r>
            <a:endParaRPr sz="18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12"/>
          </p:nvPr>
        </p:nvSpPr>
        <p:spPr>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dirty="0"/>
              <a:t>39</a:t>
            </a:fld>
            <a:endParaRPr dirty="0"/>
          </a:p>
        </p:txBody>
      </p:sp>
      <p:sp>
        <p:nvSpPr>
          <p:cNvPr id="2" name="object 2"/>
          <p:cNvSpPr txBox="1">
            <a:spLocks noGrp="1"/>
          </p:cNvSpPr>
          <p:nvPr>
            <p:ph type="ctrTitle" idx="4294967295"/>
          </p:nvPr>
        </p:nvSpPr>
        <p:spPr>
          <a:xfrm>
            <a:off x="0" y="230189"/>
            <a:ext cx="10945368" cy="262892"/>
          </a:xfrm>
          <a:prstGeom prst="rect">
            <a:avLst/>
          </a:prstGeom>
        </p:spPr>
        <p:txBody>
          <a:bodyPr vert="horz" wrap="square" lIns="0" tIns="16510" rIns="0" bIns="0" rtlCol="0">
            <a:spAutoFit/>
          </a:bodyPr>
          <a:lstStyle/>
          <a:p>
            <a:pPr marL="2184400">
              <a:lnSpc>
                <a:spcPct val="100000"/>
              </a:lnSpc>
              <a:spcBef>
                <a:spcPts val="130"/>
              </a:spcBef>
            </a:pPr>
            <a:r>
              <a:rPr sz="1600" spc="35" dirty="0"/>
              <a:t>III.</a:t>
            </a:r>
            <a:r>
              <a:rPr sz="1600" spc="110" dirty="0"/>
              <a:t> </a:t>
            </a:r>
            <a:r>
              <a:rPr sz="1600" spc="135" dirty="0"/>
              <a:t>Mekanisme</a:t>
            </a:r>
            <a:r>
              <a:rPr sz="1600" spc="254" dirty="0"/>
              <a:t> </a:t>
            </a:r>
            <a:r>
              <a:rPr sz="1600" spc="85" dirty="0"/>
              <a:t>Revisi</a:t>
            </a:r>
            <a:r>
              <a:rPr sz="1600" spc="240" dirty="0"/>
              <a:t> </a:t>
            </a:r>
            <a:r>
              <a:rPr sz="1600" spc="140" dirty="0"/>
              <a:t>Kewenangan KL</a:t>
            </a:r>
            <a:r>
              <a:rPr sz="1600" spc="165" dirty="0"/>
              <a:t> </a:t>
            </a:r>
            <a:r>
              <a:rPr lang="en-US" sz="1600" spc="65" dirty="0">
                <a:sym typeface="Wingdings" panose="05000000000000000000" pitchFamily="2" charset="2"/>
              </a:rPr>
              <a:t></a:t>
            </a:r>
            <a:r>
              <a:rPr sz="1600" spc="50" dirty="0"/>
              <a:t> </a:t>
            </a:r>
            <a:r>
              <a:rPr sz="1600" spc="130" dirty="0"/>
              <a:t>Pengesahan</a:t>
            </a:r>
            <a:r>
              <a:rPr sz="1600" spc="290" dirty="0"/>
              <a:t> </a:t>
            </a:r>
            <a:r>
              <a:rPr sz="1600" spc="135" dirty="0"/>
              <a:t>DJPb</a:t>
            </a:r>
          </a:p>
        </p:txBody>
      </p:sp>
      <p:grpSp>
        <p:nvGrpSpPr>
          <p:cNvPr id="3" name="object 3"/>
          <p:cNvGrpSpPr/>
          <p:nvPr/>
        </p:nvGrpSpPr>
        <p:grpSpPr>
          <a:xfrm>
            <a:off x="447675" y="465201"/>
            <a:ext cx="11718290" cy="6221730"/>
            <a:chOff x="447675" y="465201"/>
            <a:chExt cx="11718290" cy="6221730"/>
          </a:xfrm>
        </p:grpSpPr>
        <p:pic>
          <p:nvPicPr>
            <p:cNvPr id="4" name="object 4"/>
            <p:cNvPicPr/>
            <p:nvPr/>
          </p:nvPicPr>
          <p:blipFill>
            <a:blip r:embed="rId2" cstate="print"/>
            <a:stretch>
              <a:fillRect/>
            </a:stretch>
          </p:blipFill>
          <p:spPr>
            <a:xfrm>
              <a:off x="447675" y="990600"/>
              <a:ext cx="11277600" cy="5695950"/>
            </a:xfrm>
            <a:prstGeom prst="rect">
              <a:avLst/>
            </a:prstGeom>
          </p:spPr>
        </p:pic>
        <p:sp>
          <p:nvSpPr>
            <p:cNvPr id="5" name="object 5"/>
            <p:cNvSpPr/>
            <p:nvPr/>
          </p:nvSpPr>
          <p:spPr>
            <a:xfrm>
              <a:off x="11439525" y="476250"/>
              <a:ext cx="714375" cy="657225"/>
            </a:xfrm>
            <a:custGeom>
              <a:avLst/>
              <a:gdLst/>
              <a:ahLst/>
              <a:cxnLst/>
              <a:rect l="l" t="t" r="r" b="b"/>
              <a:pathLst>
                <a:path w="714375" h="657225">
                  <a:moveTo>
                    <a:pt x="467614" y="0"/>
                  </a:moveTo>
                  <a:lnTo>
                    <a:pt x="246760" y="0"/>
                  </a:lnTo>
                  <a:lnTo>
                    <a:pt x="68199" y="125475"/>
                  </a:lnTo>
                  <a:lnTo>
                    <a:pt x="0" y="328549"/>
                  </a:lnTo>
                  <a:lnTo>
                    <a:pt x="68199" y="531749"/>
                  </a:lnTo>
                  <a:lnTo>
                    <a:pt x="246760" y="657225"/>
                  </a:lnTo>
                  <a:lnTo>
                    <a:pt x="467614" y="657225"/>
                  </a:lnTo>
                  <a:lnTo>
                    <a:pt x="646176" y="531749"/>
                  </a:lnTo>
                  <a:lnTo>
                    <a:pt x="714375" y="328549"/>
                  </a:lnTo>
                  <a:lnTo>
                    <a:pt x="646176" y="125475"/>
                  </a:lnTo>
                  <a:lnTo>
                    <a:pt x="467614" y="0"/>
                  </a:lnTo>
                  <a:close/>
                </a:path>
              </a:pathLst>
            </a:custGeom>
            <a:solidFill>
              <a:srgbClr val="F3310A"/>
            </a:solidFill>
          </p:spPr>
          <p:txBody>
            <a:bodyPr wrap="square" lIns="0" tIns="0" rIns="0" bIns="0" rtlCol="0"/>
            <a:lstStyle/>
            <a:p>
              <a:endParaRPr/>
            </a:p>
          </p:txBody>
        </p:sp>
        <p:sp>
          <p:nvSpPr>
            <p:cNvPr id="6" name="object 6"/>
            <p:cNvSpPr/>
            <p:nvPr/>
          </p:nvSpPr>
          <p:spPr>
            <a:xfrm>
              <a:off x="11427841" y="465201"/>
              <a:ext cx="737870" cy="679450"/>
            </a:xfrm>
            <a:custGeom>
              <a:avLst/>
              <a:gdLst/>
              <a:ahLst/>
              <a:cxnLst/>
              <a:rect l="l" t="t" r="r" b="b"/>
              <a:pathLst>
                <a:path w="737870" h="679450">
                  <a:moveTo>
                    <a:pt x="45211" y="460628"/>
                  </a:moveTo>
                  <a:lnTo>
                    <a:pt x="41020" y="462025"/>
                  </a:lnTo>
                  <a:lnTo>
                    <a:pt x="69341" y="546353"/>
                  </a:lnTo>
                  <a:lnTo>
                    <a:pt x="73532" y="544829"/>
                  </a:lnTo>
                  <a:lnTo>
                    <a:pt x="45211" y="460628"/>
                  </a:lnTo>
                  <a:close/>
                </a:path>
                <a:path w="737870" h="679450">
                  <a:moveTo>
                    <a:pt x="62102" y="454913"/>
                  </a:moveTo>
                  <a:lnTo>
                    <a:pt x="49529" y="459232"/>
                  </a:lnTo>
                  <a:lnTo>
                    <a:pt x="77850" y="543433"/>
                  </a:lnTo>
                  <a:lnTo>
                    <a:pt x="90424" y="539241"/>
                  </a:lnTo>
                  <a:lnTo>
                    <a:pt x="62102" y="454913"/>
                  </a:lnTo>
                  <a:close/>
                </a:path>
                <a:path w="737870" h="679450">
                  <a:moveTo>
                    <a:pt x="10794" y="307466"/>
                  </a:moveTo>
                  <a:lnTo>
                    <a:pt x="0" y="339598"/>
                  </a:lnTo>
                  <a:lnTo>
                    <a:pt x="19811" y="398779"/>
                  </a:lnTo>
                  <a:lnTo>
                    <a:pt x="24002" y="397383"/>
                  </a:lnTo>
                  <a:lnTo>
                    <a:pt x="4699" y="339598"/>
                  </a:lnTo>
                  <a:lnTo>
                    <a:pt x="14985" y="308863"/>
                  </a:lnTo>
                  <a:lnTo>
                    <a:pt x="10794" y="307466"/>
                  </a:lnTo>
                  <a:close/>
                </a:path>
                <a:path w="737870" h="679450">
                  <a:moveTo>
                    <a:pt x="19176" y="310261"/>
                  </a:moveTo>
                  <a:lnTo>
                    <a:pt x="9398" y="339598"/>
                  </a:lnTo>
                  <a:lnTo>
                    <a:pt x="28193" y="395986"/>
                  </a:lnTo>
                  <a:lnTo>
                    <a:pt x="40893" y="391795"/>
                  </a:lnTo>
                  <a:lnTo>
                    <a:pt x="23367" y="339598"/>
                  </a:lnTo>
                  <a:lnTo>
                    <a:pt x="31876" y="314578"/>
                  </a:lnTo>
                  <a:lnTo>
                    <a:pt x="19176" y="310261"/>
                  </a:lnTo>
                  <a:close/>
                </a:path>
                <a:path w="737870" h="679450">
                  <a:moveTo>
                    <a:pt x="68706" y="162813"/>
                  </a:moveTo>
                  <a:lnTo>
                    <a:pt x="40385" y="247141"/>
                  </a:lnTo>
                  <a:lnTo>
                    <a:pt x="53085" y="251333"/>
                  </a:lnTo>
                  <a:lnTo>
                    <a:pt x="81406" y="167004"/>
                  </a:lnTo>
                  <a:lnTo>
                    <a:pt x="68706" y="162813"/>
                  </a:lnTo>
                  <a:close/>
                </a:path>
                <a:path w="737870" h="679450">
                  <a:moveTo>
                    <a:pt x="60325" y="160020"/>
                  </a:moveTo>
                  <a:lnTo>
                    <a:pt x="32003" y="244221"/>
                  </a:lnTo>
                  <a:lnTo>
                    <a:pt x="36194" y="245618"/>
                  </a:lnTo>
                  <a:lnTo>
                    <a:pt x="64515" y="161416"/>
                  </a:lnTo>
                  <a:lnTo>
                    <a:pt x="60325" y="160020"/>
                  </a:lnTo>
                  <a:close/>
                </a:path>
                <a:path w="737870" h="679450">
                  <a:moveTo>
                    <a:pt x="182625" y="61595"/>
                  </a:moveTo>
                  <a:lnTo>
                    <a:pt x="109854" y="112775"/>
                  </a:lnTo>
                  <a:lnTo>
                    <a:pt x="117601" y="123698"/>
                  </a:lnTo>
                  <a:lnTo>
                    <a:pt x="190245" y="72516"/>
                  </a:lnTo>
                  <a:lnTo>
                    <a:pt x="182625" y="61595"/>
                  </a:lnTo>
                  <a:close/>
                </a:path>
                <a:path w="737870" h="679450">
                  <a:moveTo>
                    <a:pt x="177545" y="54356"/>
                  </a:moveTo>
                  <a:lnTo>
                    <a:pt x="104775" y="105537"/>
                  </a:lnTo>
                  <a:lnTo>
                    <a:pt x="107314" y="109093"/>
                  </a:lnTo>
                  <a:lnTo>
                    <a:pt x="180085" y="58038"/>
                  </a:lnTo>
                  <a:lnTo>
                    <a:pt x="177545" y="54356"/>
                  </a:lnTo>
                  <a:close/>
                </a:path>
                <a:path w="737870" h="679450">
                  <a:moveTo>
                    <a:pt x="322960" y="8889"/>
                  </a:moveTo>
                  <a:lnTo>
                    <a:pt x="257809" y="8889"/>
                  </a:lnTo>
                  <a:lnTo>
                    <a:pt x="237235" y="23368"/>
                  </a:lnTo>
                  <a:lnTo>
                    <a:pt x="244855" y="34162"/>
                  </a:lnTo>
                  <a:lnTo>
                    <a:pt x="262000" y="22225"/>
                  </a:lnTo>
                  <a:lnTo>
                    <a:pt x="322960" y="22225"/>
                  </a:lnTo>
                  <a:lnTo>
                    <a:pt x="322960" y="8889"/>
                  </a:lnTo>
                  <a:close/>
                </a:path>
                <a:path w="737870" h="679450">
                  <a:moveTo>
                    <a:pt x="322960" y="0"/>
                  </a:moveTo>
                  <a:lnTo>
                    <a:pt x="255015" y="0"/>
                  </a:lnTo>
                  <a:lnTo>
                    <a:pt x="232028" y="16001"/>
                  </a:lnTo>
                  <a:lnTo>
                    <a:pt x="234568" y="19685"/>
                  </a:lnTo>
                  <a:lnTo>
                    <a:pt x="256412" y="4445"/>
                  </a:lnTo>
                  <a:lnTo>
                    <a:pt x="322960" y="4445"/>
                  </a:lnTo>
                  <a:lnTo>
                    <a:pt x="322960" y="0"/>
                  </a:lnTo>
                  <a:close/>
                </a:path>
                <a:path w="737870" h="679450">
                  <a:moveTo>
                    <a:pt x="478535" y="0"/>
                  </a:moveTo>
                  <a:lnTo>
                    <a:pt x="389635" y="0"/>
                  </a:lnTo>
                  <a:lnTo>
                    <a:pt x="389635" y="4445"/>
                  </a:lnTo>
                  <a:lnTo>
                    <a:pt x="478535" y="4445"/>
                  </a:lnTo>
                  <a:lnTo>
                    <a:pt x="478535" y="0"/>
                  </a:lnTo>
                  <a:close/>
                </a:path>
                <a:path w="737870" h="679450">
                  <a:moveTo>
                    <a:pt x="478535" y="8889"/>
                  </a:moveTo>
                  <a:lnTo>
                    <a:pt x="389635" y="8889"/>
                  </a:lnTo>
                  <a:lnTo>
                    <a:pt x="389635" y="22225"/>
                  </a:lnTo>
                  <a:lnTo>
                    <a:pt x="478535" y="22225"/>
                  </a:lnTo>
                  <a:lnTo>
                    <a:pt x="478535" y="8889"/>
                  </a:lnTo>
                  <a:close/>
                </a:path>
                <a:path w="737870" h="679450">
                  <a:moveTo>
                    <a:pt x="534415" y="47116"/>
                  </a:moveTo>
                  <a:lnTo>
                    <a:pt x="526795" y="58038"/>
                  </a:lnTo>
                  <a:lnTo>
                    <a:pt x="599566" y="109220"/>
                  </a:lnTo>
                  <a:lnTo>
                    <a:pt x="607186" y="98298"/>
                  </a:lnTo>
                  <a:lnTo>
                    <a:pt x="534415" y="47116"/>
                  </a:lnTo>
                  <a:close/>
                </a:path>
                <a:path w="737870" h="679450">
                  <a:moveTo>
                    <a:pt x="539623" y="39877"/>
                  </a:moveTo>
                  <a:lnTo>
                    <a:pt x="536955" y="43561"/>
                  </a:lnTo>
                  <a:lnTo>
                    <a:pt x="609726" y="94614"/>
                  </a:lnTo>
                  <a:lnTo>
                    <a:pt x="612266" y="90932"/>
                  </a:lnTo>
                  <a:lnTo>
                    <a:pt x="539623" y="39877"/>
                  </a:lnTo>
                  <a:close/>
                </a:path>
                <a:path w="737870" h="679450">
                  <a:moveTo>
                    <a:pt x="660907" y="138937"/>
                  </a:moveTo>
                  <a:lnTo>
                    <a:pt x="648334" y="143128"/>
                  </a:lnTo>
                  <a:lnTo>
                    <a:pt x="676655" y="227457"/>
                  </a:lnTo>
                  <a:lnTo>
                    <a:pt x="689228" y="223138"/>
                  </a:lnTo>
                  <a:lnTo>
                    <a:pt x="660907" y="138937"/>
                  </a:lnTo>
                  <a:close/>
                </a:path>
                <a:path w="737870" h="679450">
                  <a:moveTo>
                    <a:pt x="669416" y="136016"/>
                  </a:moveTo>
                  <a:lnTo>
                    <a:pt x="665226" y="137540"/>
                  </a:lnTo>
                  <a:lnTo>
                    <a:pt x="693547" y="221741"/>
                  </a:lnTo>
                  <a:lnTo>
                    <a:pt x="697737" y="220345"/>
                  </a:lnTo>
                  <a:lnTo>
                    <a:pt x="669416" y="136016"/>
                  </a:lnTo>
                  <a:close/>
                </a:path>
                <a:path w="737870" h="679450">
                  <a:moveTo>
                    <a:pt x="718947" y="283590"/>
                  </a:moveTo>
                  <a:lnTo>
                    <a:pt x="714755" y="284988"/>
                  </a:lnTo>
                  <a:lnTo>
                    <a:pt x="733043" y="339598"/>
                  </a:lnTo>
                  <a:lnTo>
                    <a:pt x="721740" y="373507"/>
                  </a:lnTo>
                  <a:lnTo>
                    <a:pt x="725931" y="374903"/>
                  </a:lnTo>
                  <a:lnTo>
                    <a:pt x="737742" y="339598"/>
                  </a:lnTo>
                  <a:lnTo>
                    <a:pt x="718947" y="283590"/>
                  </a:lnTo>
                  <a:close/>
                </a:path>
                <a:path w="737870" h="679450">
                  <a:moveTo>
                    <a:pt x="710564" y="286385"/>
                  </a:moveTo>
                  <a:lnTo>
                    <a:pt x="697864" y="290575"/>
                  </a:lnTo>
                  <a:lnTo>
                    <a:pt x="714375" y="339598"/>
                  </a:lnTo>
                  <a:lnTo>
                    <a:pt x="704850" y="367791"/>
                  </a:lnTo>
                  <a:lnTo>
                    <a:pt x="717550" y="372110"/>
                  </a:lnTo>
                  <a:lnTo>
                    <a:pt x="728344" y="339598"/>
                  </a:lnTo>
                  <a:lnTo>
                    <a:pt x="710564" y="286385"/>
                  </a:lnTo>
                  <a:close/>
                </a:path>
                <a:path w="737870" h="679450">
                  <a:moveTo>
                    <a:pt x="700531" y="436625"/>
                  </a:moveTo>
                  <a:lnTo>
                    <a:pt x="672210" y="520953"/>
                  </a:lnTo>
                  <a:lnTo>
                    <a:pt x="676401" y="522350"/>
                  </a:lnTo>
                  <a:lnTo>
                    <a:pt x="704723" y="438150"/>
                  </a:lnTo>
                  <a:lnTo>
                    <a:pt x="700531" y="436625"/>
                  </a:lnTo>
                  <a:close/>
                </a:path>
                <a:path w="737870" h="679450">
                  <a:moveTo>
                    <a:pt x="683640" y="431038"/>
                  </a:moveTo>
                  <a:lnTo>
                    <a:pt x="655319" y="515238"/>
                  </a:lnTo>
                  <a:lnTo>
                    <a:pt x="668019" y="519557"/>
                  </a:lnTo>
                  <a:lnTo>
                    <a:pt x="696340" y="435228"/>
                  </a:lnTo>
                  <a:lnTo>
                    <a:pt x="683640" y="431038"/>
                  </a:lnTo>
                  <a:close/>
                </a:path>
                <a:path w="737870" h="679450">
                  <a:moveTo>
                    <a:pt x="627760" y="572008"/>
                  </a:moveTo>
                  <a:lnTo>
                    <a:pt x="554989" y="623188"/>
                  </a:lnTo>
                  <a:lnTo>
                    <a:pt x="557529" y="626745"/>
                  </a:lnTo>
                  <a:lnTo>
                    <a:pt x="630301" y="575690"/>
                  </a:lnTo>
                  <a:lnTo>
                    <a:pt x="627760" y="572008"/>
                  </a:lnTo>
                  <a:close/>
                </a:path>
                <a:path w="737870" h="679450">
                  <a:moveTo>
                    <a:pt x="617601" y="557529"/>
                  </a:moveTo>
                  <a:lnTo>
                    <a:pt x="544829" y="608584"/>
                  </a:lnTo>
                  <a:lnTo>
                    <a:pt x="552450" y="619506"/>
                  </a:lnTo>
                  <a:lnTo>
                    <a:pt x="625220" y="568451"/>
                  </a:lnTo>
                  <a:lnTo>
                    <a:pt x="617601" y="557529"/>
                  </a:lnTo>
                  <a:close/>
                </a:path>
                <a:path w="737870" h="679450">
                  <a:moveTo>
                    <a:pt x="500506" y="661543"/>
                  </a:moveTo>
                  <a:lnTo>
                    <a:pt x="481329" y="674877"/>
                  </a:lnTo>
                  <a:lnTo>
                    <a:pt x="411606" y="674877"/>
                  </a:lnTo>
                  <a:lnTo>
                    <a:pt x="411606" y="679323"/>
                  </a:lnTo>
                  <a:lnTo>
                    <a:pt x="482726" y="679323"/>
                  </a:lnTo>
                  <a:lnTo>
                    <a:pt x="503047" y="665099"/>
                  </a:lnTo>
                  <a:lnTo>
                    <a:pt x="500506" y="661543"/>
                  </a:lnTo>
                  <a:close/>
                </a:path>
                <a:path w="737870" h="679450">
                  <a:moveTo>
                    <a:pt x="490219" y="646938"/>
                  </a:moveTo>
                  <a:lnTo>
                    <a:pt x="475741" y="657098"/>
                  </a:lnTo>
                  <a:lnTo>
                    <a:pt x="411606" y="657098"/>
                  </a:lnTo>
                  <a:lnTo>
                    <a:pt x="411606" y="670433"/>
                  </a:lnTo>
                  <a:lnTo>
                    <a:pt x="479932" y="670433"/>
                  </a:lnTo>
                  <a:lnTo>
                    <a:pt x="497966" y="657860"/>
                  </a:lnTo>
                  <a:lnTo>
                    <a:pt x="490219" y="646938"/>
                  </a:lnTo>
                  <a:close/>
                </a:path>
                <a:path w="737870" h="679450">
                  <a:moveTo>
                    <a:pt x="252602" y="672338"/>
                  </a:moveTo>
                  <a:lnTo>
                    <a:pt x="250062" y="675894"/>
                  </a:lnTo>
                  <a:lnTo>
                    <a:pt x="255015" y="679323"/>
                  </a:lnTo>
                  <a:lnTo>
                    <a:pt x="344931" y="679323"/>
                  </a:lnTo>
                  <a:lnTo>
                    <a:pt x="344931" y="674877"/>
                  </a:lnTo>
                  <a:lnTo>
                    <a:pt x="256412" y="674877"/>
                  </a:lnTo>
                  <a:lnTo>
                    <a:pt x="252602" y="672338"/>
                  </a:lnTo>
                  <a:close/>
                </a:path>
                <a:path w="737870" h="679450">
                  <a:moveTo>
                    <a:pt x="344931" y="657098"/>
                  </a:moveTo>
                  <a:lnTo>
                    <a:pt x="262000" y="657098"/>
                  </a:lnTo>
                  <a:lnTo>
                    <a:pt x="255269" y="668654"/>
                  </a:lnTo>
                  <a:lnTo>
                    <a:pt x="257809" y="670433"/>
                  </a:lnTo>
                  <a:lnTo>
                    <a:pt x="344931" y="670433"/>
                  </a:lnTo>
                  <a:lnTo>
                    <a:pt x="344931" y="657098"/>
                  </a:lnTo>
                  <a:close/>
                </a:path>
                <a:path w="737870" h="679450">
                  <a:moveTo>
                    <a:pt x="125349" y="582802"/>
                  </a:moveTo>
                  <a:lnTo>
                    <a:pt x="122808" y="586486"/>
                  </a:lnTo>
                  <a:lnTo>
                    <a:pt x="195579" y="637666"/>
                  </a:lnTo>
                  <a:lnTo>
                    <a:pt x="198119" y="633984"/>
                  </a:lnTo>
                  <a:lnTo>
                    <a:pt x="125349" y="582802"/>
                  </a:lnTo>
                  <a:close/>
                </a:path>
                <a:path w="737870" h="679450">
                  <a:moveTo>
                    <a:pt x="135635" y="568325"/>
                  </a:moveTo>
                  <a:lnTo>
                    <a:pt x="127888" y="579247"/>
                  </a:lnTo>
                  <a:lnTo>
                    <a:pt x="200659" y="630301"/>
                  </a:lnTo>
                  <a:lnTo>
                    <a:pt x="208279" y="619378"/>
                  </a:lnTo>
                  <a:lnTo>
                    <a:pt x="135635" y="568325"/>
                  </a:lnTo>
                  <a:close/>
                </a:path>
              </a:pathLst>
            </a:custGeom>
            <a:solidFill>
              <a:srgbClr val="000000"/>
            </a:solidFill>
          </p:spPr>
          <p:txBody>
            <a:bodyPr wrap="square" lIns="0" tIns="0" rIns="0" bIns="0" rtlCol="0"/>
            <a:lstStyle/>
            <a:p>
              <a:endParaRPr/>
            </a:p>
          </p:txBody>
        </p:sp>
      </p:grpSp>
      <p:sp>
        <p:nvSpPr>
          <p:cNvPr id="7" name="object 7"/>
          <p:cNvSpPr txBox="1"/>
          <p:nvPr/>
        </p:nvSpPr>
        <p:spPr>
          <a:xfrm>
            <a:off x="11713844" y="594360"/>
            <a:ext cx="180340" cy="392430"/>
          </a:xfrm>
          <a:prstGeom prst="rect">
            <a:avLst/>
          </a:prstGeom>
        </p:spPr>
        <p:txBody>
          <a:bodyPr vert="horz" wrap="square" lIns="0" tIns="13335" rIns="0" bIns="0" rtlCol="0">
            <a:spAutoFit/>
          </a:bodyPr>
          <a:lstStyle/>
          <a:p>
            <a:pPr marL="12700">
              <a:lnSpc>
                <a:spcPct val="100000"/>
              </a:lnSpc>
              <a:spcBef>
                <a:spcPts val="105"/>
              </a:spcBef>
            </a:pPr>
            <a:r>
              <a:rPr sz="2400" dirty="0">
                <a:solidFill>
                  <a:srgbClr val="FFFFFF"/>
                </a:solidFill>
                <a:latin typeface="Calibri"/>
                <a:cs typeface="Calibri"/>
              </a:rPr>
              <a:t>4</a:t>
            </a:r>
            <a:endParaRPr sz="2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389120" y="2306276"/>
            <a:ext cx="7013448" cy="1627632"/>
          </a:xfrm>
        </p:spPr>
        <p:txBody>
          <a:bodyPr/>
          <a:lstStyle/>
          <a:p>
            <a:r>
              <a:rPr lang="en-US" sz="3200" dirty="0" err="1">
                <a:latin typeface="Arial Nova Cond" panose="020B0506020202020204" pitchFamily="34" charset="0"/>
              </a:rPr>
              <a:t>Penting</a:t>
            </a:r>
            <a:r>
              <a:rPr lang="en-US" sz="3200" dirty="0">
                <a:latin typeface="Arial Nova Cond" panose="020B0506020202020204" pitchFamily="34" charset="0"/>
              </a:rPr>
              <a:t> </a:t>
            </a:r>
            <a:r>
              <a:rPr lang="en-US" sz="3200" dirty="0" err="1">
                <a:latin typeface="Arial Nova Cond" panose="020B0506020202020204" pitchFamily="34" charset="0"/>
              </a:rPr>
              <a:t>untuk</a:t>
            </a:r>
            <a:r>
              <a:rPr lang="en-US" sz="3200" dirty="0">
                <a:latin typeface="Arial Nova Cond" panose="020B0506020202020204" pitchFamily="34" charset="0"/>
              </a:rPr>
              <a:t> </a:t>
            </a:r>
            <a:r>
              <a:rPr lang="en-US" sz="3200" dirty="0" err="1">
                <a:latin typeface="Arial Nova Cond" panose="020B0506020202020204" pitchFamily="34" charset="0"/>
              </a:rPr>
              <a:t>mengelola</a:t>
            </a:r>
            <a:r>
              <a:rPr lang="en-US" sz="3200" dirty="0">
                <a:latin typeface="Arial Nova Cond" panose="020B0506020202020204" pitchFamily="34" charset="0"/>
              </a:rPr>
              <a:t> </a:t>
            </a:r>
            <a:r>
              <a:rPr lang="en-US" sz="3200" dirty="0" err="1">
                <a:latin typeface="Arial Nova Cond" panose="020B0506020202020204" pitchFamily="34" charset="0"/>
              </a:rPr>
              <a:t>anggaran</a:t>
            </a:r>
            <a:r>
              <a:rPr lang="en-US" sz="3200" dirty="0">
                <a:latin typeface="Arial Nova Cond" panose="020B0506020202020204" pitchFamily="34" charset="0"/>
              </a:rPr>
              <a:t> </a:t>
            </a:r>
            <a:r>
              <a:rPr lang="en-US" sz="3200" dirty="0" err="1">
                <a:latin typeface="Arial Nova Cond" panose="020B0506020202020204" pitchFamily="34" charset="0"/>
              </a:rPr>
              <a:t>dengan</a:t>
            </a:r>
            <a:r>
              <a:rPr lang="en-US" sz="3200" dirty="0">
                <a:latin typeface="Arial Nova Cond" panose="020B0506020202020204" pitchFamily="34" charset="0"/>
              </a:rPr>
              <a:t> </a:t>
            </a:r>
            <a:r>
              <a:rPr lang="en-US" sz="3200" dirty="0" err="1">
                <a:latin typeface="Arial Nova Cond" panose="020B0506020202020204" pitchFamily="34" charset="0"/>
              </a:rPr>
              <a:t>transparan</a:t>
            </a:r>
            <a:r>
              <a:rPr lang="en-US" sz="3200" dirty="0">
                <a:latin typeface="Arial Nova Cond" panose="020B0506020202020204" pitchFamily="34" charset="0"/>
              </a:rPr>
              <a:t> dan </a:t>
            </a:r>
            <a:r>
              <a:rPr lang="en-US" sz="3200" dirty="0" err="1">
                <a:latin typeface="Arial Nova Cond" panose="020B0506020202020204" pitchFamily="34" charset="0"/>
              </a:rPr>
              <a:t>bertanggung</a:t>
            </a:r>
            <a:r>
              <a:rPr lang="en-US" sz="3200" dirty="0">
                <a:latin typeface="Arial Nova Cond" panose="020B0506020202020204" pitchFamily="34" charset="0"/>
              </a:rPr>
              <a:t> </a:t>
            </a:r>
            <a:r>
              <a:rPr lang="en-US" sz="3200" dirty="0" err="1">
                <a:latin typeface="Arial Nova Cond" panose="020B0506020202020204" pitchFamily="34" charset="0"/>
              </a:rPr>
              <a:t>jawab</a:t>
            </a:r>
            <a:r>
              <a:rPr lang="en-US" sz="3200" dirty="0">
                <a:latin typeface="Arial Nova Cond" panose="020B0506020202020204" pitchFamily="34" charset="0"/>
              </a:rPr>
              <a:t> demi </a:t>
            </a:r>
            <a:r>
              <a:rPr lang="en-US" sz="3200" dirty="0" err="1">
                <a:latin typeface="Arial Nova Cond" panose="020B0506020202020204" pitchFamily="34" charset="0"/>
              </a:rPr>
              <a:t>kepercayaan</a:t>
            </a:r>
            <a:r>
              <a:rPr lang="en-US" sz="3200" dirty="0">
                <a:latin typeface="Arial Nova Cond" panose="020B0506020202020204" pitchFamily="34" charset="0"/>
              </a:rPr>
              <a:t> </a:t>
            </a:r>
            <a:r>
              <a:rPr lang="en-US" sz="3200" dirty="0" err="1">
                <a:latin typeface="Arial Nova Cond" panose="020B0506020202020204" pitchFamily="34" charset="0"/>
              </a:rPr>
              <a:t>publik</a:t>
            </a:r>
            <a:r>
              <a:rPr lang="en-US" sz="3200" dirty="0">
                <a:latin typeface="Arial Nova Cond" panose="020B0506020202020204" pitchFamily="34" charset="0"/>
              </a:rPr>
              <a:t>.</a:t>
            </a:r>
          </a:p>
        </p:txBody>
      </p:sp>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p:txBody>
          <a:bodyPr/>
          <a:lstStyle/>
          <a:p>
            <a:r>
              <a:rPr lang="en-US" dirty="0"/>
              <a:t>“</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89120" y="4602956"/>
            <a:ext cx="3932238" cy="588963"/>
          </a:xfrm>
        </p:spPr>
        <p:txBody>
          <a:bodyPr/>
          <a:lstStyle/>
          <a:p>
            <a:r>
              <a:rPr lang="en-US" dirty="0"/>
              <a:t>Angela Merkel</a:t>
            </a:r>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8310226" y="3429000"/>
            <a:ext cx="768096" cy="1627632"/>
          </a:xfrm>
        </p:spPr>
        <p:txBody>
          <a:bodyPr/>
          <a:lstStyle/>
          <a:p>
            <a:r>
              <a:rPr lang="en-US" dirty="0"/>
              <a: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3613" y="0"/>
            <a:ext cx="12068810" cy="1038225"/>
            <a:chOff x="123613" y="0"/>
            <a:chExt cx="12068810" cy="1038225"/>
          </a:xfrm>
        </p:grpSpPr>
        <p:pic>
          <p:nvPicPr>
            <p:cNvPr id="3" name="object 3"/>
            <p:cNvPicPr/>
            <p:nvPr/>
          </p:nvPicPr>
          <p:blipFill>
            <a:blip r:embed="rId2" cstate="print"/>
            <a:stretch>
              <a:fillRect/>
            </a:stretch>
          </p:blipFill>
          <p:spPr>
            <a:xfrm>
              <a:off x="123613" y="0"/>
              <a:ext cx="3442155" cy="937905"/>
            </a:xfrm>
            <a:prstGeom prst="rect">
              <a:avLst/>
            </a:prstGeom>
          </p:spPr>
        </p:pic>
        <p:pic>
          <p:nvPicPr>
            <p:cNvPr id="4" name="object 4"/>
            <p:cNvPicPr/>
            <p:nvPr/>
          </p:nvPicPr>
          <p:blipFill>
            <a:blip r:embed="rId3" cstate="print"/>
            <a:stretch>
              <a:fillRect/>
            </a:stretch>
          </p:blipFill>
          <p:spPr>
            <a:xfrm>
              <a:off x="1200149" y="304800"/>
              <a:ext cx="1943100" cy="457200"/>
            </a:xfrm>
            <a:prstGeom prst="rect">
              <a:avLst/>
            </a:prstGeom>
          </p:spPr>
        </p:pic>
        <p:pic>
          <p:nvPicPr>
            <p:cNvPr id="5" name="object 5"/>
            <p:cNvPicPr/>
            <p:nvPr/>
          </p:nvPicPr>
          <p:blipFill>
            <a:blip r:embed="rId4" cstate="print"/>
            <a:stretch>
              <a:fillRect/>
            </a:stretch>
          </p:blipFill>
          <p:spPr>
            <a:xfrm>
              <a:off x="552450" y="257175"/>
              <a:ext cx="504825" cy="552450"/>
            </a:xfrm>
            <a:prstGeom prst="rect">
              <a:avLst/>
            </a:prstGeom>
          </p:spPr>
        </p:pic>
        <p:pic>
          <p:nvPicPr>
            <p:cNvPr id="6" name="object 6"/>
            <p:cNvPicPr/>
            <p:nvPr/>
          </p:nvPicPr>
          <p:blipFill>
            <a:blip r:embed="rId5" cstate="print"/>
            <a:stretch>
              <a:fillRect/>
            </a:stretch>
          </p:blipFill>
          <p:spPr>
            <a:xfrm>
              <a:off x="3476625" y="0"/>
              <a:ext cx="8677275" cy="1038225"/>
            </a:xfrm>
            <a:prstGeom prst="rect">
              <a:avLst/>
            </a:prstGeom>
          </p:spPr>
        </p:pic>
        <p:sp>
          <p:nvSpPr>
            <p:cNvPr id="7" name="object 7"/>
            <p:cNvSpPr/>
            <p:nvPr/>
          </p:nvSpPr>
          <p:spPr>
            <a:xfrm>
              <a:off x="11925300" y="0"/>
              <a:ext cx="266700" cy="38100"/>
            </a:xfrm>
            <a:custGeom>
              <a:avLst/>
              <a:gdLst/>
              <a:ahLst/>
              <a:cxnLst/>
              <a:rect l="l" t="t" r="r" b="b"/>
              <a:pathLst>
                <a:path w="266700" h="38100">
                  <a:moveTo>
                    <a:pt x="215242" y="0"/>
                  </a:moveTo>
                  <a:lnTo>
                    <a:pt x="24651" y="0"/>
                  </a:lnTo>
                  <a:lnTo>
                    <a:pt x="0" y="37973"/>
                  </a:lnTo>
                  <a:lnTo>
                    <a:pt x="266573" y="37973"/>
                  </a:lnTo>
                  <a:lnTo>
                    <a:pt x="215242" y="0"/>
                  </a:lnTo>
                  <a:close/>
                </a:path>
              </a:pathLst>
            </a:custGeom>
            <a:solidFill>
              <a:srgbClr val="243046"/>
            </a:solidFill>
          </p:spPr>
          <p:txBody>
            <a:bodyPr wrap="square" lIns="0" tIns="0" rIns="0" bIns="0" rtlCol="0"/>
            <a:lstStyle/>
            <a:p>
              <a:endParaRPr/>
            </a:p>
          </p:txBody>
        </p:sp>
        <p:pic>
          <p:nvPicPr>
            <p:cNvPr id="8" name="object 8"/>
            <p:cNvPicPr/>
            <p:nvPr/>
          </p:nvPicPr>
          <p:blipFill>
            <a:blip r:embed="rId6" cstate="print"/>
            <a:stretch>
              <a:fillRect/>
            </a:stretch>
          </p:blipFill>
          <p:spPr>
            <a:xfrm>
              <a:off x="3505200" y="38100"/>
              <a:ext cx="8105775" cy="933450"/>
            </a:xfrm>
            <a:prstGeom prst="rect">
              <a:avLst/>
            </a:prstGeom>
          </p:spPr>
        </p:pic>
        <p:sp>
          <p:nvSpPr>
            <p:cNvPr id="9" name="object 9"/>
            <p:cNvSpPr/>
            <p:nvPr/>
          </p:nvSpPr>
          <p:spPr>
            <a:xfrm>
              <a:off x="11591925" y="38100"/>
              <a:ext cx="600075" cy="932815"/>
            </a:xfrm>
            <a:custGeom>
              <a:avLst/>
              <a:gdLst/>
              <a:ahLst/>
              <a:cxnLst/>
              <a:rect l="l" t="t" r="r" b="b"/>
              <a:pathLst>
                <a:path w="600075" h="932815">
                  <a:moveTo>
                    <a:pt x="599567" y="0"/>
                  </a:moveTo>
                  <a:lnTo>
                    <a:pt x="0" y="0"/>
                  </a:lnTo>
                  <a:lnTo>
                    <a:pt x="0" y="932814"/>
                  </a:lnTo>
                  <a:lnTo>
                    <a:pt x="599567" y="0"/>
                  </a:lnTo>
                  <a:close/>
                </a:path>
              </a:pathLst>
            </a:custGeom>
            <a:solidFill>
              <a:srgbClr val="2D5395"/>
            </a:solidFill>
          </p:spPr>
          <p:txBody>
            <a:bodyPr wrap="square" lIns="0" tIns="0" rIns="0" bIns="0" rtlCol="0"/>
            <a:lstStyle/>
            <a:p>
              <a:endParaRPr/>
            </a:p>
          </p:txBody>
        </p:sp>
      </p:grpSp>
      <p:sp>
        <p:nvSpPr>
          <p:cNvPr id="10" name="object 10"/>
          <p:cNvSpPr txBox="1">
            <a:spLocks noGrp="1"/>
          </p:cNvSpPr>
          <p:nvPr>
            <p:ph type="title" idx="4294967295"/>
          </p:nvPr>
        </p:nvSpPr>
        <p:spPr>
          <a:xfrm>
            <a:off x="3594343" y="98425"/>
            <a:ext cx="8597657" cy="241476"/>
          </a:xfrm>
          <a:prstGeom prst="rect">
            <a:avLst/>
          </a:prstGeom>
        </p:spPr>
        <p:txBody>
          <a:bodyPr vert="horz" wrap="square" lIns="0" tIns="6350" rIns="0" bIns="0" rtlCol="0">
            <a:spAutoFit/>
          </a:bodyPr>
          <a:lstStyle/>
          <a:p>
            <a:pPr marL="460375" marR="5080" indent="-448309">
              <a:lnSpc>
                <a:spcPct val="101699"/>
              </a:lnSpc>
              <a:spcBef>
                <a:spcPts val="50"/>
              </a:spcBef>
            </a:pPr>
            <a:r>
              <a:rPr sz="1600" spc="40" dirty="0">
                <a:solidFill>
                  <a:schemeClr val="bg1"/>
                </a:solidFill>
                <a:latin typeface="Roboto Cn"/>
                <a:cs typeface="Roboto Cn"/>
              </a:rPr>
              <a:t>III.</a:t>
            </a:r>
            <a:r>
              <a:rPr sz="1600" spc="60" dirty="0">
                <a:solidFill>
                  <a:schemeClr val="bg1"/>
                </a:solidFill>
                <a:latin typeface="Roboto Cn"/>
                <a:cs typeface="Roboto Cn"/>
              </a:rPr>
              <a:t> </a:t>
            </a:r>
            <a:r>
              <a:rPr sz="1600" spc="150" dirty="0">
                <a:solidFill>
                  <a:schemeClr val="bg1"/>
                </a:solidFill>
                <a:latin typeface="Roboto Cn"/>
                <a:cs typeface="Roboto Cn"/>
              </a:rPr>
              <a:t>Mekanisme</a:t>
            </a:r>
            <a:r>
              <a:rPr sz="1600" dirty="0">
                <a:solidFill>
                  <a:schemeClr val="bg1"/>
                </a:solidFill>
                <a:latin typeface="Roboto Cn"/>
                <a:cs typeface="Roboto Cn"/>
              </a:rPr>
              <a:t> </a:t>
            </a:r>
            <a:r>
              <a:rPr sz="1600" spc="105" dirty="0" err="1">
                <a:solidFill>
                  <a:schemeClr val="bg1"/>
                </a:solidFill>
                <a:latin typeface="Roboto Cn"/>
                <a:cs typeface="Roboto Cn"/>
              </a:rPr>
              <a:t>Revisi</a:t>
            </a:r>
            <a:r>
              <a:rPr sz="1600" spc="-30" dirty="0">
                <a:solidFill>
                  <a:schemeClr val="bg1"/>
                </a:solidFill>
                <a:latin typeface="Roboto Cn"/>
                <a:cs typeface="Roboto Cn"/>
              </a:rPr>
              <a:t> </a:t>
            </a:r>
            <a:r>
              <a:rPr sz="1600" spc="160" dirty="0" err="1">
                <a:solidFill>
                  <a:schemeClr val="bg1"/>
                </a:solidFill>
                <a:latin typeface="Roboto Cn"/>
                <a:cs typeface="Roboto Cn"/>
              </a:rPr>
              <a:t>Angga</a:t>
            </a:r>
            <a:r>
              <a:rPr lang="en-US" sz="1600" spc="160" dirty="0" err="1">
                <a:solidFill>
                  <a:schemeClr val="bg1"/>
                </a:solidFill>
                <a:latin typeface="Roboto Cn"/>
                <a:cs typeface="Roboto Cn"/>
              </a:rPr>
              <a:t>r</a:t>
            </a:r>
            <a:r>
              <a:rPr sz="1600" spc="160" dirty="0" err="1">
                <a:solidFill>
                  <a:schemeClr val="bg1"/>
                </a:solidFill>
                <a:latin typeface="Roboto Cn"/>
                <a:cs typeface="Roboto Cn"/>
              </a:rPr>
              <a:t>an</a:t>
            </a:r>
            <a:r>
              <a:rPr sz="1600" spc="35" dirty="0">
                <a:solidFill>
                  <a:schemeClr val="bg1"/>
                </a:solidFill>
                <a:latin typeface="Roboto Cn"/>
                <a:cs typeface="Roboto Cn"/>
              </a:rPr>
              <a:t> </a:t>
            </a:r>
            <a:r>
              <a:rPr sz="1600" spc="114" dirty="0">
                <a:solidFill>
                  <a:schemeClr val="bg1"/>
                </a:solidFill>
                <a:latin typeface="Roboto Cn"/>
                <a:cs typeface="Roboto Cn"/>
              </a:rPr>
              <a:t>pada</a:t>
            </a:r>
            <a:r>
              <a:rPr sz="1600" spc="85" dirty="0">
                <a:solidFill>
                  <a:schemeClr val="bg1"/>
                </a:solidFill>
                <a:latin typeface="Roboto Cn"/>
                <a:cs typeface="Roboto Cn"/>
              </a:rPr>
              <a:t> </a:t>
            </a:r>
            <a:r>
              <a:rPr sz="1600" spc="114" dirty="0">
                <a:solidFill>
                  <a:schemeClr val="bg1"/>
                </a:solidFill>
                <a:latin typeface="Roboto Cn"/>
                <a:cs typeface="Roboto Cn"/>
              </a:rPr>
              <a:t>K/L</a:t>
            </a:r>
            <a:r>
              <a:rPr sz="1600" dirty="0">
                <a:solidFill>
                  <a:schemeClr val="bg1"/>
                </a:solidFill>
                <a:latin typeface="Roboto Cn"/>
                <a:cs typeface="Roboto Cn"/>
              </a:rPr>
              <a:t> </a:t>
            </a:r>
            <a:r>
              <a:rPr lang="en-US" sz="1600" spc="114" dirty="0" err="1">
                <a:solidFill>
                  <a:schemeClr val="bg1"/>
                </a:solidFill>
                <a:latin typeface="Roboto Cn"/>
                <a:cs typeface="Roboto Cn"/>
              </a:rPr>
              <a:t>T</a:t>
            </a:r>
            <a:r>
              <a:rPr sz="1600" spc="114" dirty="0" err="1">
                <a:solidFill>
                  <a:schemeClr val="bg1"/>
                </a:solidFill>
                <a:latin typeface="Roboto Cn"/>
                <a:cs typeface="Roboto Cn"/>
              </a:rPr>
              <a:t>idak</a:t>
            </a:r>
            <a:r>
              <a:rPr sz="1600" spc="20" dirty="0">
                <a:solidFill>
                  <a:schemeClr val="bg1"/>
                </a:solidFill>
                <a:latin typeface="Roboto Cn"/>
                <a:cs typeface="Roboto Cn"/>
              </a:rPr>
              <a:t> </a:t>
            </a:r>
            <a:r>
              <a:rPr sz="1600" spc="160" dirty="0" err="1">
                <a:solidFill>
                  <a:schemeClr val="bg1"/>
                </a:solidFill>
                <a:latin typeface="Roboto Cn"/>
                <a:cs typeface="Roboto Cn"/>
              </a:rPr>
              <a:t>Me</a:t>
            </a:r>
            <a:r>
              <a:rPr lang="en-US" sz="1600" spc="160" dirty="0" err="1">
                <a:solidFill>
                  <a:schemeClr val="bg1"/>
                </a:solidFill>
                <a:latin typeface="Roboto Cn"/>
                <a:cs typeface="Roboto Cn"/>
              </a:rPr>
              <a:t>ng</a:t>
            </a:r>
            <a:r>
              <a:rPr sz="1600" spc="160" dirty="0" err="1">
                <a:solidFill>
                  <a:schemeClr val="bg1"/>
                </a:solidFill>
                <a:latin typeface="Roboto Cn"/>
                <a:cs typeface="Roboto Cn"/>
              </a:rPr>
              <a:t>ubah</a:t>
            </a:r>
            <a:r>
              <a:rPr sz="1600" spc="160" dirty="0">
                <a:solidFill>
                  <a:schemeClr val="bg1"/>
                </a:solidFill>
                <a:latin typeface="Roboto Cn"/>
                <a:cs typeface="Roboto Cn"/>
              </a:rPr>
              <a:t> </a:t>
            </a:r>
            <a:r>
              <a:rPr sz="1600" spc="-520" dirty="0">
                <a:solidFill>
                  <a:schemeClr val="bg1"/>
                </a:solidFill>
                <a:latin typeface="Roboto Cn"/>
                <a:cs typeface="Roboto Cn"/>
              </a:rPr>
              <a:t> </a:t>
            </a:r>
            <a:r>
              <a:rPr sz="1600" spc="135" dirty="0">
                <a:solidFill>
                  <a:schemeClr val="bg1"/>
                </a:solidFill>
                <a:latin typeface="Roboto Cn"/>
                <a:cs typeface="Roboto Cn"/>
              </a:rPr>
              <a:t>DIPA</a:t>
            </a:r>
            <a:endParaRPr sz="1600" dirty="0">
              <a:solidFill>
                <a:schemeClr val="bg1"/>
              </a:solidFill>
              <a:latin typeface="Roboto Cn"/>
              <a:cs typeface="Roboto Cn"/>
            </a:endParaRPr>
          </a:p>
        </p:txBody>
      </p:sp>
      <p:grpSp>
        <p:nvGrpSpPr>
          <p:cNvPr id="11" name="object 11"/>
          <p:cNvGrpSpPr/>
          <p:nvPr/>
        </p:nvGrpSpPr>
        <p:grpSpPr>
          <a:xfrm>
            <a:off x="276176" y="1190454"/>
            <a:ext cx="2700655" cy="1205230"/>
            <a:chOff x="276176" y="1190454"/>
            <a:chExt cx="2700655" cy="1205230"/>
          </a:xfrm>
        </p:grpSpPr>
        <p:pic>
          <p:nvPicPr>
            <p:cNvPr id="12" name="object 12"/>
            <p:cNvPicPr/>
            <p:nvPr/>
          </p:nvPicPr>
          <p:blipFill>
            <a:blip r:embed="rId7" cstate="print"/>
            <a:stretch>
              <a:fillRect/>
            </a:stretch>
          </p:blipFill>
          <p:spPr>
            <a:xfrm>
              <a:off x="276176" y="1190454"/>
              <a:ext cx="2700498" cy="1205127"/>
            </a:xfrm>
            <a:prstGeom prst="rect">
              <a:avLst/>
            </a:prstGeom>
          </p:spPr>
        </p:pic>
        <p:sp>
          <p:nvSpPr>
            <p:cNvPr id="13" name="object 13"/>
            <p:cNvSpPr/>
            <p:nvPr/>
          </p:nvSpPr>
          <p:spPr>
            <a:xfrm>
              <a:off x="314324" y="1190625"/>
              <a:ext cx="2628900" cy="1133475"/>
            </a:xfrm>
            <a:custGeom>
              <a:avLst/>
              <a:gdLst/>
              <a:ahLst/>
              <a:cxnLst/>
              <a:rect l="l" t="t" r="r" b="b"/>
              <a:pathLst>
                <a:path w="2628900" h="1133475">
                  <a:moveTo>
                    <a:pt x="2628900" y="0"/>
                  </a:moveTo>
                  <a:lnTo>
                    <a:pt x="0" y="0"/>
                  </a:lnTo>
                  <a:lnTo>
                    <a:pt x="0" y="1133475"/>
                  </a:lnTo>
                  <a:lnTo>
                    <a:pt x="2628900" y="1133475"/>
                  </a:lnTo>
                  <a:lnTo>
                    <a:pt x="2628900" y="0"/>
                  </a:lnTo>
                  <a:close/>
                </a:path>
              </a:pathLst>
            </a:custGeom>
            <a:solidFill>
              <a:srgbClr val="D7E1F3"/>
            </a:solidFill>
          </p:spPr>
          <p:txBody>
            <a:bodyPr wrap="square" lIns="0" tIns="0" rIns="0" bIns="0" rtlCol="0"/>
            <a:lstStyle/>
            <a:p>
              <a:endParaRPr/>
            </a:p>
          </p:txBody>
        </p:sp>
      </p:grpSp>
      <p:sp>
        <p:nvSpPr>
          <p:cNvPr id="14" name="object 14"/>
          <p:cNvSpPr txBox="1"/>
          <p:nvPr/>
        </p:nvSpPr>
        <p:spPr>
          <a:xfrm>
            <a:off x="1943735" y="1471612"/>
            <a:ext cx="819785" cy="220345"/>
          </a:xfrm>
          <a:prstGeom prst="rect">
            <a:avLst/>
          </a:prstGeom>
        </p:spPr>
        <p:txBody>
          <a:bodyPr vert="horz" wrap="square" lIns="0" tIns="15875" rIns="0" bIns="0" rtlCol="0">
            <a:spAutoFit/>
          </a:bodyPr>
          <a:lstStyle/>
          <a:p>
            <a:pPr marL="12700">
              <a:lnSpc>
                <a:spcPct val="100000"/>
              </a:lnSpc>
              <a:spcBef>
                <a:spcPts val="125"/>
              </a:spcBef>
            </a:pPr>
            <a:r>
              <a:rPr sz="1250" spc="5" dirty="0">
                <a:latin typeface="Arial MT"/>
                <a:cs typeface="Arial MT"/>
              </a:rPr>
              <a:t>m</a:t>
            </a:r>
            <a:r>
              <a:rPr sz="1250" spc="50" dirty="0">
                <a:latin typeface="Arial MT"/>
                <a:cs typeface="Arial MT"/>
              </a:rPr>
              <a:t>e</a:t>
            </a:r>
            <a:r>
              <a:rPr sz="1250" spc="-55" dirty="0">
                <a:latin typeface="Arial MT"/>
                <a:cs typeface="Arial MT"/>
              </a:rPr>
              <a:t>l</a:t>
            </a:r>
            <a:r>
              <a:rPr sz="1250" spc="50" dirty="0">
                <a:latin typeface="Arial MT"/>
                <a:cs typeface="Arial MT"/>
              </a:rPr>
              <a:t>a</a:t>
            </a:r>
            <a:r>
              <a:rPr sz="1250" spc="40" dirty="0">
                <a:latin typeface="Arial MT"/>
                <a:cs typeface="Arial MT"/>
              </a:rPr>
              <a:t>k</a:t>
            </a:r>
            <a:r>
              <a:rPr sz="1250" spc="-25" dirty="0">
                <a:latin typeface="Arial MT"/>
                <a:cs typeface="Arial MT"/>
              </a:rPr>
              <a:t>u</a:t>
            </a:r>
            <a:r>
              <a:rPr sz="1250" spc="40" dirty="0">
                <a:latin typeface="Arial MT"/>
                <a:cs typeface="Arial MT"/>
              </a:rPr>
              <a:t>k</a:t>
            </a:r>
            <a:r>
              <a:rPr sz="1250" spc="50" dirty="0">
                <a:latin typeface="Arial MT"/>
                <a:cs typeface="Arial MT"/>
              </a:rPr>
              <a:t>a</a:t>
            </a:r>
            <a:r>
              <a:rPr sz="1250" spc="15" dirty="0">
                <a:latin typeface="Arial MT"/>
                <a:cs typeface="Arial MT"/>
              </a:rPr>
              <a:t>n</a:t>
            </a:r>
            <a:endParaRPr sz="1250">
              <a:latin typeface="Arial MT"/>
              <a:cs typeface="Arial MT"/>
            </a:endParaRPr>
          </a:p>
        </p:txBody>
      </p:sp>
      <p:sp>
        <p:nvSpPr>
          <p:cNvPr id="15" name="object 15"/>
          <p:cNvSpPr txBox="1"/>
          <p:nvPr/>
        </p:nvSpPr>
        <p:spPr>
          <a:xfrm>
            <a:off x="545134" y="1701545"/>
            <a:ext cx="1838325" cy="190500"/>
          </a:xfrm>
          <a:prstGeom prst="rect">
            <a:avLst/>
          </a:prstGeom>
          <a:solidFill>
            <a:srgbClr val="FFFF00"/>
          </a:solidFill>
        </p:spPr>
        <p:txBody>
          <a:bodyPr vert="horz" wrap="square" lIns="0" tIns="0" rIns="0" bIns="0" rtlCol="0">
            <a:spAutoFit/>
          </a:bodyPr>
          <a:lstStyle/>
          <a:p>
            <a:pPr>
              <a:lnSpc>
                <a:spcPts val="1395"/>
              </a:lnSpc>
            </a:pPr>
            <a:r>
              <a:rPr sz="1250" spc="20" dirty="0">
                <a:latin typeface="Arial MT"/>
                <a:cs typeface="Arial MT"/>
              </a:rPr>
              <a:t>pemutakhiran</a:t>
            </a:r>
            <a:r>
              <a:rPr sz="1250" spc="100" dirty="0">
                <a:latin typeface="Arial MT"/>
                <a:cs typeface="Arial MT"/>
              </a:rPr>
              <a:t> </a:t>
            </a:r>
            <a:r>
              <a:rPr sz="1250" spc="15" dirty="0">
                <a:latin typeface="Arial MT"/>
                <a:cs typeface="Arial MT"/>
              </a:rPr>
              <a:t>data</a:t>
            </a:r>
            <a:r>
              <a:rPr sz="1250" spc="50" dirty="0">
                <a:latin typeface="Arial MT"/>
                <a:cs typeface="Arial MT"/>
              </a:rPr>
              <a:t> </a:t>
            </a:r>
            <a:r>
              <a:rPr sz="1250" spc="25" dirty="0">
                <a:latin typeface="Arial MT"/>
                <a:cs typeface="Arial MT"/>
              </a:rPr>
              <a:t>POK</a:t>
            </a:r>
            <a:endParaRPr sz="1250">
              <a:latin typeface="Arial MT"/>
              <a:cs typeface="Arial MT"/>
            </a:endParaRPr>
          </a:p>
        </p:txBody>
      </p:sp>
      <p:sp>
        <p:nvSpPr>
          <p:cNvPr id="16" name="object 16"/>
          <p:cNvSpPr txBox="1"/>
          <p:nvPr/>
        </p:nvSpPr>
        <p:spPr>
          <a:xfrm>
            <a:off x="2372741" y="1671891"/>
            <a:ext cx="391795" cy="220345"/>
          </a:xfrm>
          <a:prstGeom prst="rect">
            <a:avLst/>
          </a:prstGeom>
        </p:spPr>
        <p:txBody>
          <a:bodyPr vert="horz" wrap="square" lIns="0" tIns="15875" rIns="0" bIns="0" rtlCol="0">
            <a:spAutoFit/>
          </a:bodyPr>
          <a:lstStyle/>
          <a:p>
            <a:pPr marL="12700">
              <a:lnSpc>
                <a:spcPct val="100000"/>
              </a:lnSpc>
              <a:spcBef>
                <a:spcPts val="125"/>
              </a:spcBef>
            </a:pPr>
            <a:r>
              <a:rPr sz="1250" spc="-30" dirty="0">
                <a:latin typeface="Arial MT"/>
                <a:cs typeface="Arial MT"/>
              </a:rPr>
              <a:t>s</a:t>
            </a:r>
            <a:r>
              <a:rPr sz="1250" spc="-25" dirty="0">
                <a:latin typeface="Arial MT"/>
                <a:cs typeface="Arial MT"/>
              </a:rPr>
              <a:t>e</a:t>
            </a:r>
            <a:r>
              <a:rPr sz="1250" spc="100" dirty="0">
                <a:latin typeface="Arial MT"/>
                <a:cs typeface="Arial MT"/>
              </a:rPr>
              <a:t>r</a:t>
            </a:r>
            <a:r>
              <a:rPr sz="1250" spc="20" dirty="0">
                <a:latin typeface="Arial MT"/>
                <a:cs typeface="Arial MT"/>
              </a:rPr>
              <a:t>t</a:t>
            </a:r>
            <a:r>
              <a:rPr sz="1250" spc="15" dirty="0">
                <a:latin typeface="Arial MT"/>
                <a:cs typeface="Arial MT"/>
              </a:rPr>
              <a:t>a</a:t>
            </a:r>
            <a:endParaRPr sz="1250">
              <a:latin typeface="Arial MT"/>
              <a:cs typeface="Arial MT"/>
            </a:endParaRPr>
          </a:p>
        </p:txBody>
      </p:sp>
      <p:sp>
        <p:nvSpPr>
          <p:cNvPr id="17" name="object 17"/>
          <p:cNvSpPr txBox="1"/>
          <p:nvPr/>
        </p:nvSpPr>
        <p:spPr>
          <a:xfrm>
            <a:off x="545134" y="1892045"/>
            <a:ext cx="1155700" cy="180975"/>
          </a:xfrm>
          <a:prstGeom prst="rect">
            <a:avLst/>
          </a:prstGeom>
          <a:solidFill>
            <a:srgbClr val="FFFF00"/>
          </a:solidFill>
        </p:spPr>
        <p:txBody>
          <a:bodyPr vert="horz" wrap="square" lIns="0" tIns="0" rIns="0" bIns="0" rtlCol="0">
            <a:spAutoFit/>
          </a:bodyPr>
          <a:lstStyle/>
          <a:p>
            <a:pPr>
              <a:lnSpc>
                <a:spcPts val="1395"/>
              </a:lnSpc>
            </a:pPr>
            <a:r>
              <a:rPr sz="1250" spc="25" dirty="0">
                <a:latin typeface="Arial MT"/>
                <a:cs typeface="Arial MT"/>
              </a:rPr>
              <a:t>mengubah </a:t>
            </a:r>
            <a:r>
              <a:rPr sz="1250" spc="15" dirty="0">
                <a:latin typeface="Arial MT"/>
                <a:cs typeface="Arial MT"/>
              </a:rPr>
              <a:t>data</a:t>
            </a:r>
            <a:endParaRPr sz="1250">
              <a:latin typeface="Arial MT"/>
              <a:cs typeface="Arial MT"/>
            </a:endParaRPr>
          </a:p>
        </p:txBody>
      </p:sp>
      <p:sp>
        <p:nvSpPr>
          <p:cNvPr id="18" name="object 18"/>
          <p:cNvSpPr txBox="1"/>
          <p:nvPr/>
        </p:nvSpPr>
        <p:spPr>
          <a:xfrm>
            <a:off x="1733804" y="1862772"/>
            <a:ext cx="1030605" cy="220345"/>
          </a:xfrm>
          <a:prstGeom prst="rect">
            <a:avLst/>
          </a:prstGeom>
        </p:spPr>
        <p:txBody>
          <a:bodyPr vert="horz" wrap="square" lIns="0" tIns="15875" rIns="0" bIns="0" rtlCol="0">
            <a:spAutoFit/>
          </a:bodyPr>
          <a:lstStyle/>
          <a:p>
            <a:pPr marL="12700">
              <a:lnSpc>
                <a:spcPct val="100000"/>
              </a:lnSpc>
              <a:spcBef>
                <a:spcPts val="125"/>
              </a:spcBef>
            </a:pPr>
            <a:r>
              <a:rPr sz="1250" spc="15" dirty="0">
                <a:latin typeface="Arial MT"/>
                <a:cs typeface="Arial MT"/>
              </a:rPr>
              <a:t>RKA-K/L</a:t>
            </a:r>
            <a:r>
              <a:rPr sz="1250" spc="-5" dirty="0">
                <a:latin typeface="Arial MT"/>
                <a:cs typeface="Arial MT"/>
              </a:rPr>
              <a:t> </a:t>
            </a:r>
            <a:r>
              <a:rPr sz="1250" spc="15" dirty="0">
                <a:latin typeface="Arial MT"/>
                <a:cs typeface="Arial MT"/>
              </a:rPr>
              <a:t>atau</a:t>
            </a:r>
            <a:endParaRPr sz="1250">
              <a:latin typeface="Arial MT"/>
              <a:cs typeface="Arial MT"/>
            </a:endParaRPr>
          </a:p>
        </p:txBody>
      </p:sp>
      <p:sp>
        <p:nvSpPr>
          <p:cNvPr id="19" name="object 19"/>
          <p:cNvSpPr txBox="1"/>
          <p:nvPr/>
        </p:nvSpPr>
        <p:spPr>
          <a:xfrm>
            <a:off x="532765" y="2063051"/>
            <a:ext cx="767080" cy="220345"/>
          </a:xfrm>
          <a:prstGeom prst="rect">
            <a:avLst/>
          </a:prstGeom>
        </p:spPr>
        <p:txBody>
          <a:bodyPr vert="horz" wrap="square" lIns="0" tIns="15875" rIns="0" bIns="0" rtlCol="0">
            <a:spAutoFit/>
          </a:bodyPr>
          <a:lstStyle/>
          <a:p>
            <a:pPr marL="12700">
              <a:lnSpc>
                <a:spcPct val="100000"/>
              </a:lnSpc>
              <a:spcBef>
                <a:spcPts val="125"/>
              </a:spcBef>
            </a:pPr>
            <a:r>
              <a:rPr sz="1250" spc="-80" dirty="0">
                <a:latin typeface="Arial MT"/>
                <a:cs typeface="Arial MT"/>
              </a:rPr>
              <a:t>R</a:t>
            </a:r>
            <a:r>
              <a:rPr sz="1250" spc="-10" dirty="0">
                <a:latin typeface="Arial MT"/>
                <a:cs typeface="Arial MT"/>
              </a:rPr>
              <a:t>K</a:t>
            </a:r>
            <a:r>
              <a:rPr sz="1250" spc="-20" dirty="0">
                <a:latin typeface="Arial MT"/>
                <a:cs typeface="Arial MT"/>
              </a:rPr>
              <a:t>A</a:t>
            </a:r>
            <a:r>
              <a:rPr sz="1250" spc="25" dirty="0">
                <a:latin typeface="Arial MT"/>
                <a:cs typeface="Arial MT"/>
              </a:rPr>
              <a:t>-</a:t>
            </a:r>
            <a:r>
              <a:rPr sz="1250" spc="-15" dirty="0">
                <a:latin typeface="Arial MT"/>
                <a:cs typeface="Arial MT"/>
              </a:rPr>
              <a:t>B</a:t>
            </a:r>
            <a:r>
              <a:rPr sz="1250" spc="-10" dirty="0">
                <a:latin typeface="Arial MT"/>
                <a:cs typeface="Arial MT"/>
              </a:rPr>
              <a:t>U</a:t>
            </a:r>
            <a:r>
              <a:rPr sz="1250" spc="-85" dirty="0">
                <a:latin typeface="Arial MT"/>
                <a:cs typeface="Arial MT"/>
              </a:rPr>
              <a:t>N</a:t>
            </a:r>
            <a:r>
              <a:rPr sz="1250" spc="5" dirty="0">
                <a:latin typeface="Arial MT"/>
                <a:cs typeface="Arial MT"/>
              </a:rPr>
              <a:t>.</a:t>
            </a:r>
            <a:endParaRPr sz="1250">
              <a:latin typeface="Arial MT"/>
              <a:cs typeface="Arial MT"/>
            </a:endParaRPr>
          </a:p>
        </p:txBody>
      </p:sp>
      <p:grpSp>
        <p:nvGrpSpPr>
          <p:cNvPr id="20" name="object 20"/>
          <p:cNvGrpSpPr/>
          <p:nvPr/>
        </p:nvGrpSpPr>
        <p:grpSpPr>
          <a:xfrm>
            <a:off x="238125" y="1038161"/>
            <a:ext cx="2814955" cy="471805"/>
            <a:chOff x="238125" y="1038161"/>
            <a:chExt cx="2814955" cy="471805"/>
          </a:xfrm>
        </p:grpSpPr>
        <p:pic>
          <p:nvPicPr>
            <p:cNvPr id="21" name="object 21"/>
            <p:cNvPicPr/>
            <p:nvPr/>
          </p:nvPicPr>
          <p:blipFill>
            <a:blip r:embed="rId8" cstate="print"/>
            <a:stretch>
              <a:fillRect/>
            </a:stretch>
          </p:blipFill>
          <p:spPr>
            <a:xfrm>
              <a:off x="238125" y="1038161"/>
              <a:ext cx="2290826" cy="471487"/>
            </a:xfrm>
            <a:prstGeom prst="rect">
              <a:avLst/>
            </a:prstGeom>
          </p:spPr>
        </p:pic>
        <p:sp>
          <p:nvSpPr>
            <p:cNvPr id="22" name="object 22"/>
            <p:cNvSpPr/>
            <p:nvPr/>
          </p:nvSpPr>
          <p:spPr>
            <a:xfrm>
              <a:off x="333375" y="1114425"/>
              <a:ext cx="2105025" cy="323850"/>
            </a:xfrm>
            <a:custGeom>
              <a:avLst/>
              <a:gdLst/>
              <a:ahLst/>
              <a:cxnLst/>
              <a:rect l="l" t="t" r="r" b="b"/>
              <a:pathLst>
                <a:path w="2105025" h="323850">
                  <a:moveTo>
                    <a:pt x="1943100" y="0"/>
                  </a:moveTo>
                  <a:lnTo>
                    <a:pt x="0" y="0"/>
                  </a:lnTo>
                  <a:lnTo>
                    <a:pt x="0" y="323850"/>
                  </a:lnTo>
                  <a:lnTo>
                    <a:pt x="1943100" y="323850"/>
                  </a:lnTo>
                  <a:lnTo>
                    <a:pt x="2105025" y="161925"/>
                  </a:lnTo>
                  <a:lnTo>
                    <a:pt x="1943100" y="0"/>
                  </a:lnTo>
                  <a:close/>
                </a:path>
              </a:pathLst>
            </a:custGeom>
            <a:solidFill>
              <a:srgbClr val="4471C4"/>
            </a:solidFill>
          </p:spPr>
          <p:txBody>
            <a:bodyPr wrap="square" lIns="0" tIns="0" rIns="0" bIns="0" rtlCol="0"/>
            <a:lstStyle/>
            <a:p>
              <a:endParaRPr/>
            </a:p>
          </p:txBody>
        </p:sp>
        <p:pic>
          <p:nvPicPr>
            <p:cNvPr id="23" name="object 23"/>
            <p:cNvPicPr/>
            <p:nvPr/>
          </p:nvPicPr>
          <p:blipFill>
            <a:blip r:embed="rId9" cstate="print"/>
            <a:stretch>
              <a:fillRect/>
            </a:stretch>
          </p:blipFill>
          <p:spPr>
            <a:xfrm>
              <a:off x="2209800" y="1057211"/>
              <a:ext cx="566737" cy="452437"/>
            </a:xfrm>
            <a:prstGeom prst="rect">
              <a:avLst/>
            </a:prstGeom>
          </p:spPr>
        </p:pic>
        <p:sp>
          <p:nvSpPr>
            <p:cNvPr id="24" name="object 24"/>
            <p:cNvSpPr/>
            <p:nvPr/>
          </p:nvSpPr>
          <p:spPr>
            <a:xfrm>
              <a:off x="2286000" y="1133475"/>
              <a:ext cx="419100" cy="304800"/>
            </a:xfrm>
            <a:custGeom>
              <a:avLst/>
              <a:gdLst/>
              <a:ahLst/>
              <a:cxnLst/>
              <a:rect l="l" t="t" r="r" b="b"/>
              <a:pathLst>
                <a:path w="419100" h="304800">
                  <a:moveTo>
                    <a:pt x="259206" y="0"/>
                  </a:moveTo>
                  <a:lnTo>
                    <a:pt x="0" y="0"/>
                  </a:lnTo>
                  <a:lnTo>
                    <a:pt x="159893" y="152400"/>
                  </a:lnTo>
                  <a:lnTo>
                    <a:pt x="0" y="304800"/>
                  </a:lnTo>
                  <a:lnTo>
                    <a:pt x="259206" y="304800"/>
                  </a:lnTo>
                  <a:lnTo>
                    <a:pt x="419100" y="152400"/>
                  </a:lnTo>
                  <a:lnTo>
                    <a:pt x="259206" y="0"/>
                  </a:lnTo>
                  <a:close/>
                </a:path>
              </a:pathLst>
            </a:custGeom>
            <a:solidFill>
              <a:srgbClr val="4471C4"/>
            </a:solidFill>
          </p:spPr>
          <p:txBody>
            <a:bodyPr wrap="square" lIns="0" tIns="0" rIns="0" bIns="0" rtlCol="0"/>
            <a:lstStyle/>
            <a:p>
              <a:endParaRPr/>
            </a:p>
          </p:txBody>
        </p:sp>
        <p:pic>
          <p:nvPicPr>
            <p:cNvPr id="25" name="object 25"/>
            <p:cNvPicPr/>
            <p:nvPr/>
          </p:nvPicPr>
          <p:blipFill>
            <a:blip r:embed="rId9" cstate="print"/>
            <a:stretch>
              <a:fillRect/>
            </a:stretch>
          </p:blipFill>
          <p:spPr>
            <a:xfrm>
              <a:off x="2486025" y="1057211"/>
              <a:ext cx="566737" cy="452437"/>
            </a:xfrm>
            <a:prstGeom prst="rect">
              <a:avLst/>
            </a:prstGeom>
          </p:spPr>
        </p:pic>
        <p:sp>
          <p:nvSpPr>
            <p:cNvPr id="26" name="object 26"/>
            <p:cNvSpPr/>
            <p:nvPr/>
          </p:nvSpPr>
          <p:spPr>
            <a:xfrm>
              <a:off x="2562225" y="1133475"/>
              <a:ext cx="419100" cy="304800"/>
            </a:xfrm>
            <a:custGeom>
              <a:avLst/>
              <a:gdLst/>
              <a:ahLst/>
              <a:cxnLst/>
              <a:rect l="l" t="t" r="r" b="b"/>
              <a:pathLst>
                <a:path w="419100" h="304800">
                  <a:moveTo>
                    <a:pt x="259206" y="0"/>
                  </a:moveTo>
                  <a:lnTo>
                    <a:pt x="0" y="0"/>
                  </a:lnTo>
                  <a:lnTo>
                    <a:pt x="159893" y="152400"/>
                  </a:lnTo>
                  <a:lnTo>
                    <a:pt x="0" y="304800"/>
                  </a:lnTo>
                  <a:lnTo>
                    <a:pt x="259206" y="304800"/>
                  </a:lnTo>
                  <a:lnTo>
                    <a:pt x="419100" y="152400"/>
                  </a:lnTo>
                  <a:lnTo>
                    <a:pt x="259206" y="0"/>
                  </a:lnTo>
                  <a:close/>
                </a:path>
              </a:pathLst>
            </a:custGeom>
            <a:solidFill>
              <a:srgbClr val="4471C4"/>
            </a:solidFill>
          </p:spPr>
          <p:txBody>
            <a:bodyPr wrap="square" lIns="0" tIns="0" rIns="0" bIns="0" rtlCol="0"/>
            <a:lstStyle/>
            <a:p>
              <a:endParaRPr/>
            </a:p>
          </p:txBody>
        </p:sp>
      </p:grpSp>
      <p:sp>
        <p:nvSpPr>
          <p:cNvPr id="27" name="object 27"/>
          <p:cNvSpPr txBox="1"/>
          <p:nvPr/>
        </p:nvSpPr>
        <p:spPr>
          <a:xfrm>
            <a:off x="532765" y="1070273"/>
            <a:ext cx="1402715" cy="621665"/>
          </a:xfrm>
          <a:prstGeom prst="rect">
            <a:avLst/>
          </a:prstGeom>
        </p:spPr>
        <p:txBody>
          <a:bodyPr vert="horz" wrap="square" lIns="0" tIns="104775" rIns="0" bIns="0" rtlCol="0">
            <a:spAutoFit/>
          </a:bodyPr>
          <a:lstStyle/>
          <a:p>
            <a:pPr marL="677545">
              <a:lnSpc>
                <a:spcPct val="100000"/>
              </a:lnSpc>
              <a:spcBef>
                <a:spcPts val="825"/>
              </a:spcBef>
            </a:pPr>
            <a:r>
              <a:rPr sz="1550" b="1" spc="25" dirty="0">
                <a:solidFill>
                  <a:srgbClr val="FFFFFF"/>
                </a:solidFill>
                <a:latin typeface="Arial"/>
                <a:cs typeface="Arial"/>
              </a:rPr>
              <a:t>Tahap</a:t>
            </a:r>
            <a:r>
              <a:rPr sz="1550" b="1" spc="-50" dirty="0">
                <a:solidFill>
                  <a:srgbClr val="FFFFFF"/>
                </a:solidFill>
                <a:latin typeface="Arial"/>
                <a:cs typeface="Arial"/>
              </a:rPr>
              <a:t> </a:t>
            </a:r>
            <a:r>
              <a:rPr sz="1550" b="1" spc="5" dirty="0">
                <a:solidFill>
                  <a:srgbClr val="FFFFFF"/>
                </a:solidFill>
                <a:latin typeface="Arial"/>
                <a:cs typeface="Arial"/>
              </a:rPr>
              <a:t>I</a:t>
            </a:r>
            <a:endParaRPr sz="1550">
              <a:latin typeface="Arial"/>
              <a:cs typeface="Arial"/>
            </a:endParaRPr>
          </a:p>
          <a:p>
            <a:pPr marL="12700">
              <a:lnSpc>
                <a:spcPct val="100000"/>
              </a:lnSpc>
              <a:spcBef>
                <a:spcPts val="600"/>
              </a:spcBef>
              <a:tabLst>
                <a:tab pos="889000" algn="l"/>
              </a:tabLst>
            </a:pPr>
            <a:r>
              <a:rPr sz="1250" spc="20" dirty="0">
                <a:latin typeface="Arial MT"/>
                <a:cs typeface="Arial MT"/>
              </a:rPr>
              <a:t>KPA/KPA	</a:t>
            </a:r>
            <a:r>
              <a:rPr sz="1250" spc="25" dirty="0">
                <a:latin typeface="Arial MT"/>
                <a:cs typeface="Arial MT"/>
              </a:rPr>
              <a:t>BUN</a:t>
            </a:r>
            <a:endParaRPr sz="1250">
              <a:latin typeface="Arial MT"/>
              <a:cs typeface="Arial MT"/>
            </a:endParaRPr>
          </a:p>
        </p:txBody>
      </p:sp>
      <p:grpSp>
        <p:nvGrpSpPr>
          <p:cNvPr id="28" name="object 28"/>
          <p:cNvGrpSpPr/>
          <p:nvPr/>
        </p:nvGrpSpPr>
        <p:grpSpPr>
          <a:xfrm>
            <a:off x="380960" y="2457269"/>
            <a:ext cx="3348354" cy="1100455"/>
            <a:chOff x="380960" y="2457269"/>
            <a:chExt cx="3348354" cy="1100455"/>
          </a:xfrm>
        </p:grpSpPr>
        <p:pic>
          <p:nvPicPr>
            <p:cNvPr id="29" name="object 29"/>
            <p:cNvPicPr/>
            <p:nvPr/>
          </p:nvPicPr>
          <p:blipFill>
            <a:blip r:embed="rId10" cstate="print"/>
            <a:stretch>
              <a:fillRect/>
            </a:stretch>
          </p:blipFill>
          <p:spPr>
            <a:xfrm>
              <a:off x="380960" y="2457269"/>
              <a:ext cx="3329130" cy="1100371"/>
            </a:xfrm>
            <a:prstGeom prst="rect">
              <a:avLst/>
            </a:prstGeom>
          </p:spPr>
        </p:pic>
        <p:sp>
          <p:nvSpPr>
            <p:cNvPr id="30" name="object 30"/>
            <p:cNvSpPr/>
            <p:nvPr/>
          </p:nvSpPr>
          <p:spPr>
            <a:xfrm>
              <a:off x="419099" y="2457450"/>
              <a:ext cx="3257550" cy="1028700"/>
            </a:xfrm>
            <a:custGeom>
              <a:avLst/>
              <a:gdLst/>
              <a:ahLst/>
              <a:cxnLst/>
              <a:rect l="l" t="t" r="r" b="b"/>
              <a:pathLst>
                <a:path w="3257550" h="1028700">
                  <a:moveTo>
                    <a:pt x="3257550" y="0"/>
                  </a:moveTo>
                  <a:lnTo>
                    <a:pt x="0" y="0"/>
                  </a:lnTo>
                  <a:lnTo>
                    <a:pt x="0" y="1028700"/>
                  </a:lnTo>
                  <a:lnTo>
                    <a:pt x="3257550" y="1028700"/>
                  </a:lnTo>
                  <a:lnTo>
                    <a:pt x="3257550" y="0"/>
                  </a:lnTo>
                  <a:close/>
                </a:path>
              </a:pathLst>
            </a:custGeom>
            <a:solidFill>
              <a:srgbClr val="FAE3D3"/>
            </a:solidFill>
          </p:spPr>
          <p:txBody>
            <a:bodyPr wrap="square" lIns="0" tIns="0" rIns="0" bIns="0" rtlCol="0"/>
            <a:lstStyle/>
            <a:p>
              <a:endParaRPr/>
            </a:p>
          </p:txBody>
        </p:sp>
        <p:pic>
          <p:nvPicPr>
            <p:cNvPr id="31" name="object 31"/>
            <p:cNvPicPr/>
            <p:nvPr/>
          </p:nvPicPr>
          <p:blipFill>
            <a:blip r:embed="rId11" cstate="print"/>
            <a:stretch>
              <a:fillRect/>
            </a:stretch>
          </p:blipFill>
          <p:spPr>
            <a:xfrm>
              <a:off x="400049" y="2505011"/>
              <a:ext cx="2700401" cy="433387"/>
            </a:xfrm>
            <a:prstGeom prst="rect">
              <a:avLst/>
            </a:prstGeom>
          </p:spPr>
        </p:pic>
        <p:sp>
          <p:nvSpPr>
            <p:cNvPr id="32" name="object 32"/>
            <p:cNvSpPr/>
            <p:nvPr/>
          </p:nvSpPr>
          <p:spPr>
            <a:xfrm>
              <a:off x="504824" y="2581275"/>
              <a:ext cx="2495550" cy="285750"/>
            </a:xfrm>
            <a:custGeom>
              <a:avLst/>
              <a:gdLst/>
              <a:ahLst/>
              <a:cxnLst/>
              <a:rect l="l" t="t" r="r" b="b"/>
              <a:pathLst>
                <a:path w="2495550" h="285750">
                  <a:moveTo>
                    <a:pt x="2352675" y="0"/>
                  </a:moveTo>
                  <a:lnTo>
                    <a:pt x="0" y="0"/>
                  </a:lnTo>
                  <a:lnTo>
                    <a:pt x="0" y="285750"/>
                  </a:lnTo>
                  <a:lnTo>
                    <a:pt x="2352675" y="285750"/>
                  </a:lnTo>
                  <a:lnTo>
                    <a:pt x="2495550" y="142875"/>
                  </a:lnTo>
                  <a:lnTo>
                    <a:pt x="2352675" y="0"/>
                  </a:lnTo>
                  <a:close/>
                </a:path>
              </a:pathLst>
            </a:custGeom>
            <a:solidFill>
              <a:srgbClr val="EC7C30"/>
            </a:solidFill>
          </p:spPr>
          <p:txBody>
            <a:bodyPr wrap="square" lIns="0" tIns="0" rIns="0" bIns="0" rtlCol="0"/>
            <a:lstStyle/>
            <a:p>
              <a:endParaRPr/>
            </a:p>
          </p:txBody>
        </p:sp>
        <p:pic>
          <p:nvPicPr>
            <p:cNvPr id="33" name="object 33"/>
            <p:cNvPicPr/>
            <p:nvPr/>
          </p:nvPicPr>
          <p:blipFill>
            <a:blip r:embed="rId12" cstate="print"/>
            <a:stretch>
              <a:fillRect/>
            </a:stretch>
          </p:blipFill>
          <p:spPr>
            <a:xfrm>
              <a:off x="2733674" y="2505011"/>
              <a:ext cx="661987" cy="433387"/>
            </a:xfrm>
            <a:prstGeom prst="rect">
              <a:avLst/>
            </a:prstGeom>
          </p:spPr>
        </p:pic>
        <p:sp>
          <p:nvSpPr>
            <p:cNvPr id="34" name="object 34"/>
            <p:cNvSpPr/>
            <p:nvPr/>
          </p:nvSpPr>
          <p:spPr>
            <a:xfrm>
              <a:off x="2819399" y="2581275"/>
              <a:ext cx="495300" cy="285750"/>
            </a:xfrm>
            <a:custGeom>
              <a:avLst/>
              <a:gdLst/>
              <a:ahLst/>
              <a:cxnLst/>
              <a:rect l="l" t="t" r="r" b="b"/>
              <a:pathLst>
                <a:path w="495300" h="285750">
                  <a:moveTo>
                    <a:pt x="345439" y="0"/>
                  </a:moveTo>
                  <a:lnTo>
                    <a:pt x="0" y="0"/>
                  </a:lnTo>
                  <a:lnTo>
                    <a:pt x="149860" y="142875"/>
                  </a:lnTo>
                  <a:lnTo>
                    <a:pt x="0" y="285750"/>
                  </a:lnTo>
                  <a:lnTo>
                    <a:pt x="345439" y="285750"/>
                  </a:lnTo>
                  <a:lnTo>
                    <a:pt x="495300" y="142875"/>
                  </a:lnTo>
                  <a:lnTo>
                    <a:pt x="345439" y="0"/>
                  </a:lnTo>
                  <a:close/>
                </a:path>
              </a:pathLst>
            </a:custGeom>
            <a:solidFill>
              <a:srgbClr val="EC7C30"/>
            </a:solidFill>
          </p:spPr>
          <p:txBody>
            <a:bodyPr wrap="square" lIns="0" tIns="0" rIns="0" bIns="0" rtlCol="0"/>
            <a:lstStyle/>
            <a:p>
              <a:endParaRPr/>
            </a:p>
          </p:txBody>
        </p:sp>
        <p:pic>
          <p:nvPicPr>
            <p:cNvPr id="35" name="object 35"/>
            <p:cNvPicPr/>
            <p:nvPr/>
          </p:nvPicPr>
          <p:blipFill>
            <a:blip r:embed="rId13" cstate="print"/>
            <a:stretch>
              <a:fillRect/>
            </a:stretch>
          </p:blipFill>
          <p:spPr>
            <a:xfrm>
              <a:off x="3067049" y="2505011"/>
              <a:ext cx="661987" cy="423862"/>
            </a:xfrm>
            <a:prstGeom prst="rect">
              <a:avLst/>
            </a:prstGeom>
          </p:spPr>
        </p:pic>
        <p:sp>
          <p:nvSpPr>
            <p:cNvPr id="36" name="object 36"/>
            <p:cNvSpPr/>
            <p:nvPr/>
          </p:nvSpPr>
          <p:spPr>
            <a:xfrm>
              <a:off x="3152774" y="2581275"/>
              <a:ext cx="495300" cy="276225"/>
            </a:xfrm>
            <a:custGeom>
              <a:avLst/>
              <a:gdLst/>
              <a:ahLst/>
              <a:cxnLst/>
              <a:rect l="l" t="t" r="r" b="b"/>
              <a:pathLst>
                <a:path w="495300" h="276225">
                  <a:moveTo>
                    <a:pt x="350392" y="0"/>
                  </a:moveTo>
                  <a:lnTo>
                    <a:pt x="0" y="0"/>
                  </a:lnTo>
                  <a:lnTo>
                    <a:pt x="144907" y="138049"/>
                  </a:lnTo>
                  <a:lnTo>
                    <a:pt x="0" y="276225"/>
                  </a:lnTo>
                  <a:lnTo>
                    <a:pt x="350392" y="276225"/>
                  </a:lnTo>
                  <a:lnTo>
                    <a:pt x="495300" y="138049"/>
                  </a:lnTo>
                  <a:lnTo>
                    <a:pt x="350392" y="0"/>
                  </a:lnTo>
                  <a:close/>
                </a:path>
              </a:pathLst>
            </a:custGeom>
            <a:solidFill>
              <a:srgbClr val="EC7C30"/>
            </a:solidFill>
          </p:spPr>
          <p:txBody>
            <a:bodyPr wrap="square" lIns="0" tIns="0" rIns="0" bIns="0" rtlCol="0"/>
            <a:lstStyle/>
            <a:p>
              <a:endParaRPr/>
            </a:p>
          </p:txBody>
        </p:sp>
      </p:grpSp>
      <p:sp>
        <p:nvSpPr>
          <p:cNvPr id="37" name="object 37"/>
          <p:cNvSpPr txBox="1"/>
          <p:nvPr/>
        </p:nvSpPr>
        <p:spPr>
          <a:xfrm>
            <a:off x="647382" y="2958846"/>
            <a:ext cx="822325" cy="219710"/>
          </a:xfrm>
          <a:prstGeom prst="rect">
            <a:avLst/>
          </a:prstGeom>
        </p:spPr>
        <p:txBody>
          <a:bodyPr vert="horz" wrap="square" lIns="0" tIns="15875" rIns="0" bIns="0" rtlCol="0">
            <a:spAutoFit/>
          </a:bodyPr>
          <a:lstStyle/>
          <a:p>
            <a:pPr marL="12700">
              <a:lnSpc>
                <a:spcPct val="100000"/>
              </a:lnSpc>
              <a:spcBef>
                <a:spcPts val="125"/>
              </a:spcBef>
            </a:pPr>
            <a:r>
              <a:rPr sz="1250" spc="20" dirty="0">
                <a:latin typeface="Arial MT"/>
                <a:cs typeface="Arial MT"/>
              </a:rPr>
              <a:t>Melakukan</a:t>
            </a:r>
            <a:endParaRPr sz="1250">
              <a:latin typeface="Arial MT"/>
              <a:cs typeface="Arial MT"/>
            </a:endParaRPr>
          </a:p>
        </p:txBody>
      </p:sp>
      <p:sp>
        <p:nvSpPr>
          <p:cNvPr id="38" name="object 38"/>
          <p:cNvSpPr txBox="1"/>
          <p:nvPr/>
        </p:nvSpPr>
        <p:spPr>
          <a:xfrm>
            <a:off x="1764664" y="2986023"/>
            <a:ext cx="1108075" cy="180975"/>
          </a:xfrm>
          <a:prstGeom prst="rect">
            <a:avLst/>
          </a:prstGeom>
          <a:solidFill>
            <a:srgbClr val="FFFF00"/>
          </a:solidFill>
        </p:spPr>
        <p:txBody>
          <a:bodyPr vert="horz" wrap="square" lIns="0" tIns="0" rIns="0" bIns="0" rtlCol="0">
            <a:spAutoFit/>
          </a:bodyPr>
          <a:lstStyle/>
          <a:p>
            <a:pPr marL="1270">
              <a:lnSpc>
                <a:spcPts val="1410"/>
              </a:lnSpc>
            </a:pPr>
            <a:r>
              <a:rPr sz="1250" spc="45" dirty="0">
                <a:latin typeface="Arial MT"/>
                <a:cs typeface="Arial MT"/>
              </a:rPr>
              <a:t>p</a:t>
            </a:r>
            <a:r>
              <a:rPr sz="1250" spc="-25" dirty="0">
                <a:latin typeface="Arial MT"/>
                <a:cs typeface="Arial MT"/>
              </a:rPr>
              <a:t>e</a:t>
            </a:r>
            <a:r>
              <a:rPr sz="1250" spc="45" dirty="0">
                <a:latin typeface="Arial MT"/>
                <a:cs typeface="Arial MT"/>
              </a:rPr>
              <a:t>ng</a:t>
            </a:r>
            <a:r>
              <a:rPr sz="1250" spc="-25" dirty="0">
                <a:latin typeface="Arial MT"/>
                <a:cs typeface="Arial MT"/>
              </a:rPr>
              <a:t>u</a:t>
            </a:r>
            <a:r>
              <a:rPr sz="1250" spc="45" dirty="0">
                <a:latin typeface="Arial MT"/>
                <a:cs typeface="Arial MT"/>
              </a:rPr>
              <a:t>ng</a:t>
            </a:r>
            <a:r>
              <a:rPr sz="1250" spc="-25" dirty="0">
                <a:latin typeface="Arial MT"/>
                <a:cs typeface="Arial MT"/>
              </a:rPr>
              <a:t>g</a:t>
            </a:r>
            <a:r>
              <a:rPr sz="1250" spc="45" dirty="0">
                <a:latin typeface="Arial MT"/>
                <a:cs typeface="Arial MT"/>
              </a:rPr>
              <a:t>ah</a:t>
            </a:r>
            <a:r>
              <a:rPr sz="1250" spc="-25" dirty="0">
                <a:latin typeface="Arial MT"/>
                <a:cs typeface="Arial MT"/>
              </a:rPr>
              <a:t>a</a:t>
            </a:r>
            <a:r>
              <a:rPr sz="1250" spc="10" dirty="0">
                <a:latin typeface="Arial MT"/>
                <a:cs typeface="Arial MT"/>
              </a:rPr>
              <a:t>n</a:t>
            </a:r>
            <a:endParaRPr sz="1250">
              <a:latin typeface="Arial MT"/>
              <a:cs typeface="Arial MT"/>
            </a:endParaRPr>
          </a:p>
        </p:txBody>
      </p:sp>
      <p:sp>
        <p:nvSpPr>
          <p:cNvPr id="39" name="object 39"/>
          <p:cNvSpPr txBox="1"/>
          <p:nvPr/>
        </p:nvSpPr>
        <p:spPr>
          <a:xfrm>
            <a:off x="3164204" y="2958846"/>
            <a:ext cx="311150" cy="219710"/>
          </a:xfrm>
          <a:prstGeom prst="rect">
            <a:avLst/>
          </a:prstGeom>
        </p:spPr>
        <p:txBody>
          <a:bodyPr vert="horz" wrap="square" lIns="0" tIns="15875" rIns="0" bIns="0" rtlCol="0">
            <a:spAutoFit/>
          </a:bodyPr>
          <a:lstStyle/>
          <a:p>
            <a:pPr marL="12700">
              <a:lnSpc>
                <a:spcPct val="100000"/>
              </a:lnSpc>
              <a:spcBef>
                <a:spcPts val="125"/>
              </a:spcBef>
            </a:pPr>
            <a:r>
              <a:rPr sz="1250" spc="50" dirty="0">
                <a:latin typeface="Arial MT"/>
                <a:cs typeface="Arial MT"/>
              </a:rPr>
              <a:t>dan</a:t>
            </a:r>
            <a:endParaRPr sz="1250">
              <a:latin typeface="Arial MT"/>
              <a:cs typeface="Arial MT"/>
            </a:endParaRPr>
          </a:p>
        </p:txBody>
      </p:sp>
      <p:sp>
        <p:nvSpPr>
          <p:cNvPr id="40" name="object 40"/>
          <p:cNvSpPr txBox="1"/>
          <p:nvPr/>
        </p:nvSpPr>
        <p:spPr>
          <a:xfrm>
            <a:off x="659714" y="3186048"/>
            <a:ext cx="831850" cy="180975"/>
          </a:xfrm>
          <a:prstGeom prst="rect">
            <a:avLst/>
          </a:prstGeom>
          <a:solidFill>
            <a:srgbClr val="FFFF00"/>
          </a:solidFill>
        </p:spPr>
        <p:txBody>
          <a:bodyPr vert="horz" wrap="square" lIns="0" tIns="0" rIns="0" bIns="0" rtlCol="0">
            <a:spAutoFit/>
          </a:bodyPr>
          <a:lstStyle/>
          <a:p>
            <a:pPr>
              <a:lnSpc>
                <a:spcPts val="1415"/>
              </a:lnSpc>
            </a:pPr>
            <a:r>
              <a:rPr sz="1250" spc="-25" dirty="0">
                <a:latin typeface="Arial MT"/>
                <a:cs typeface="Arial MT"/>
              </a:rPr>
              <a:t>pe</a:t>
            </a:r>
            <a:r>
              <a:rPr sz="1250" spc="30" dirty="0">
                <a:latin typeface="Arial MT"/>
                <a:cs typeface="Arial MT"/>
              </a:rPr>
              <a:t>r</a:t>
            </a:r>
            <a:r>
              <a:rPr sz="1250" spc="-25" dirty="0">
                <a:latin typeface="Arial MT"/>
                <a:cs typeface="Arial MT"/>
              </a:rPr>
              <a:t>se</a:t>
            </a:r>
            <a:r>
              <a:rPr sz="1250" spc="-50" dirty="0">
                <a:latin typeface="Arial MT"/>
                <a:cs typeface="Arial MT"/>
              </a:rPr>
              <a:t>t</a:t>
            </a:r>
            <a:r>
              <a:rPr sz="1250" spc="-25" dirty="0">
                <a:latin typeface="Arial MT"/>
                <a:cs typeface="Arial MT"/>
              </a:rPr>
              <a:t>u</a:t>
            </a:r>
            <a:r>
              <a:rPr sz="1250" spc="-55" dirty="0">
                <a:latin typeface="Arial MT"/>
                <a:cs typeface="Arial MT"/>
              </a:rPr>
              <a:t>j</a:t>
            </a:r>
            <a:r>
              <a:rPr sz="1250" spc="50" dirty="0">
                <a:latin typeface="Arial MT"/>
                <a:cs typeface="Arial MT"/>
              </a:rPr>
              <a:t>ua</a:t>
            </a:r>
            <a:r>
              <a:rPr sz="1250" spc="10" dirty="0">
                <a:latin typeface="Arial MT"/>
                <a:cs typeface="Arial MT"/>
              </a:rPr>
              <a:t>n</a:t>
            </a:r>
            <a:endParaRPr sz="1250">
              <a:latin typeface="Arial MT"/>
              <a:cs typeface="Arial MT"/>
            </a:endParaRPr>
          </a:p>
        </p:txBody>
      </p:sp>
      <p:sp>
        <p:nvSpPr>
          <p:cNvPr id="41" name="object 41"/>
          <p:cNvSpPr txBox="1"/>
          <p:nvPr/>
        </p:nvSpPr>
        <p:spPr>
          <a:xfrm>
            <a:off x="1562735" y="3159125"/>
            <a:ext cx="1719580" cy="219710"/>
          </a:xfrm>
          <a:prstGeom prst="rect">
            <a:avLst/>
          </a:prstGeom>
        </p:spPr>
        <p:txBody>
          <a:bodyPr vert="horz" wrap="square" lIns="0" tIns="15875" rIns="0" bIns="0" rtlCol="0">
            <a:spAutoFit/>
          </a:bodyPr>
          <a:lstStyle/>
          <a:p>
            <a:pPr marL="12700">
              <a:lnSpc>
                <a:spcPct val="100000"/>
              </a:lnSpc>
              <a:spcBef>
                <a:spcPts val="125"/>
              </a:spcBef>
            </a:pPr>
            <a:r>
              <a:rPr sz="1250" spc="-20" dirty="0">
                <a:latin typeface="Arial MT"/>
                <a:cs typeface="Arial MT"/>
              </a:rPr>
              <a:t>atas</a:t>
            </a:r>
            <a:r>
              <a:rPr sz="1250" spc="125" dirty="0">
                <a:latin typeface="Arial MT"/>
                <a:cs typeface="Arial MT"/>
              </a:rPr>
              <a:t> </a:t>
            </a:r>
            <a:r>
              <a:rPr sz="1250" spc="-25" dirty="0">
                <a:latin typeface="Arial MT"/>
                <a:cs typeface="Arial MT"/>
              </a:rPr>
              <a:t>usulan</a:t>
            </a:r>
            <a:r>
              <a:rPr sz="1250" spc="280" dirty="0">
                <a:latin typeface="Arial MT"/>
                <a:cs typeface="Arial MT"/>
              </a:rPr>
              <a:t> </a:t>
            </a:r>
            <a:r>
              <a:rPr sz="1250" spc="-20" dirty="0">
                <a:latin typeface="Arial MT"/>
                <a:cs typeface="Arial MT"/>
              </a:rPr>
              <a:t>revisi</a:t>
            </a:r>
            <a:r>
              <a:rPr sz="1250" spc="260" dirty="0">
                <a:latin typeface="Arial MT"/>
                <a:cs typeface="Arial MT"/>
              </a:rPr>
              <a:t> </a:t>
            </a:r>
            <a:r>
              <a:rPr sz="1250" spc="-25" dirty="0">
                <a:latin typeface="Arial MT"/>
                <a:cs typeface="Arial MT"/>
              </a:rPr>
              <a:t>POK.</a:t>
            </a:r>
            <a:endParaRPr sz="1250">
              <a:latin typeface="Arial MT"/>
              <a:cs typeface="Arial MT"/>
            </a:endParaRPr>
          </a:p>
        </p:txBody>
      </p:sp>
      <p:sp>
        <p:nvSpPr>
          <p:cNvPr id="42" name="object 42"/>
          <p:cNvSpPr txBox="1"/>
          <p:nvPr/>
        </p:nvSpPr>
        <p:spPr>
          <a:xfrm>
            <a:off x="1291844" y="2551747"/>
            <a:ext cx="795020" cy="266065"/>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FFFF"/>
                </a:solidFill>
                <a:latin typeface="Arial"/>
                <a:cs typeface="Arial"/>
              </a:rPr>
              <a:t>Tahap</a:t>
            </a:r>
            <a:r>
              <a:rPr sz="1550" b="1" spc="-40" dirty="0">
                <a:solidFill>
                  <a:srgbClr val="FFFFFF"/>
                </a:solidFill>
                <a:latin typeface="Arial"/>
                <a:cs typeface="Arial"/>
              </a:rPr>
              <a:t> </a:t>
            </a:r>
            <a:r>
              <a:rPr sz="1550" b="1" spc="15" dirty="0">
                <a:solidFill>
                  <a:srgbClr val="FFFFFF"/>
                </a:solidFill>
                <a:latin typeface="Arial"/>
                <a:cs typeface="Arial"/>
              </a:rPr>
              <a:t>2</a:t>
            </a:r>
            <a:endParaRPr sz="1550">
              <a:latin typeface="Arial"/>
              <a:cs typeface="Arial"/>
            </a:endParaRPr>
          </a:p>
        </p:txBody>
      </p:sp>
      <p:grpSp>
        <p:nvGrpSpPr>
          <p:cNvPr id="43" name="object 43"/>
          <p:cNvGrpSpPr/>
          <p:nvPr/>
        </p:nvGrpSpPr>
        <p:grpSpPr>
          <a:xfrm>
            <a:off x="131762" y="465201"/>
            <a:ext cx="11948160" cy="2526030"/>
            <a:chOff x="131762" y="465201"/>
            <a:chExt cx="11948160" cy="2526030"/>
          </a:xfrm>
        </p:grpSpPr>
        <p:sp>
          <p:nvSpPr>
            <p:cNvPr id="44" name="object 44"/>
            <p:cNvSpPr/>
            <p:nvPr/>
          </p:nvSpPr>
          <p:spPr>
            <a:xfrm>
              <a:off x="138112" y="2530093"/>
              <a:ext cx="323850" cy="454659"/>
            </a:xfrm>
            <a:custGeom>
              <a:avLst/>
              <a:gdLst/>
              <a:ahLst/>
              <a:cxnLst/>
              <a:rect l="l" t="t" r="r" b="b"/>
              <a:pathLst>
                <a:path w="323850" h="454660">
                  <a:moveTo>
                    <a:pt x="0" y="0"/>
                  </a:moveTo>
                  <a:lnTo>
                    <a:pt x="0" y="80898"/>
                  </a:lnTo>
                  <a:lnTo>
                    <a:pt x="3622" y="132377"/>
                  </a:lnTo>
                  <a:lnTo>
                    <a:pt x="14176" y="181738"/>
                  </a:lnTo>
                  <a:lnTo>
                    <a:pt x="31195" y="228341"/>
                  </a:lnTo>
                  <a:lnTo>
                    <a:pt x="54211" y="271544"/>
                  </a:lnTo>
                  <a:lnTo>
                    <a:pt x="82757" y="310708"/>
                  </a:lnTo>
                  <a:lnTo>
                    <a:pt x="116365" y="345190"/>
                  </a:lnTo>
                  <a:lnTo>
                    <a:pt x="154568" y="374351"/>
                  </a:lnTo>
                  <a:lnTo>
                    <a:pt x="196898" y="397550"/>
                  </a:lnTo>
                  <a:lnTo>
                    <a:pt x="242887" y="414146"/>
                  </a:lnTo>
                  <a:lnTo>
                    <a:pt x="242887" y="454532"/>
                  </a:lnTo>
                  <a:lnTo>
                    <a:pt x="323850" y="384555"/>
                  </a:lnTo>
                  <a:lnTo>
                    <a:pt x="242887" y="292607"/>
                  </a:lnTo>
                  <a:lnTo>
                    <a:pt x="242887" y="333120"/>
                  </a:lnTo>
                  <a:lnTo>
                    <a:pt x="196898" y="316525"/>
                  </a:lnTo>
                  <a:lnTo>
                    <a:pt x="154568" y="293327"/>
                  </a:lnTo>
                  <a:lnTo>
                    <a:pt x="116365" y="264169"/>
                  </a:lnTo>
                  <a:lnTo>
                    <a:pt x="82757" y="229693"/>
                  </a:lnTo>
                  <a:lnTo>
                    <a:pt x="54211" y="190540"/>
                  </a:lnTo>
                  <a:lnTo>
                    <a:pt x="31195" y="147352"/>
                  </a:lnTo>
                  <a:lnTo>
                    <a:pt x="14176" y="100772"/>
                  </a:lnTo>
                  <a:lnTo>
                    <a:pt x="3622" y="51440"/>
                  </a:lnTo>
                  <a:lnTo>
                    <a:pt x="0" y="0"/>
                  </a:lnTo>
                  <a:close/>
                </a:path>
              </a:pathLst>
            </a:custGeom>
            <a:solidFill>
              <a:srgbClr val="4471C4"/>
            </a:solidFill>
          </p:spPr>
          <p:txBody>
            <a:bodyPr wrap="square" lIns="0" tIns="0" rIns="0" bIns="0" rtlCol="0"/>
            <a:lstStyle/>
            <a:p>
              <a:endParaRPr/>
            </a:p>
          </p:txBody>
        </p:sp>
        <p:sp>
          <p:nvSpPr>
            <p:cNvPr id="45" name="object 45"/>
            <p:cNvSpPr/>
            <p:nvPr/>
          </p:nvSpPr>
          <p:spPr>
            <a:xfrm>
              <a:off x="138217" y="2186051"/>
              <a:ext cx="323850" cy="384810"/>
            </a:xfrm>
            <a:custGeom>
              <a:avLst/>
              <a:gdLst/>
              <a:ahLst/>
              <a:cxnLst/>
              <a:rect l="l" t="t" r="r" b="b"/>
              <a:pathLst>
                <a:path w="323850" h="384810">
                  <a:moveTo>
                    <a:pt x="323744" y="0"/>
                  </a:moveTo>
                  <a:lnTo>
                    <a:pt x="285644" y="2286"/>
                  </a:lnTo>
                  <a:lnTo>
                    <a:pt x="238535" y="11973"/>
                  </a:lnTo>
                  <a:lnTo>
                    <a:pt x="194377" y="28450"/>
                  </a:lnTo>
                  <a:lnTo>
                    <a:pt x="153609" y="51123"/>
                  </a:lnTo>
                  <a:lnTo>
                    <a:pt x="116670" y="79401"/>
                  </a:lnTo>
                  <a:lnTo>
                    <a:pt x="83998" y="112692"/>
                  </a:lnTo>
                  <a:lnTo>
                    <a:pt x="56032" y="150403"/>
                  </a:lnTo>
                  <a:lnTo>
                    <a:pt x="33211" y="191944"/>
                  </a:lnTo>
                  <a:lnTo>
                    <a:pt x="15972" y="236721"/>
                  </a:lnTo>
                  <a:lnTo>
                    <a:pt x="4756" y="284144"/>
                  </a:lnTo>
                  <a:lnTo>
                    <a:pt x="0" y="333619"/>
                  </a:lnTo>
                  <a:lnTo>
                    <a:pt x="2142" y="384556"/>
                  </a:lnTo>
                  <a:lnTo>
                    <a:pt x="11406" y="333959"/>
                  </a:lnTo>
                  <a:lnTo>
                    <a:pt x="27246" y="286456"/>
                  </a:lnTo>
                  <a:lnTo>
                    <a:pt x="49102" y="242572"/>
                  </a:lnTo>
                  <a:lnTo>
                    <a:pt x="76418" y="202834"/>
                  </a:lnTo>
                  <a:lnTo>
                    <a:pt x="108636" y="167766"/>
                  </a:lnTo>
                  <a:lnTo>
                    <a:pt x="145199" y="137896"/>
                  </a:lnTo>
                  <a:lnTo>
                    <a:pt x="185549" y="113748"/>
                  </a:lnTo>
                  <a:lnTo>
                    <a:pt x="229128" y="95849"/>
                  </a:lnTo>
                  <a:lnTo>
                    <a:pt x="275379" y="84724"/>
                  </a:lnTo>
                  <a:lnTo>
                    <a:pt x="323744" y="80899"/>
                  </a:lnTo>
                  <a:lnTo>
                    <a:pt x="323744" y="0"/>
                  </a:lnTo>
                  <a:close/>
                </a:path>
              </a:pathLst>
            </a:custGeom>
            <a:solidFill>
              <a:srgbClr val="375C9E"/>
            </a:solidFill>
          </p:spPr>
          <p:txBody>
            <a:bodyPr wrap="square" lIns="0" tIns="0" rIns="0" bIns="0" rtlCol="0"/>
            <a:lstStyle/>
            <a:p>
              <a:endParaRPr/>
            </a:p>
          </p:txBody>
        </p:sp>
        <p:sp>
          <p:nvSpPr>
            <p:cNvPr id="46" name="object 46"/>
            <p:cNvSpPr/>
            <p:nvPr/>
          </p:nvSpPr>
          <p:spPr>
            <a:xfrm>
              <a:off x="138112" y="2186051"/>
              <a:ext cx="323850" cy="798830"/>
            </a:xfrm>
            <a:custGeom>
              <a:avLst/>
              <a:gdLst/>
              <a:ahLst/>
              <a:cxnLst/>
              <a:rect l="l" t="t" r="r" b="b"/>
              <a:pathLst>
                <a:path w="323850" h="798830">
                  <a:moveTo>
                    <a:pt x="0" y="344043"/>
                  </a:moveTo>
                  <a:lnTo>
                    <a:pt x="3622" y="395483"/>
                  </a:lnTo>
                  <a:lnTo>
                    <a:pt x="14176" y="444815"/>
                  </a:lnTo>
                  <a:lnTo>
                    <a:pt x="31195" y="491395"/>
                  </a:lnTo>
                  <a:lnTo>
                    <a:pt x="54211" y="534583"/>
                  </a:lnTo>
                  <a:lnTo>
                    <a:pt x="82757" y="573736"/>
                  </a:lnTo>
                  <a:lnTo>
                    <a:pt x="116365" y="608212"/>
                  </a:lnTo>
                  <a:lnTo>
                    <a:pt x="154568" y="637370"/>
                  </a:lnTo>
                  <a:lnTo>
                    <a:pt x="196898" y="660568"/>
                  </a:lnTo>
                  <a:lnTo>
                    <a:pt x="242887" y="677163"/>
                  </a:lnTo>
                  <a:lnTo>
                    <a:pt x="242887" y="636651"/>
                  </a:lnTo>
                  <a:lnTo>
                    <a:pt x="323850" y="728599"/>
                  </a:lnTo>
                  <a:lnTo>
                    <a:pt x="242887" y="798576"/>
                  </a:lnTo>
                  <a:lnTo>
                    <a:pt x="242887" y="758189"/>
                  </a:lnTo>
                  <a:lnTo>
                    <a:pt x="196898" y="741593"/>
                  </a:lnTo>
                  <a:lnTo>
                    <a:pt x="154568" y="718394"/>
                  </a:lnTo>
                  <a:lnTo>
                    <a:pt x="116365" y="689233"/>
                  </a:lnTo>
                  <a:lnTo>
                    <a:pt x="82757" y="654751"/>
                  </a:lnTo>
                  <a:lnTo>
                    <a:pt x="54211" y="615587"/>
                  </a:lnTo>
                  <a:lnTo>
                    <a:pt x="31195" y="572384"/>
                  </a:lnTo>
                  <a:lnTo>
                    <a:pt x="14176" y="525781"/>
                  </a:lnTo>
                  <a:lnTo>
                    <a:pt x="3622" y="476420"/>
                  </a:lnTo>
                  <a:lnTo>
                    <a:pt x="0" y="424941"/>
                  </a:lnTo>
                  <a:lnTo>
                    <a:pt x="0" y="344043"/>
                  </a:lnTo>
                  <a:lnTo>
                    <a:pt x="3511" y="293206"/>
                  </a:lnTo>
                  <a:lnTo>
                    <a:pt x="13711" y="244685"/>
                  </a:lnTo>
                  <a:lnTo>
                    <a:pt x="30099" y="199010"/>
                  </a:lnTo>
                  <a:lnTo>
                    <a:pt x="52175" y="156715"/>
                  </a:lnTo>
                  <a:lnTo>
                    <a:pt x="79436" y="118332"/>
                  </a:lnTo>
                  <a:lnTo>
                    <a:pt x="111381" y="84393"/>
                  </a:lnTo>
                  <a:lnTo>
                    <a:pt x="147511" y="55431"/>
                  </a:lnTo>
                  <a:lnTo>
                    <a:pt x="187324" y="31979"/>
                  </a:lnTo>
                  <a:lnTo>
                    <a:pt x="230319" y="14567"/>
                  </a:lnTo>
                  <a:lnTo>
                    <a:pt x="275994" y="3730"/>
                  </a:lnTo>
                  <a:lnTo>
                    <a:pt x="323850" y="0"/>
                  </a:lnTo>
                  <a:lnTo>
                    <a:pt x="323850" y="80899"/>
                  </a:lnTo>
                  <a:lnTo>
                    <a:pt x="275484" y="84724"/>
                  </a:lnTo>
                  <a:lnTo>
                    <a:pt x="229233" y="95849"/>
                  </a:lnTo>
                  <a:lnTo>
                    <a:pt x="185654" y="113748"/>
                  </a:lnTo>
                  <a:lnTo>
                    <a:pt x="145304" y="137896"/>
                  </a:lnTo>
                  <a:lnTo>
                    <a:pt x="108742" y="167766"/>
                  </a:lnTo>
                  <a:lnTo>
                    <a:pt x="76524" y="202834"/>
                  </a:lnTo>
                  <a:lnTo>
                    <a:pt x="49207" y="242572"/>
                  </a:lnTo>
                  <a:lnTo>
                    <a:pt x="27351" y="286456"/>
                  </a:lnTo>
                  <a:lnTo>
                    <a:pt x="11512" y="333959"/>
                  </a:lnTo>
                  <a:lnTo>
                    <a:pt x="2247" y="384556"/>
                  </a:lnTo>
                </a:path>
              </a:pathLst>
            </a:custGeom>
            <a:ln w="12700">
              <a:solidFill>
                <a:srgbClr val="30528F"/>
              </a:solidFill>
            </a:ln>
          </p:spPr>
          <p:txBody>
            <a:bodyPr wrap="square" lIns="0" tIns="0" rIns="0" bIns="0" rtlCol="0"/>
            <a:lstStyle/>
            <a:p>
              <a:endParaRPr/>
            </a:p>
          </p:txBody>
        </p:sp>
        <p:sp>
          <p:nvSpPr>
            <p:cNvPr id="47" name="object 47"/>
            <p:cNvSpPr/>
            <p:nvPr/>
          </p:nvSpPr>
          <p:spPr>
            <a:xfrm>
              <a:off x="11363325" y="476250"/>
              <a:ext cx="704850" cy="657225"/>
            </a:xfrm>
            <a:custGeom>
              <a:avLst/>
              <a:gdLst/>
              <a:ahLst/>
              <a:cxnLst/>
              <a:rect l="l" t="t" r="r" b="b"/>
              <a:pathLst>
                <a:path w="704850" h="657225">
                  <a:moveTo>
                    <a:pt x="461391" y="0"/>
                  </a:moveTo>
                  <a:lnTo>
                    <a:pt x="243458" y="0"/>
                  </a:lnTo>
                  <a:lnTo>
                    <a:pt x="67309" y="125475"/>
                  </a:lnTo>
                  <a:lnTo>
                    <a:pt x="0" y="328549"/>
                  </a:lnTo>
                  <a:lnTo>
                    <a:pt x="67309" y="531749"/>
                  </a:lnTo>
                  <a:lnTo>
                    <a:pt x="243458" y="657225"/>
                  </a:lnTo>
                  <a:lnTo>
                    <a:pt x="461391" y="657225"/>
                  </a:lnTo>
                  <a:lnTo>
                    <a:pt x="637540" y="531749"/>
                  </a:lnTo>
                  <a:lnTo>
                    <a:pt x="704850" y="328549"/>
                  </a:lnTo>
                  <a:lnTo>
                    <a:pt x="637540" y="125475"/>
                  </a:lnTo>
                  <a:lnTo>
                    <a:pt x="461391" y="0"/>
                  </a:lnTo>
                  <a:close/>
                </a:path>
              </a:pathLst>
            </a:custGeom>
            <a:solidFill>
              <a:srgbClr val="F3310A"/>
            </a:solidFill>
          </p:spPr>
          <p:txBody>
            <a:bodyPr wrap="square" lIns="0" tIns="0" rIns="0" bIns="0" rtlCol="0"/>
            <a:lstStyle/>
            <a:p>
              <a:endParaRPr/>
            </a:p>
          </p:txBody>
        </p:sp>
        <p:sp>
          <p:nvSpPr>
            <p:cNvPr id="48" name="object 48"/>
            <p:cNvSpPr/>
            <p:nvPr/>
          </p:nvSpPr>
          <p:spPr>
            <a:xfrm>
              <a:off x="11351641" y="465201"/>
              <a:ext cx="728345" cy="679450"/>
            </a:xfrm>
            <a:custGeom>
              <a:avLst/>
              <a:gdLst/>
              <a:ahLst/>
              <a:cxnLst/>
              <a:rect l="l" t="t" r="r" b="b"/>
              <a:pathLst>
                <a:path w="728345" h="679450">
                  <a:moveTo>
                    <a:pt x="44703" y="460501"/>
                  </a:moveTo>
                  <a:lnTo>
                    <a:pt x="40512" y="461899"/>
                  </a:lnTo>
                  <a:lnTo>
                    <a:pt x="68452" y="546226"/>
                  </a:lnTo>
                  <a:lnTo>
                    <a:pt x="72643" y="544829"/>
                  </a:lnTo>
                  <a:lnTo>
                    <a:pt x="44703" y="460501"/>
                  </a:lnTo>
                  <a:close/>
                </a:path>
                <a:path w="728345" h="679450">
                  <a:moveTo>
                    <a:pt x="61594" y="454913"/>
                  </a:moveTo>
                  <a:lnTo>
                    <a:pt x="48894" y="459104"/>
                  </a:lnTo>
                  <a:lnTo>
                    <a:pt x="76834" y="543433"/>
                  </a:lnTo>
                  <a:lnTo>
                    <a:pt x="89534" y="539241"/>
                  </a:lnTo>
                  <a:lnTo>
                    <a:pt x="61594" y="454913"/>
                  </a:lnTo>
                  <a:close/>
                </a:path>
                <a:path w="728345" h="679450">
                  <a:moveTo>
                    <a:pt x="10794" y="307213"/>
                  </a:moveTo>
                  <a:lnTo>
                    <a:pt x="0" y="339598"/>
                  </a:lnTo>
                  <a:lnTo>
                    <a:pt x="19557" y="398525"/>
                  </a:lnTo>
                  <a:lnTo>
                    <a:pt x="23749" y="397128"/>
                  </a:lnTo>
                  <a:lnTo>
                    <a:pt x="4699" y="339598"/>
                  </a:lnTo>
                  <a:lnTo>
                    <a:pt x="14985" y="308610"/>
                  </a:lnTo>
                  <a:lnTo>
                    <a:pt x="10794" y="307213"/>
                  </a:lnTo>
                  <a:close/>
                </a:path>
                <a:path w="728345" h="679450">
                  <a:moveTo>
                    <a:pt x="19176" y="310007"/>
                  </a:moveTo>
                  <a:lnTo>
                    <a:pt x="9398" y="339598"/>
                  </a:lnTo>
                  <a:lnTo>
                    <a:pt x="27939" y="395732"/>
                  </a:lnTo>
                  <a:lnTo>
                    <a:pt x="40639" y="391540"/>
                  </a:lnTo>
                  <a:lnTo>
                    <a:pt x="23367" y="339598"/>
                  </a:lnTo>
                  <a:lnTo>
                    <a:pt x="31876" y="314198"/>
                  </a:lnTo>
                  <a:lnTo>
                    <a:pt x="19176" y="310007"/>
                  </a:lnTo>
                  <a:close/>
                </a:path>
                <a:path w="728345" h="679450">
                  <a:moveTo>
                    <a:pt x="68072" y="162306"/>
                  </a:moveTo>
                  <a:lnTo>
                    <a:pt x="40131" y="246761"/>
                  </a:lnTo>
                  <a:lnTo>
                    <a:pt x="52831" y="250951"/>
                  </a:lnTo>
                  <a:lnTo>
                    <a:pt x="80772" y="166497"/>
                  </a:lnTo>
                  <a:lnTo>
                    <a:pt x="68072" y="162306"/>
                  </a:lnTo>
                  <a:close/>
                </a:path>
                <a:path w="728345" h="679450">
                  <a:moveTo>
                    <a:pt x="59689" y="159512"/>
                  </a:moveTo>
                  <a:lnTo>
                    <a:pt x="31750" y="243966"/>
                  </a:lnTo>
                  <a:lnTo>
                    <a:pt x="35940" y="245363"/>
                  </a:lnTo>
                  <a:lnTo>
                    <a:pt x="63880" y="160909"/>
                  </a:lnTo>
                  <a:lnTo>
                    <a:pt x="59689" y="159512"/>
                  </a:lnTo>
                  <a:close/>
                </a:path>
                <a:path w="728345" h="679450">
                  <a:moveTo>
                    <a:pt x="181736" y="60706"/>
                  </a:moveTo>
                  <a:lnTo>
                    <a:pt x="109347" y="112268"/>
                  </a:lnTo>
                  <a:lnTo>
                    <a:pt x="117093" y="123062"/>
                  </a:lnTo>
                  <a:lnTo>
                    <a:pt x="189483" y="71500"/>
                  </a:lnTo>
                  <a:lnTo>
                    <a:pt x="181736" y="60706"/>
                  </a:lnTo>
                  <a:close/>
                </a:path>
                <a:path w="728345" h="679450">
                  <a:moveTo>
                    <a:pt x="176529" y="53466"/>
                  </a:moveTo>
                  <a:lnTo>
                    <a:pt x="104139" y="105028"/>
                  </a:lnTo>
                  <a:lnTo>
                    <a:pt x="106679" y="108585"/>
                  </a:lnTo>
                  <a:lnTo>
                    <a:pt x="179197" y="57023"/>
                  </a:lnTo>
                  <a:lnTo>
                    <a:pt x="176529" y="53466"/>
                  </a:lnTo>
                  <a:close/>
                </a:path>
                <a:path w="728345" h="679450">
                  <a:moveTo>
                    <a:pt x="322199" y="8889"/>
                  </a:moveTo>
                  <a:lnTo>
                    <a:pt x="254507" y="8889"/>
                  </a:lnTo>
                  <a:lnTo>
                    <a:pt x="235965" y="21971"/>
                  </a:lnTo>
                  <a:lnTo>
                    <a:pt x="243712" y="32893"/>
                  </a:lnTo>
                  <a:lnTo>
                    <a:pt x="258699" y="22225"/>
                  </a:lnTo>
                  <a:lnTo>
                    <a:pt x="322199" y="22225"/>
                  </a:lnTo>
                  <a:lnTo>
                    <a:pt x="322199" y="8889"/>
                  </a:lnTo>
                  <a:close/>
                </a:path>
                <a:path w="728345" h="679450">
                  <a:moveTo>
                    <a:pt x="322199" y="0"/>
                  </a:moveTo>
                  <a:lnTo>
                    <a:pt x="251586" y="0"/>
                  </a:lnTo>
                  <a:lnTo>
                    <a:pt x="230885" y="14732"/>
                  </a:lnTo>
                  <a:lnTo>
                    <a:pt x="233425" y="18414"/>
                  </a:lnTo>
                  <a:lnTo>
                    <a:pt x="253110" y="4445"/>
                  </a:lnTo>
                  <a:lnTo>
                    <a:pt x="322199" y="4445"/>
                  </a:lnTo>
                  <a:lnTo>
                    <a:pt x="322199" y="0"/>
                  </a:lnTo>
                  <a:close/>
                </a:path>
                <a:path w="728345" h="679450">
                  <a:moveTo>
                    <a:pt x="476503" y="0"/>
                  </a:moveTo>
                  <a:lnTo>
                    <a:pt x="388874" y="0"/>
                  </a:lnTo>
                  <a:lnTo>
                    <a:pt x="388874" y="4445"/>
                  </a:lnTo>
                  <a:lnTo>
                    <a:pt x="475106" y="4445"/>
                  </a:lnTo>
                  <a:lnTo>
                    <a:pt x="480694" y="8382"/>
                  </a:lnTo>
                  <a:lnTo>
                    <a:pt x="483234" y="4699"/>
                  </a:lnTo>
                  <a:lnTo>
                    <a:pt x="476503" y="0"/>
                  </a:lnTo>
                  <a:close/>
                </a:path>
                <a:path w="728345" h="679450">
                  <a:moveTo>
                    <a:pt x="473709" y="8889"/>
                  </a:moveTo>
                  <a:lnTo>
                    <a:pt x="388874" y="8889"/>
                  </a:lnTo>
                  <a:lnTo>
                    <a:pt x="388874" y="22225"/>
                  </a:lnTo>
                  <a:lnTo>
                    <a:pt x="469518" y="22225"/>
                  </a:lnTo>
                  <a:lnTo>
                    <a:pt x="470407" y="22860"/>
                  </a:lnTo>
                  <a:lnTo>
                    <a:pt x="478154" y="11937"/>
                  </a:lnTo>
                  <a:lnTo>
                    <a:pt x="473709" y="8889"/>
                  </a:lnTo>
                  <a:close/>
                </a:path>
                <a:path w="728345" h="679450">
                  <a:moveTo>
                    <a:pt x="532383" y="50673"/>
                  </a:moveTo>
                  <a:lnTo>
                    <a:pt x="524763" y="61468"/>
                  </a:lnTo>
                  <a:lnTo>
                    <a:pt x="597153" y="113029"/>
                  </a:lnTo>
                  <a:lnTo>
                    <a:pt x="604901" y="102235"/>
                  </a:lnTo>
                  <a:lnTo>
                    <a:pt x="532383" y="50673"/>
                  </a:lnTo>
                  <a:close/>
                </a:path>
                <a:path w="728345" h="679450">
                  <a:moveTo>
                    <a:pt x="537590" y="43434"/>
                  </a:moveTo>
                  <a:lnTo>
                    <a:pt x="535051" y="46989"/>
                  </a:lnTo>
                  <a:lnTo>
                    <a:pt x="607440" y="98551"/>
                  </a:lnTo>
                  <a:lnTo>
                    <a:pt x="609980" y="94996"/>
                  </a:lnTo>
                  <a:lnTo>
                    <a:pt x="537590" y="43434"/>
                  </a:lnTo>
                  <a:close/>
                </a:path>
                <a:path w="728345" h="679450">
                  <a:moveTo>
                    <a:pt x="654684" y="145923"/>
                  </a:moveTo>
                  <a:lnTo>
                    <a:pt x="641984" y="150113"/>
                  </a:lnTo>
                  <a:lnTo>
                    <a:pt x="669925" y="234569"/>
                  </a:lnTo>
                  <a:lnTo>
                    <a:pt x="682625" y="230377"/>
                  </a:lnTo>
                  <a:lnTo>
                    <a:pt x="654684" y="145923"/>
                  </a:lnTo>
                  <a:close/>
                </a:path>
                <a:path w="728345" h="679450">
                  <a:moveTo>
                    <a:pt x="663066" y="143128"/>
                  </a:moveTo>
                  <a:lnTo>
                    <a:pt x="658876" y="144525"/>
                  </a:lnTo>
                  <a:lnTo>
                    <a:pt x="686815" y="228981"/>
                  </a:lnTo>
                  <a:lnTo>
                    <a:pt x="691133" y="227584"/>
                  </a:lnTo>
                  <a:lnTo>
                    <a:pt x="663066" y="143128"/>
                  </a:lnTo>
                  <a:close/>
                </a:path>
                <a:path w="728345" h="679450">
                  <a:moveTo>
                    <a:pt x="712088" y="290829"/>
                  </a:moveTo>
                  <a:lnTo>
                    <a:pt x="707770" y="292226"/>
                  </a:lnTo>
                  <a:lnTo>
                    <a:pt x="723518" y="339598"/>
                  </a:lnTo>
                  <a:lnTo>
                    <a:pt x="709929" y="380746"/>
                  </a:lnTo>
                  <a:lnTo>
                    <a:pt x="714120" y="382143"/>
                  </a:lnTo>
                  <a:lnTo>
                    <a:pt x="728217" y="339598"/>
                  </a:lnTo>
                  <a:lnTo>
                    <a:pt x="712088" y="290829"/>
                  </a:lnTo>
                  <a:close/>
                </a:path>
                <a:path w="728345" h="679450">
                  <a:moveTo>
                    <a:pt x="703579" y="293624"/>
                  </a:moveTo>
                  <a:lnTo>
                    <a:pt x="691006" y="297814"/>
                  </a:lnTo>
                  <a:lnTo>
                    <a:pt x="704850" y="339598"/>
                  </a:lnTo>
                  <a:lnTo>
                    <a:pt x="693038" y="375158"/>
                  </a:lnTo>
                  <a:lnTo>
                    <a:pt x="705738" y="379349"/>
                  </a:lnTo>
                  <a:lnTo>
                    <a:pt x="718819" y="339598"/>
                  </a:lnTo>
                  <a:lnTo>
                    <a:pt x="703579" y="293624"/>
                  </a:lnTo>
                  <a:close/>
                </a:path>
                <a:path w="728345" h="679450">
                  <a:moveTo>
                    <a:pt x="688975" y="444119"/>
                  </a:moveTo>
                  <a:lnTo>
                    <a:pt x="661034" y="528447"/>
                  </a:lnTo>
                  <a:lnTo>
                    <a:pt x="665226" y="529844"/>
                  </a:lnTo>
                  <a:lnTo>
                    <a:pt x="693165" y="445515"/>
                  </a:lnTo>
                  <a:lnTo>
                    <a:pt x="688975" y="444119"/>
                  </a:lnTo>
                  <a:close/>
                </a:path>
                <a:path w="728345" h="679450">
                  <a:moveTo>
                    <a:pt x="672083" y="438531"/>
                  </a:moveTo>
                  <a:lnTo>
                    <a:pt x="644143" y="522859"/>
                  </a:lnTo>
                  <a:lnTo>
                    <a:pt x="656716" y="527050"/>
                  </a:lnTo>
                  <a:lnTo>
                    <a:pt x="684783" y="442722"/>
                  </a:lnTo>
                  <a:lnTo>
                    <a:pt x="672083" y="438531"/>
                  </a:lnTo>
                  <a:close/>
                </a:path>
                <a:path w="728345" h="679450">
                  <a:moveTo>
                    <a:pt x="612775" y="576834"/>
                  </a:moveTo>
                  <a:lnTo>
                    <a:pt x="540384" y="628396"/>
                  </a:lnTo>
                  <a:lnTo>
                    <a:pt x="543051" y="632078"/>
                  </a:lnTo>
                  <a:lnTo>
                    <a:pt x="615441" y="580516"/>
                  </a:lnTo>
                  <a:lnTo>
                    <a:pt x="612775" y="576834"/>
                  </a:lnTo>
                  <a:close/>
                </a:path>
                <a:path w="728345" h="679450">
                  <a:moveTo>
                    <a:pt x="602487" y="562356"/>
                  </a:moveTo>
                  <a:lnTo>
                    <a:pt x="530098" y="613918"/>
                  </a:lnTo>
                  <a:lnTo>
                    <a:pt x="537844" y="624839"/>
                  </a:lnTo>
                  <a:lnTo>
                    <a:pt x="610234" y="573277"/>
                  </a:lnTo>
                  <a:lnTo>
                    <a:pt x="602487" y="562356"/>
                  </a:lnTo>
                  <a:close/>
                </a:path>
                <a:path w="728345" h="679450">
                  <a:moveTo>
                    <a:pt x="486155" y="667131"/>
                  </a:moveTo>
                  <a:lnTo>
                    <a:pt x="475106" y="674877"/>
                  </a:lnTo>
                  <a:lnTo>
                    <a:pt x="395477" y="674877"/>
                  </a:lnTo>
                  <a:lnTo>
                    <a:pt x="395477" y="679323"/>
                  </a:lnTo>
                  <a:lnTo>
                    <a:pt x="476503" y="679323"/>
                  </a:lnTo>
                  <a:lnTo>
                    <a:pt x="488695" y="670687"/>
                  </a:lnTo>
                  <a:lnTo>
                    <a:pt x="486155" y="667131"/>
                  </a:lnTo>
                  <a:close/>
                </a:path>
                <a:path w="728345" h="679450">
                  <a:moveTo>
                    <a:pt x="475868" y="652652"/>
                  </a:moveTo>
                  <a:lnTo>
                    <a:pt x="469518" y="657098"/>
                  </a:lnTo>
                  <a:lnTo>
                    <a:pt x="395477" y="657098"/>
                  </a:lnTo>
                  <a:lnTo>
                    <a:pt x="395477" y="670433"/>
                  </a:lnTo>
                  <a:lnTo>
                    <a:pt x="473709" y="670433"/>
                  </a:lnTo>
                  <a:lnTo>
                    <a:pt x="483488" y="663448"/>
                  </a:lnTo>
                  <a:lnTo>
                    <a:pt x="475868" y="652652"/>
                  </a:lnTo>
                  <a:close/>
                </a:path>
                <a:path w="728345" h="679450">
                  <a:moveTo>
                    <a:pt x="238886" y="664845"/>
                  </a:moveTo>
                  <a:lnTo>
                    <a:pt x="236219" y="668401"/>
                  </a:lnTo>
                  <a:lnTo>
                    <a:pt x="251586" y="679323"/>
                  </a:lnTo>
                  <a:lnTo>
                    <a:pt x="328802" y="679323"/>
                  </a:lnTo>
                  <a:lnTo>
                    <a:pt x="328802" y="674877"/>
                  </a:lnTo>
                  <a:lnTo>
                    <a:pt x="253110" y="674877"/>
                  </a:lnTo>
                  <a:lnTo>
                    <a:pt x="238886" y="664845"/>
                  </a:lnTo>
                  <a:close/>
                </a:path>
                <a:path w="728345" h="679450">
                  <a:moveTo>
                    <a:pt x="249174" y="650366"/>
                  </a:moveTo>
                  <a:lnTo>
                    <a:pt x="241426" y="661162"/>
                  </a:lnTo>
                  <a:lnTo>
                    <a:pt x="254507" y="670433"/>
                  </a:lnTo>
                  <a:lnTo>
                    <a:pt x="328802" y="670433"/>
                  </a:lnTo>
                  <a:lnTo>
                    <a:pt x="328802" y="657098"/>
                  </a:lnTo>
                  <a:lnTo>
                    <a:pt x="258699" y="657098"/>
                  </a:lnTo>
                  <a:lnTo>
                    <a:pt x="249174" y="650366"/>
                  </a:lnTo>
                  <a:close/>
                </a:path>
                <a:path w="728345" h="679450">
                  <a:moveTo>
                    <a:pt x="112140" y="574548"/>
                  </a:moveTo>
                  <a:lnTo>
                    <a:pt x="109600" y="578231"/>
                  </a:lnTo>
                  <a:lnTo>
                    <a:pt x="181990" y="629793"/>
                  </a:lnTo>
                  <a:lnTo>
                    <a:pt x="184530" y="626110"/>
                  </a:lnTo>
                  <a:lnTo>
                    <a:pt x="112140" y="574548"/>
                  </a:lnTo>
                  <a:close/>
                </a:path>
                <a:path w="728345" h="679450">
                  <a:moveTo>
                    <a:pt x="122427" y="560070"/>
                  </a:moveTo>
                  <a:lnTo>
                    <a:pt x="114680" y="570991"/>
                  </a:lnTo>
                  <a:lnTo>
                    <a:pt x="187070" y="622553"/>
                  </a:lnTo>
                  <a:lnTo>
                    <a:pt x="194817" y="611632"/>
                  </a:lnTo>
                  <a:lnTo>
                    <a:pt x="122427" y="560070"/>
                  </a:lnTo>
                  <a:close/>
                </a:path>
              </a:pathLst>
            </a:custGeom>
            <a:solidFill>
              <a:srgbClr val="000000"/>
            </a:solidFill>
          </p:spPr>
          <p:txBody>
            <a:bodyPr wrap="square" lIns="0" tIns="0" rIns="0" bIns="0" rtlCol="0"/>
            <a:lstStyle/>
            <a:p>
              <a:endParaRPr/>
            </a:p>
          </p:txBody>
        </p:sp>
      </p:grpSp>
      <p:sp>
        <p:nvSpPr>
          <p:cNvPr id="49" name="object 49"/>
          <p:cNvSpPr txBox="1"/>
          <p:nvPr/>
        </p:nvSpPr>
        <p:spPr>
          <a:xfrm>
            <a:off x="11630659" y="590549"/>
            <a:ext cx="180340" cy="392430"/>
          </a:xfrm>
          <a:prstGeom prst="rect">
            <a:avLst/>
          </a:prstGeom>
        </p:spPr>
        <p:txBody>
          <a:bodyPr vert="horz" wrap="square" lIns="0" tIns="13335" rIns="0" bIns="0" rtlCol="0">
            <a:spAutoFit/>
          </a:bodyPr>
          <a:lstStyle/>
          <a:p>
            <a:pPr marL="12700">
              <a:lnSpc>
                <a:spcPct val="100000"/>
              </a:lnSpc>
              <a:spcBef>
                <a:spcPts val="105"/>
              </a:spcBef>
            </a:pPr>
            <a:r>
              <a:rPr sz="2400" dirty="0">
                <a:solidFill>
                  <a:srgbClr val="FFFFFF"/>
                </a:solidFill>
                <a:latin typeface="Calibri"/>
                <a:cs typeface="Calibri"/>
              </a:rPr>
              <a:t>6</a:t>
            </a:r>
            <a:endParaRPr sz="2400">
              <a:latin typeface="Calibri"/>
              <a:cs typeface="Calibri"/>
            </a:endParaRPr>
          </a:p>
        </p:txBody>
      </p:sp>
      <p:grpSp>
        <p:nvGrpSpPr>
          <p:cNvPr id="50" name="object 50"/>
          <p:cNvGrpSpPr/>
          <p:nvPr/>
        </p:nvGrpSpPr>
        <p:grpSpPr>
          <a:xfrm>
            <a:off x="3732276" y="1093850"/>
            <a:ext cx="8137525" cy="1774825"/>
            <a:chOff x="3732276" y="1093850"/>
            <a:chExt cx="8137525" cy="1774825"/>
          </a:xfrm>
        </p:grpSpPr>
        <p:sp>
          <p:nvSpPr>
            <p:cNvPr id="51" name="object 51"/>
            <p:cNvSpPr/>
            <p:nvPr/>
          </p:nvSpPr>
          <p:spPr>
            <a:xfrm>
              <a:off x="3738626" y="1100200"/>
              <a:ext cx="8124825" cy="1762125"/>
            </a:xfrm>
            <a:custGeom>
              <a:avLst/>
              <a:gdLst/>
              <a:ahLst/>
              <a:cxnLst/>
              <a:rect l="l" t="t" r="r" b="b"/>
              <a:pathLst>
                <a:path w="8124825" h="1762125">
                  <a:moveTo>
                    <a:pt x="5839714" y="0"/>
                  </a:moveTo>
                  <a:lnTo>
                    <a:pt x="2284984" y="0"/>
                  </a:lnTo>
                  <a:lnTo>
                    <a:pt x="2217495" y="2615"/>
                  </a:lnTo>
                  <a:lnTo>
                    <a:pt x="2156850" y="10000"/>
                  </a:lnTo>
                  <a:lnTo>
                    <a:pt x="2105469" y="21463"/>
                  </a:lnTo>
                  <a:lnTo>
                    <a:pt x="2065772" y="36312"/>
                  </a:lnTo>
                  <a:lnTo>
                    <a:pt x="2031111" y="73406"/>
                  </a:lnTo>
                  <a:lnTo>
                    <a:pt x="2031111" y="293624"/>
                  </a:lnTo>
                  <a:lnTo>
                    <a:pt x="0" y="293624"/>
                  </a:lnTo>
                  <a:lnTo>
                    <a:pt x="1015491" y="1027811"/>
                  </a:lnTo>
                  <a:lnTo>
                    <a:pt x="0" y="1762125"/>
                  </a:lnTo>
                  <a:lnTo>
                    <a:pt x="2792856" y="1762125"/>
                  </a:lnTo>
                  <a:lnTo>
                    <a:pt x="2860345" y="1759500"/>
                  </a:lnTo>
                  <a:lnTo>
                    <a:pt x="2920990" y="1752092"/>
                  </a:lnTo>
                  <a:lnTo>
                    <a:pt x="2972371" y="1740598"/>
                  </a:lnTo>
                  <a:lnTo>
                    <a:pt x="3012068" y="1725718"/>
                  </a:lnTo>
                  <a:lnTo>
                    <a:pt x="3046729" y="1688591"/>
                  </a:lnTo>
                  <a:lnTo>
                    <a:pt x="3037661" y="1669087"/>
                  </a:lnTo>
                  <a:lnTo>
                    <a:pt x="2972371" y="1636696"/>
                  </a:lnTo>
                  <a:lnTo>
                    <a:pt x="2920990" y="1625214"/>
                  </a:lnTo>
                  <a:lnTo>
                    <a:pt x="2860345" y="1617810"/>
                  </a:lnTo>
                  <a:lnTo>
                    <a:pt x="2792856" y="1615186"/>
                  </a:lnTo>
                  <a:lnTo>
                    <a:pt x="2284984" y="1615186"/>
                  </a:lnTo>
                  <a:lnTo>
                    <a:pt x="2217495" y="1612561"/>
                  </a:lnTo>
                  <a:lnTo>
                    <a:pt x="2156850" y="1605157"/>
                  </a:lnTo>
                  <a:lnTo>
                    <a:pt x="2105469" y="1593675"/>
                  </a:lnTo>
                  <a:lnTo>
                    <a:pt x="2065772" y="1578816"/>
                  </a:lnTo>
                  <a:lnTo>
                    <a:pt x="2031111" y="1541779"/>
                  </a:lnTo>
                  <a:lnTo>
                    <a:pt x="2040179" y="1522275"/>
                  </a:lnTo>
                  <a:lnTo>
                    <a:pt x="2105469" y="1489884"/>
                  </a:lnTo>
                  <a:lnTo>
                    <a:pt x="2156850" y="1478402"/>
                  </a:lnTo>
                  <a:lnTo>
                    <a:pt x="2217495" y="1470998"/>
                  </a:lnTo>
                  <a:lnTo>
                    <a:pt x="2284984" y="1468374"/>
                  </a:lnTo>
                  <a:lnTo>
                    <a:pt x="5839714" y="1468374"/>
                  </a:lnTo>
                  <a:lnTo>
                    <a:pt x="5907202" y="1470998"/>
                  </a:lnTo>
                  <a:lnTo>
                    <a:pt x="5967847" y="1478402"/>
                  </a:lnTo>
                  <a:lnTo>
                    <a:pt x="6019228" y="1489884"/>
                  </a:lnTo>
                  <a:lnTo>
                    <a:pt x="6058925" y="1504743"/>
                  </a:lnTo>
                  <a:lnTo>
                    <a:pt x="6093587" y="1541779"/>
                  </a:lnTo>
                  <a:lnTo>
                    <a:pt x="6084518" y="1561284"/>
                  </a:lnTo>
                  <a:lnTo>
                    <a:pt x="6019228" y="1593675"/>
                  </a:lnTo>
                  <a:lnTo>
                    <a:pt x="5967847" y="1605157"/>
                  </a:lnTo>
                  <a:lnTo>
                    <a:pt x="5907202" y="1612561"/>
                  </a:lnTo>
                  <a:lnTo>
                    <a:pt x="5839714" y="1615186"/>
                  </a:lnTo>
                  <a:lnTo>
                    <a:pt x="5331841" y="1615186"/>
                  </a:lnTo>
                  <a:lnTo>
                    <a:pt x="5264352" y="1617810"/>
                  </a:lnTo>
                  <a:lnTo>
                    <a:pt x="5203707" y="1625214"/>
                  </a:lnTo>
                  <a:lnTo>
                    <a:pt x="5152326" y="1636696"/>
                  </a:lnTo>
                  <a:lnTo>
                    <a:pt x="5112629" y="1651555"/>
                  </a:lnTo>
                  <a:lnTo>
                    <a:pt x="5077968" y="1688591"/>
                  </a:lnTo>
                  <a:lnTo>
                    <a:pt x="5087036" y="1708140"/>
                  </a:lnTo>
                  <a:lnTo>
                    <a:pt x="5152326" y="1740535"/>
                  </a:lnTo>
                  <a:lnTo>
                    <a:pt x="5203707" y="1751997"/>
                  </a:lnTo>
                  <a:lnTo>
                    <a:pt x="5264352" y="1759382"/>
                  </a:lnTo>
                  <a:lnTo>
                    <a:pt x="5331841" y="1761998"/>
                  </a:lnTo>
                  <a:lnTo>
                    <a:pt x="8124825" y="1762125"/>
                  </a:lnTo>
                  <a:lnTo>
                    <a:pt x="7109206" y="1027811"/>
                  </a:lnTo>
                  <a:lnTo>
                    <a:pt x="8124825" y="293624"/>
                  </a:lnTo>
                  <a:lnTo>
                    <a:pt x="6093587" y="293624"/>
                  </a:lnTo>
                  <a:lnTo>
                    <a:pt x="6093587" y="73406"/>
                  </a:lnTo>
                  <a:lnTo>
                    <a:pt x="6084518" y="53857"/>
                  </a:lnTo>
                  <a:lnTo>
                    <a:pt x="6058925" y="36312"/>
                  </a:lnTo>
                  <a:lnTo>
                    <a:pt x="6019228" y="21462"/>
                  </a:lnTo>
                  <a:lnTo>
                    <a:pt x="5967847" y="10000"/>
                  </a:lnTo>
                  <a:lnTo>
                    <a:pt x="5907202" y="2615"/>
                  </a:lnTo>
                  <a:lnTo>
                    <a:pt x="5839714" y="0"/>
                  </a:lnTo>
                  <a:close/>
                </a:path>
              </a:pathLst>
            </a:custGeom>
            <a:solidFill>
              <a:srgbClr val="A8D08B"/>
            </a:solidFill>
          </p:spPr>
          <p:txBody>
            <a:bodyPr wrap="square" lIns="0" tIns="0" rIns="0" bIns="0" rtlCol="0"/>
            <a:lstStyle/>
            <a:p>
              <a:endParaRPr/>
            </a:p>
          </p:txBody>
        </p:sp>
        <p:sp>
          <p:nvSpPr>
            <p:cNvPr id="52" name="object 52"/>
            <p:cNvSpPr/>
            <p:nvPr/>
          </p:nvSpPr>
          <p:spPr>
            <a:xfrm>
              <a:off x="5769736" y="2568575"/>
              <a:ext cx="4062729" cy="220345"/>
            </a:xfrm>
            <a:custGeom>
              <a:avLst/>
              <a:gdLst/>
              <a:ahLst/>
              <a:cxnLst/>
              <a:rect l="l" t="t" r="r" b="b"/>
              <a:pathLst>
                <a:path w="4062729" h="220344">
                  <a:moveTo>
                    <a:pt x="1015618" y="0"/>
                  </a:moveTo>
                  <a:lnTo>
                    <a:pt x="253873" y="0"/>
                  </a:lnTo>
                  <a:lnTo>
                    <a:pt x="186384" y="2624"/>
                  </a:lnTo>
                  <a:lnTo>
                    <a:pt x="125739" y="10028"/>
                  </a:lnTo>
                  <a:lnTo>
                    <a:pt x="74358" y="21510"/>
                  </a:lnTo>
                  <a:lnTo>
                    <a:pt x="34661" y="36369"/>
                  </a:lnTo>
                  <a:lnTo>
                    <a:pt x="0" y="73405"/>
                  </a:lnTo>
                  <a:lnTo>
                    <a:pt x="9068" y="92910"/>
                  </a:lnTo>
                  <a:lnTo>
                    <a:pt x="74358" y="125301"/>
                  </a:lnTo>
                  <a:lnTo>
                    <a:pt x="125739" y="136783"/>
                  </a:lnTo>
                  <a:lnTo>
                    <a:pt x="186384" y="144187"/>
                  </a:lnTo>
                  <a:lnTo>
                    <a:pt x="253873" y="146812"/>
                  </a:lnTo>
                  <a:lnTo>
                    <a:pt x="761745" y="146812"/>
                  </a:lnTo>
                  <a:lnTo>
                    <a:pt x="829234" y="149436"/>
                  </a:lnTo>
                  <a:lnTo>
                    <a:pt x="889879" y="156840"/>
                  </a:lnTo>
                  <a:lnTo>
                    <a:pt x="941260" y="168322"/>
                  </a:lnTo>
                  <a:lnTo>
                    <a:pt x="980957" y="183181"/>
                  </a:lnTo>
                  <a:lnTo>
                    <a:pt x="1015618" y="220217"/>
                  </a:lnTo>
                  <a:lnTo>
                    <a:pt x="1015618" y="0"/>
                  </a:lnTo>
                  <a:close/>
                </a:path>
                <a:path w="4062729" h="220344">
                  <a:moveTo>
                    <a:pt x="3808603" y="0"/>
                  </a:moveTo>
                  <a:lnTo>
                    <a:pt x="3046857" y="0"/>
                  </a:lnTo>
                  <a:lnTo>
                    <a:pt x="3046857" y="220217"/>
                  </a:lnTo>
                  <a:lnTo>
                    <a:pt x="3055925" y="200713"/>
                  </a:lnTo>
                  <a:lnTo>
                    <a:pt x="3081518" y="183181"/>
                  </a:lnTo>
                  <a:lnTo>
                    <a:pt x="3121215" y="168322"/>
                  </a:lnTo>
                  <a:lnTo>
                    <a:pt x="3172596" y="156840"/>
                  </a:lnTo>
                  <a:lnTo>
                    <a:pt x="3233241" y="149436"/>
                  </a:lnTo>
                  <a:lnTo>
                    <a:pt x="3300730" y="146812"/>
                  </a:lnTo>
                  <a:lnTo>
                    <a:pt x="3808603" y="146812"/>
                  </a:lnTo>
                  <a:lnTo>
                    <a:pt x="3876091" y="144187"/>
                  </a:lnTo>
                  <a:lnTo>
                    <a:pt x="3936736" y="136783"/>
                  </a:lnTo>
                  <a:lnTo>
                    <a:pt x="3988117" y="125301"/>
                  </a:lnTo>
                  <a:lnTo>
                    <a:pt x="4027814" y="110442"/>
                  </a:lnTo>
                  <a:lnTo>
                    <a:pt x="4062476" y="73405"/>
                  </a:lnTo>
                  <a:lnTo>
                    <a:pt x="4053407" y="53901"/>
                  </a:lnTo>
                  <a:lnTo>
                    <a:pt x="4027814" y="36369"/>
                  </a:lnTo>
                  <a:lnTo>
                    <a:pt x="3988117" y="21510"/>
                  </a:lnTo>
                  <a:lnTo>
                    <a:pt x="3936736" y="10028"/>
                  </a:lnTo>
                  <a:lnTo>
                    <a:pt x="3876091" y="2624"/>
                  </a:lnTo>
                  <a:lnTo>
                    <a:pt x="3808603" y="0"/>
                  </a:lnTo>
                  <a:close/>
                </a:path>
              </a:pathLst>
            </a:custGeom>
            <a:solidFill>
              <a:srgbClr val="86A770"/>
            </a:solidFill>
          </p:spPr>
          <p:txBody>
            <a:bodyPr wrap="square" lIns="0" tIns="0" rIns="0" bIns="0" rtlCol="0"/>
            <a:lstStyle/>
            <a:p>
              <a:endParaRPr/>
            </a:p>
          </p:txBody>
        </p:sp>
        <p:sp>
          <p:nvSpPr>
            <p:cNvPr id="53" name="object 53"/>
            <p:cNvSpPr/>
            <p:nvPr/>
          </p:nvSpPr>
          <p:spPr>
            <a:xfrm>
              <a:off x="3738626" y="1100200"/>
              <a:ext cx="8124825" cy="1762125"/>
            </a:xfrm>
            <a:custGeom>
              <a:avLst/>
              <a:gdLst/>
              <a:ahLst/>
              <a:cxnLst/>
              <a:rect l="l" t="t" r="r" b="b"/>
              <a:pathLst>
                <a:path w="8124825" h="1762125">
                  <a:moveTo>
                    <a:pt x="0" y="1762125"/>
                  </a:moveTo>
                  <a:lnTo>
                    <a:pt x="1015491" y="1027811"/>
                  </a:lnTo>
                  <a:lnTo>
                    <a:pt x="0" y="293624"/>
                  </a:lnTo>
                  <a:lnTo>
                    <a:pt x="2031111" y="293624"/>
                  </a:lnTo>
                  <a:lnTo>
                    <a:pt x="2031111" y="73406"/>
                  </a:lnTo>
                  <a:lnTo>
                    <a:pt x="2040179" y="53857"/>
                  </a:lnTo>
                  <a:lnTo>
                    <a:pt x="2105469" y="21462"/>
                  </a:lnTo>
                  <a:lnTo>
                    <a:pt x="2156850" y="10000"/>
                  </a:lnTo>
                  <a:lnTo>
                    <a:pt x="2217495" y="2615"/>
                  </a:lnTo>
                  <a:lnTo>
                    <a:pt x="2284984" y="0"/>
                  </a:lnTo>
                  <a:lnTo>
                    <a:pt x="5839714" y="0"/>
                  </a:lnTo>
                  <a:lnTo>
                    <a:pt x="5907202" y="2615"/>
                  </a:lnTo>
                  <a:lnTo>
                    <a:pt x="5967847" y="10000"/>
                  </a:lnTo>
                  <a:lnTo>
                    <a:pt x="6019228" y="21463"/>
                  </a:lnTo>
                  <a:lnTo>
                    <a:pt x="6058925" y="36312"/>
                  </a:lnTo>
                  <a:lnTo>
                    <a:pt x="6093587" y="73406"/>
                  </a:lnTo>
                  <a:lnTo>
                    <a:pt x="6093587" y="293624"/>
                  </a:lnTo>
                  <a:lnTo>
                    <a:pt x="8124825" y="293624"/>
                  </a:lnTo>
                  <a:lnTo>
                    <a:pt x="7109206" y="1027811"/>
                  </a:lnTo>
                  <a:lnTo>
                    <a:pt x="8124825" y="1762125"/>
                  </a:lnTo>
                  <a:lnTo>
                    <a:pt x="5331841" y="1762125"/>
                  </a:lnTo>
                  <a:lnTo>
                    <a:pt x="5264352" y="1759500"/>
                  </a:lnTo>
                  <a:lnTo>
                    <a:pt x="5203707" y="1752092"/>
                  </a:lnTo>
                  <a:lnTo>
                    <a:pt x="5152326" y="1740598"/>
                  </a:lnTo>
                  <a:lnTo>
                    <a:pt x="5112629" y="1725718"/>
                  </a:lnTo>
                  <a:lnTo>
                    <a:pt x="5077968" y="1688591"/>
                  </a:lnTo>
                  <a:lnTo>
                    <a:pt x="5087036" y="1669087"/>
                  </a:lnTo>
                  <a:lnTo>
                    <a:pt x="5152326" y="1636696"/>
                  </a:lnTo>
                  <a:lnTo>
                    <a:pt x="5203707" y="1625214"/>
                  </a:lnTo>
                  <a:lnTo>
                    <a:pt x="5264352" y="1617810"/>
                  </a:lnTo>
                  <a:lnTo>
                    <a:pt x="5331841" y="1615186"/>
                  </a:lnTo>
                  <a:lnTo>
                    <a:pt x="5839714" y="1615186"/>
                  </a:lnTo>
                  <a:lnTo>
                    <a:pt x="5907202" y="1612561"/>
                  </a:lnTo>
                  <a:lnTo>
                    <a:pt x="5967847" y="1605157"/>
                  </a:lnTo>
                  <a:lnTo>
                    <a:pt x="6019228" y="1593675"/>
                  </a:lnTo>
                  <a:lnTo>
                    <a:pt x="6058925" y="1578816"/>
                  </a:lnTo>
                  <a:lnTo>
                    <a:pt x="6093587" y="1541779"/>
                  </a:lnTo>
                  <a:lnTo>
                    <a:pt x="6084518" y="1522275"/>
                  </a:lnTo>
                  <a:lnTo>
                    <a:pt x="6019228" y="1489884"/>
                  </a:lnTo>
                  <a:lnTo>
                    <a:pt x="5967847" y="1478402"/>
                  </a:lnTo>
                  <a:lnTo>
                    <a:pt x="5907202" y="1470998"/>
                  </a:lnTo>
                  <a:lnTo>
                    <a:pt x="5839714" y="1468374"/>
                  </a:lnTo>
                  <a:lnTo>
                    <a:pt x="2284984" y="1468374"/>
                  </a:lnTo>
                  <a:lnTo>
                    <a:pt x="2217495" y="1470998"/>
                  </a:lnTo>
                  <a:lnTo>
                    <a:pt x="2156850" y="1478402"/>
                  </a:lnTo>
                  <a:lnTo>
                    <a:pt x="2105469" y="1489884"/>
                  </a:lnTo>
                  <a:lnTo>
                    <a:pt x="2065772" y="1504743"/>
                  </a:lnTo>
                  <a:lnTo>
                    <a:pt x="2031111" y="1541779"/>
                  </a:lnTo>
                  <a:lnTo>
                    <a:pt x="2040179" y="1561284"/>
                  </a:lnTo>
                  <a:lnTo>
                    <a:pt x="2105469" y="1593675"/>
                  </a:lnTo>
                  <a:lnTo>
                    <a:pt x="2156850" y="1605157"/>
                  </a:lnTo>
                  <a:lnTo>
                    <a:pt x="2217495" y="1612561"/>
                  </a:lnTo>
                  <a:lnTo>
                    <a:pt x="2284984" y="1615186"/>
                  </a:lnTo>
                  <a:lnTo>
                    <a:pt x="2792856" y="1615186"/>
                  </a:lnTo>
                  <a:lnTo>
                    <a:pt x="2860345" y="1617810"/>
                  </a:lnTo>
                  <a:lnTo>
                    <a:pt x="2920990" y="1625214"/>
                  </a:lnTo>
                  <a:lnTo>
                    <a:pt x="2972371" y="1636696"/>
                  </a:lnTo>
                  <a:lnTo>
                    <a:pt x="3012068" y="1651555"/>
                  </a:lnTo>
                  <a:lnTo>
                    <a:pt x="3046729" y="1688591"/>
                  </a:lnTo>
                  <a:lnTo>
                    <a:pt x="3037661" y="1708140"/>
                  </a:lnTo>
                  <a:lnTo>
                    <a:pt x="2972371" y="1740535"/>
                  </a:lnTo>
                  <a:lnTo>
                    <a:pt x="2920990" y="1751997"/>
                  </a:lnTo>
                  <a:lnTo>
                    <a:pt x="2860345" y="1759382"/>
                  </a:lnTo>
                  <a:lnTo>
                    <a:pt x="2792856" y="1761998"/>
                  </a:lnTo>
                  <a:lnTo>
                    <a:pt x="0" y="1762125"/>
                  </a:lnTo>
                  <a:close/>
                </a:path>
                <a:path w="8124825" h="1762125">
                  <a:moveTo>
                    <a:pt x="3046729" y="1468374"/>
                  </a:moveTo>
                  <a:lnTo>
                    <a:pt x="3046729" y="1688591"/>
                  </a:lnTo>
                </a:path>
                <a:path w="8124825" h="1762125">
                  <a:moveTo>
                    <a:pt x="5077968" y="1688591"/>
                  </a:moveTo>
                  <a:lnTo>
                    <a:pt x="5077968" y="1468374"/>
                  </a:lnTo>
                </a:path>
                <a:path w="8124825" h="1762125">
                  <a:moveTo>
                    <a:pt x="2031111" y="1541779"/>
                  </a:moveTo>
                  <a:lnTo>
                    <a:pt x="2031111" y="293624"/>
                  </a:lnTo>
                </a:path>
                <a:path w="8124825" h="1762125">
                  <a:moveTo>
                    <a:pt x="6093587" y="293624"/>
                  </a:moveTo>
                  <a:lnTo>
                    <a:pt x="6093587" y="1541779"/>
                  </a:lnTo>
                </a:path>
              </a:pathLst>
            </a:custGeom>
            <a:ln w="12700">
              <a:solidFill>
                <a:srgbClr val="30528F"/>
              </a:solidFill>
            </a:ln>
          </p:spPr>
          <p:txBody>
            <a:bodyPr wrap="square" lIns="0" tIns="0" rIns="0" bIns="0" rtlCol="0"/>
            <a:lstStyle/>
            <a:p>
              <a:endParaRPr/>
            </a:p>
          </p:txBody>
        </p:sp>
      </p:grpSp>
      <p:sp>
        <p:nvSpPr>
          <p:cNvPr id="54" name="object 54"/>
          <p:cNvSpPr txBox="1"/>
          <p:nvPr/>
        </p:nvSpPr>
        <p:spPr>
          <a:xfrm>
            <a:off x="5856478" y="1127760"/>
            <a:ext cx="504825" cy="209550"/>
          </a:xfrm>
          <a:prstGeom prst="rect">
            <a:avLst/>
          </a:prstGeom>
          <a:solidFill>
            <a:srgbClr val="FFFF00"/>
          </a:solidFill>
        </p:spPr>
        <p:txBody>
          <a:bodyPr vert="horz" wrap="square" lIns="0" tIns="5080" rIns="0" bIns="0" rtlCol="0">
            <a:spAutoFit/>
          </a:bodyPr>
          <a:lstStyle/>
          <a:p>
            <a:pPr marL="4445">
              <a:lnSpc>
                <a:spcPct val="100000"/>
              </a:lnSpc>
              <a:spcBef>
                <a:spcPts val="40"/>
              </a:spcBef>
            </a:pPr>
            <a:r>
              <a:rPr sz="1250" b="1" u="sng" spc="-5" dirty="0">
                <a:uFill>
                  <a:solidFill>
                    <a:srgbClr val="000000"/>
                  </a:solidFill>
                </a:uFill>
                <a:latin typeface="Calibri"/>
                <a:cs typeface="Calibri"/>
              </a:rPr>
              <a:t>#1</a:t>
            </a:r>
            <a:r>
              <a:rPr sz="1250" b="1" u="sng" spc="-45" dirty="0">
                <a:uFill>
                  <a:solidFill>
                    <a:srgbClr val="000000"/>
                  </a:solidFill>
                </a:uFill>
                <a:latin typeface="Calibri"/>
                <a:cs typeface="Calibri"/>
              </a:rPr>
              <a:t> </a:t>
            </a:r>
            <a:r>
              <a:rPr sz="1250" spc="20" dirty="0">
                <a:latin typeface="Calibri"/>
                <a:cs typeface="Calibri"/>
              </a:rPr>
              <a:t>KPA</a:t>
            </a:r>
            <a:endParaRPr sz="1250">
              <a:latin typeface="Calibri"/>
              <a:cs typeface="Calibri"/>
            </a:endParaRPr>
          </a:p>
        </p:txBody>
      </p:sp>
      <p:sp>
        <p:nvSpPr>
          <p:cNvPr id="55" name="object 55"/>
          <p:cNvSpPr txBox="1"/>
          <p:nvPr/>
        </p:nvSpPr>
        <p:spPr>
          <a:xfrm>
            <a:off x="6353555" y="1116965"/>
            <a:ext cx="3289300" cy="219710"/>
          </a:xfrm>
          <a:prstGeom prst="rect">
            <a:avLst/>
          </a:prstGeom>
        </p:spPr>
        <p:txBody>
          <a:bodyPr vert="horz" wrap="square" lIns="0" tIns="15875" rIns="0" bIns="0" rtlCol="0">
            <a:spAutoFit/>
          </a:bodyPr>
          <a:lstStyle/>
          <a:p>
            <a:pPr marL="12700">
              <a:lnSpc>
                <a:spcPct val="100000"/>
              </a:lnSpc>
              <a:spcBef>
                <a:spcPts val="125"/>
              </a:spcBef>
            </a:pPr>
            <a:r>
              <a:rPr sz="1250" spc="5" dirty="0">
                <a:latin typeface="Calibri"/>
                <a:cs typeface="Calibri"/>
              </a:rPr>
              <a:t>dapat</a:t>
            </a:r>
            <a:r>
              <a:rPr sz="1250" spc="110" dirty="0">
                <a:latin typeface="Calibri"/>
                <a:cs typeface="Calibri"/>
              </a:rPr>
              <a:t> </a:t>
            </a:r>
            <a:r>
              <a:rPr sz="1250" spc="10" dirty="0">
                <a:latin typeface="Calibri"/>
                <a:cs typeface="Calibri"/>
              </a:rPr>
              <a:t>melakukan</a:t>
            </a:r>
            <a:r>
              <a:rPr sz="1250" spc="90" dirty="0">
                <a:latin typeface="Calibri"/>
                <a:cs typeface="Calibri"/>
              </a:rPr>
              <a:t> </a:t>
            </a:r>
            <a:r>
              <a:rPr sz="1250" spc="5" dirty="0">
                <a:latin typeface="Calibri"/>
                <a:cs typeface="Calibri"/>
              </a:rPr>
              <a:t>Revisi</a:t>
            </a:r>
            <a:r>
              <a:rPr sz="1250" spc="100" dirty="0">
                <a:latin typeface="Calibri"/>
                <a:cs typeface="Calibri"/>
              </a:rPr>
              <a:t> </a:t>
            </a:r>
            <a:r>
              <a:rPr sz="1250" spc="5" dirty="0">
                <a:latin typeface="Calibri"/>
                <a:cs typeface="Calibri"/>
              </a:rPr>
              <a:t>Anggaran</a:t>
            </a:r>
            <a:r>
              <a:rPr sz="1250" spc="90" dirty="0">
                <a:latin typeface="Calibri"/>
                <a:cs typeface="Calibri"/>
              </a:rPr>
              <a:t> </a:t>
            </a:r>
            <a:r>
              <a:rPr sz="1250" spc="5" dirty="0">
                <a:latin typeface="Calibri"/>
                <a:cs typeface="Calibri"/>
              </a:rPr>
              <a:t>dalam</a:t>
            </a:r>
            <a:r>
              <a:rPr sz="1250" spc="125" dirty="0">
                <a:latin typeface="Calibri"/>
                <a:cs typeface="Calibri"/>
              </a:rPr>
              <a:t> </a:t>
            </a:r>
            <a:r>
              <a:rPr sz="1250" spc="10" dirty="0">
                <a:latin typeface="Calibri"/>
                <a:cs typeface="Calibri"/>
              </a:rPr>
              <a:t>1</a:t>
            </a:r>
            <a:r>
              <a:rPr sz="1250" spc="40" dirty="0">
                <a:latin typeface="Calibri"/>
                <a:cs typeface="Calibri"/>
              </a:rPr>
              <a:t> </a:t>
            </a:r>
            <a:r>
              <a:rPr sz="1250" spc="10" dirty="0">
                <a:latin typeface="Calibri"/>
                <a:cs typeface="Calibri"/>
              </a:rPr>
              <a:t>(satu)</a:t>
            </a:r>
            <a:endParaRPr sz="1250">
              <a:latin typeface="Calibri"/>
              <a:cs typeface="Calibri"/>
            </a:endParaRPr>
          </a:p>
        </p:txBody>
      </p:sp>
      <p:sp>
        <p:nvSpPr>
          <p:cNvPr id="56" name="object 56"/>
          <p:cNvSpPr txBox="1"/>
          <p:nvPr/>
        </p:nvSpPr>
        <p:spPr>
          <a:xfrm>
            <a:off x="5848350" y="1316672"/>
            <a:ext cx="3522345" cy="1012190"/>
          </a:xfrm>
          <a:prstGeom prst="rect">
            <a:avLst/>
          </a:prstGeom>
        </p:spPr>
        <p:txBody>
          <a:bodyPr vert="horz" wrap="square" lIns="0" tIns="15875" rIns="0" bIns="0" rtlCol="0">
            <a:spAutoFit/>
          </a:bodyPr>
          <a:lstStyle/>
          <a:p>
            <a:pPr marL="12700">
              <a:lnSpc>
                <a:spcPct val="100000"/>
              </a:lnSpc>
              <a:spcBef>
                <a:spcPts val="125"/>
              </a:spcBef>
            </a:pPr>
            <a:r>
              <a:rPr sz="1250" spc="10" dirty="0">
                <a:latin typeface="Calibri"/>
                <a:cs typeface="Calibri"/>
              </a:rPr>
              <a:t>satker</a:t>
            </a:r>
            <a:r>
              <a:rPr sz="1250" spc="-10" dirty="0">
                <a:latin typeface="Calibri"/>
                <a:cs typeface="Calibri"/>
              </a:rPr>
              <a:t> </a:t>
            </a:r>
            <a:r>
              <a:rPr sz="1250" dirty="0">
                <a:latin typeface="Calibri"/>
                <a:cs typeface="Calibri"/>
              </a:rPr>
              <a:t>berupa:</a:t>
            </a:r>
            <a:endParaRPr sz="1250">
              <a:latin typeface="Calibri"/>
              <a:cs typeface="Calibri"/>
            </a:endParaRPr>
          </a:p>
          <a:p>
            <a:pPr marL="184150" marR="5080" indent="-171450">
              <a:lnSpc>
                <a:spcPct val="105100"/>
              </a:lnSpc>
              <a:buFont typeface="Segoe UI Symbol"/>
              <a:buChar char="❑"/>
              <a:tabLst>
                <a:tab pos="184150" algn="l"/>
              </a:tabLst>
            </a:pPr>
            <a:r>
              <a:rPr sz="1250" dirty="0">
                <a:latin typeface="Calibri"/>
                <a:cs typeface="Calibri"/>
              </a:rPr>
              <a:t>Pergeseran</a:t>
            </a:r>
            <a:r>
              <a:rPr sz="1250" spc="5" dirty="0">
                <a:latin typeface="Calibri"/>
                <a:cs typeface="Calibri"/>
              </a:rPr>
              <a:t> dalam</a:t>
            </a:r>
            <a:r>
              <a:rPr sz="1250" spc="10" dirty="0">
                <a:latin typeface="Calibri"/>
                <a:cs typeface="Calibri"/>
              </a:rPr>
              <a:t> 1 (satu) </a:t>
            </a:r>
            <a:r>
              <a:rPr sz="1250" dirty="0">
                <a:latin typeface="Calibri"/>
                <a:cs typeface="Calibri"/>
              </a:rPr>
              <a:t>KRO, </a:t>
            </a:r>
            <a:r>
              <a:rPr sz="1250" spc="10" dirty="0">
                <a:latin typeface="Calibri"/>
                <a:cs typeface="Calibri"/>
              </a:rPr>
              <a:t>1 (satu) </a:t>
            </a:r>
            <a:r>
              <a:rPr sz="1250" spc="5" dirty="0">
                <a:latin typeface="Calibri"/>
                <a:cs typeface="Calibri"/>
              </a:rPr>
              <a:t>Kegiatan; </a:t>
            </a:r>
            <a:r>
              <a:rPr sz="1250" spc="-270" dirty="0">
                <a:latin typeface="Calibri"/>
                <a:cs typeface="Calibri"/>
              </a:rPr>
              <a:t> </a:t>
            </a:r>
            <a:r>
              <a:rPr sz="1250" spc="10" dirty="0">
                <a:latin typeface="Calibri"/>
                <a:cs typeface="Calibri"/>
              </a:rPr>
              <a:t>dan/atau</a:t>
            </a:r>
            <a:endParaRPr sz="1250">
              <a:latin typeface="Calibri"/>
              <a:cs typeface="Calibri"/>
            </a:endParaRPr>
          </a:p>
          <a:p>
            <a:pPr marL="184150" indent="-171450">
              <a:lnSpc>
                <a:spcPct val="100000"/>
              </a:lnSpc>
              <a:spcBef>
                <a:spcPts val="5"/>
              </a:spcBef>
              <a:buFont typeface="Segoe UI Symbol"/>
              <a:buChar char="❑"/>
              <a:tabLst>
                <a:tab pos="184150" algn="l"/>
              </a:tabLst>
            </a:pPr>
            <a:r>
              <a:rPr sz="1250" spc="5" dirty="0">
                <a:latin typeface="Calibri"/>
                <a:cs typeface="Calibri"/>
              </a:rPr>
              <a:t>Penambahan/perubahan</a:t>
            </a:r>
            <a:r>
              <a:rPr sz="1250" spc="45" dirty="0">
                <a:latin typeface="Calibri"/>
                <a:cs typeface="Calibri"/>
              </a:rPr>
              <a:t> </a:t>
            </a:r>
            <a:r>
              <a:rPr sz="1250" spc="10" dirty="0">
                <a:latin typeface="Calibri"/>
                <a:cs typeface="Calibri"/>
              </a:rPr>
              <a:t>akun</a:t>
            </a:r>
            <a:r>
              <a:rPr sz="1250" spc="15" dirty="0">
                <a:latin typeface="Calibri"/>
                <a:cs typeface="Calibri"/>
              </a:rPr>
              <a:t> </a:t>
            </a:r>
            <a:r>
              <a:rPr sz="1250" spc="5" dirty="0">
                <a:latin typeface="Calibri"/>
                <a:cs typeface="Calibri"/>
              </a:rPr>
              <a:t>beserta</a:t>
            </a:r>
            <a:r>
              <a:rPr sz="1250" spc="160" dirty="0">
                <a:latin typeface="Calibri"/>
                <a:cs typeface="Calibri"/>
              </a:rPr>
              <a:t> </a:t>
            </a:r>
            <a:r>
              <a:rPr sz="1250" spc="10" dirty="0">
                <a:latin typeface="Calibri"/>
                <a:cs typeface="Calibri"/>
              </a:rPr>
              <a:t>alokasi</a:t>
            </a:r>
            <a:endParaRPr sz="1250">
              <a:latin typeface="Calibri"/>
              <a:cs typeface="Calibri"/>
            </a:endParaRPr>
          </a:p>
          <a:p>
            <a:pPr marL="184150">
              <a:lnSpc>
                <a:spcPct val="100000"/>
              </a:lnSpc>
              <a:spcBef>
                <a:spcPts val="75"/>
              </a:spcBef>
            </a:pPr>
            <a:r>
              <a:rPr sz="1250" spc="5" dirty="0">
                <a:latin typeface="Calibri"/>
                <a:cs typeface="Calibri"/>
              </a:rPr>
              <a:t>anggarannya</a:t>
            </a:r>
            <a:r>
              <a:rPr sz="1250" spc="150" dirty="0">
                <a:latin typeface="Calibri"/>
                <a:cs typeface="Calibri"/>
              </a:rPr>
              <a:t> </a:t>
            </a:r>
            <a:r>
              <a:rPr sz="1250" spc="5" dirty="0">
                <a:latin typeface="Calibri"/>
                <a:cs typeface="Calibri"/>
              </a:rPr>
              <a:t>dalam</a:t>
            </a:r>
            <a:r>
              <a:rPr sz="1250" spc="114" dirty="0">
                <a:latin typeface="Calibri"/>
                <a:cs typeface="Calibri"/>
              </a:rPr>
              <a:t> </a:t>
            </a:r>
            <a:r>
              <a:rPr sz="1250" spc="10" dirty="0">
                <a:latin typeface="Calibri"/>
                <a:cs typeface="Calibri"/>
              </a:rPr>
              <a:t>1</a:t>
            </a:r>
            <a:r>
              <a:rPr sz="1250" spc="-35" dirty="0">
                <a:latin typeface="Calibri"/>
                <a:cs typeface="Calibri"/>
              </a:rPr>
              <a:t> </a:t>
            </a:r>
            <a:r>
              <a:rPr sz="1250" spc="10" dirty="0">
                <a:latin typeface="Calibri"/>
                <a:cs typeface="Calibri"/>
              </a:rPr>
              <a:t>(satu)</a:t>
            </a:r>
            <a:r>
              <a:rPr sz="1250" spc="75" dirty="0">
                <a:latin typeface="Calibri"/>
                <a:cs typeface="Calibri"/>
              </a:rPr>
              <a:t> </a:t>
            </a:r>
            <a:r>
              <a:rPr sz="1250" spc="-5" dirty="0">
                <a:latin typeface="Calibri"/>
                <a:cs typeface="Calibri"/>
              </a:rPr>
              <a:t>RO.</a:t>
            </a:r>
            <a:endParaRPr sz="1250">
              <a:latin typeface="Calibri"/>
              <a:cs typeface="Calibri"/>
            </a:endParaRPr>
          </a:p>
        </p:txBody>
      </p:sp>
      <p:grpSp>
        <p:nvGrpSpPr>
          <p:cNvPr id="57" name="object 57"/>
          <p:cNvGrpSpPr/>
          <p:nvPr/>
        </p:nvGrpSpPr>
        <p:grpSpPr>
          <a:xfrm>
            <a:off x="147637" y="3624326"/>
            <a:ext cx="4767580" cy="3234055"/>
            <a:chOff x="147637" y="3624326"/>
            <a:chExt cx="4767580" cy="3234055"/>
          </a:xfrm>
        </p:grpSpPr>
        <p:sp>
          <p:nvSpPr>
            <p:cNvPr id="58" name="object 58"/>
            <p:cNvSpPr/>
            <p:nvPr/>
          </p:nvSpPr>
          <p:spPr>
            <a:xfrm>
              <a:off x="147637" y="3624326"/>
              <a:ext cx="4705985" cy="3234055"/>
            </a:xfrm>
            <a:custGeom>
              <a:avLst/>
              <a:gdLst/>
              <a:ahLst/>
              <a:cxnLst/>
              <a:rect l="l" t="t" r="r" b="b"/>
              <a:pathLst>
                <a:path w="4705985" h="3234054">
                  <a:moveTo>
                    <a:pt x="980719" y="545084"/>
                  </a:moveTo>
                  <a:lnTo>
                    <a:pt x="1170241" y="1175385"/>
                  </a:lnTo>
                  <a:lnTo>
                    <a:pt x="255308" y="1243457"/>
                  </a:lnTo>
                  <a:lnTo>
                    <a:pt x="857199" y="1743075"/>
                  </a:lnTo>
                  <a:lnTo>
                    <a:pt x="0" y="1936242"/>
                  </a:lnTo>
                  <a:lnTo>
                    <a:pt x="725411" y="2311146"/>
                  </a:lnTo>
                  <a:lnTo>
                    <a:pt x="279920" y="2680309"/>
                  </a:lnTo>
                  <a:lnTo>
                    <a:pt x="1046721" y="2742717"/>
                  </a:lnTo>
                  <a:lnTo>
                    <a:pt x="1070428" y="3233672"/>
                  </a:lnTo>
                  <a:lnTo>
                    <a:pt x="1086664" y="3233672"/>
                  </a:lnTo>
                  <a:lnTo>
                    <a:pt x="1639633" y="2725420"/>
                  </a:lnTo>
                  <a:lnTo>
                    <a:pt x="2068225" y="2725420"/>
                  </a:lnTo>
                  <a:lnTo>
                    <a:pt x="2150554" y="2611894"/>
                  </a:lnTo>
                  <a:lnTo>
                    <a:pt x="2592222" y="2611894"/>
                  </a:lnTo>
                  <a:lnTo>
                    <a:pt x="2653347" y="2396109"/>
                  </a:lnTo>
                  <a:lnTo>
                    <a:pt x="3223687" y="2396109"/>
                  </a:lnTo>
                  <a:lnTo>
                    <a:pt x="3189160" y="2157768"/>
                  </a:lnTo>
                  <a:lnTo>
                    <a:pt x="3902278" y="2157768"/>
                  </a:lnTo>
                  <a:lnTo>
                    <a:pt x="3568255" y="1851025"/>
                  </a:lnTo>
                  <a:lnTo>
                    <a:pt x="3979989" y="1697609"/>
                  </a:lnTo>
                  <a:lnTo>
                    <a:pt x="3699954" y="1413764"/>
                  </a:lnTo>
                  <a:lnTo>
                    <a:pt x="4705413" y="999109"/>
                  </a:lnTo>
                  <a:lnTo>
                    <a:pt x="3568255" y="982218"/>
                  </a:lnTo>
                  <a:lnTo>
                    <a:pt x="3584112" y="959612"/>
                  </a:lnTo>
                  <a:lnTo>
                    <a:pt x="1862518" y="959612"/>
                  </a:lnTo>
                  <a:lnTo>
                    <a:pt x="980719" y="545084"/>
                  </a:lnTo>
                  <a:close/>
                </a:path>
                <a:path w="4705985" h="3234054">
                  <a:moveTo>
                    <a:pt x="2068225" y="2725420"/>
                  </a:moveTo>
                  <a:lnTo>
                    <a:pt x="1639633" y="2725420"/>
                  </a:lnTo>
                  <a:lnTo>
                    <a:pt x="1895157" y="2964065"/>
                  </a:lnTo>
                  <a:lnTo>
                    <a:pt x="2068225" y="2725420"/>
                  </a:lnTo>
                  <a:close/>
                </a:path>
                <a:path w="4705985" h="3234054">
                  <a:moveTo>
                    <a:pt x="2592222" y="2611894"/>
                  </a:moveTo>
                  <a:lnTo>
                    <a:pt x="2150554" y="2611894"/>
                  </a:lnTo>
                  <a:lnTo>
                    <a:pt x="2529522" y="2833243"/>
                  </a:lnTo>
                  <a:lnTo>
                    <a:pt x="2592222" y="2611894"/>
                  </a:lnTo>
                  <a:close/>
                </a:path>
                <a:path w="4705985" h="3234054">
                  <a:moveTo>
                    <a:pt x="3223687" y="2396109"/>
                  </a:moveTo>
                  <a:lnTo>
                    <a:pt x="2653347" y="2396109"/>
                  </a:lnTo>
                  <a:lnTo>
                    <a:pt x="3254946" y="2611894"/>
                  </a:lnTo>
                  <a:lnTo>
                    <a:pt x="3223687" y="2396109"/>
                  </a:lnTo>
                  <a:close/>
                </a:path>
                <a:path w="4705985" h="3234054">
                  <a:moveTo>
                    <a:pt x="3902278" y="2157768"/>
                  </a:moveTo>
                  <a:lnTo>
                    <a:pt x="3189160" y="2157768"/>
                  </a:lnTo>
                  <a:lnTo>
                    <a:pt x="4112196" y="2350541"/>
                  </a:lnTo>
                  <a:lnTo>
                    <a:pt x="3902278" y="2157768"/>
                  </a:lnTo>
                  <a:close/>
                </a:path>
                <a:path w="4705985" h="3234054">
                  <a:moveTo>
                    <a:pt x="2117788" y="283718"/>
                  </a:moveTo>
                  <a:lnTo>
                    <a:pt x="1862518" y="959612"/>
                  </a:lnTo>
                  <a:lnTo>
                    <a:pt x="3584112" y="959612"/>
                  </a:lnTo>
                  <a:lnTo>
                    <a:pt x="3647894" y="868680"/>
                  </a:lnTo>
                  <a:lnTo>
                    <a:pt x="3164141" y="868680"/>
                  </a:lnTo>
                  <a:lnTo>
                    <a:pt x="3178463" y="652907"/>
                  </a:lnTo>
                  <a:lnTo>
                    <a:pt x="2496883" y="652907"/>
                  </a:lnTo>
                  <a:lnTo>
                    <a:pt x="2117788" y="283718"/>
                  </a:lnTo>
                  <a:close/>
                </a:path>
                <a:path w="4705985" h="3234054">
                  <a:moveTo>
                    <a:pt x="3922712" y="476885"/>
                  </a:moveTo>
                  <a:lnTo>
                    <a:pt x="3164141" y="868680"/>
                  </a:lnTo>
                  <a:lnTo>
                    <a:pt x="3647894" y="868680"/>
                  </a:lnTo>
                  <a:lnTo>
                    <a:pt x="3922712" y="476885"/>
                  </a:lnTo>
                  <a:close/>
                </a:path>
                <a:path w="4705985" h="3234054">
                  <a:moveTo>
                    <a:pt x="3221799" y="0"/>
                  </a:moveTo>
                  <a:lnTo>
                    <a:pt x="2496883" y="652907"/>
                  </a:lnTo>
                  <a:lnTo>
                    <a:pt x="3178463" y="652907"/>
                  </a:lnTo>
                  <a:lnTo>
                    <a:pt x="3221799" y="0"/>
                  </a:lnTo>
                  <a:close/>
                </a:path>
              </a:pathLst>
            </a:custGeom>
            <a:solidFill>
              <a:srgbClr val="6F2F9F"/>
            </a:solidFill>
          </p:spPr>
          <p:txBody>
            <a:bodyPr wrap="square" lIns="0" tIns="0" rIns="0" bIns="0" rtlCol="0"/>
            <a:lstStyle/>
            <a:p>
              <a:endParaRPr/>
            </a:p>
          </p:txBody>
        </p:sp>
        <p:sp>
          <p:nvSpPr>
            <p:cNvPr id="59" name="object 59"/>
            <p:cNvSpPr/>
            <p:nvPr/>
          </p:nvSpPr>
          <p:spPr>
            <a:xfrm>
              <a:off x="164922" y="3642614"/>
              <a:ext cx="4750435" cy="3215640"/>
            </a:xfrm>
            <a:custGeom>
              <a:avLst/>
              <a:gdLst/>
              <a:ahLst/>
              <a:cxnLst/>
              <a:rect l="l" t="t" r="r" b="b"/>
              <a:pathLst>
                <a:path w="4750435" h="3215640">
                  <a:moveTo>
                    <a:pt x="2107552" y="282826"/>
                  </a:moveTo>
                  <a:lnTo>
                    <a:pt x="2105604" y="287959"/>
                  </a:lnTo>
                  <a:lnTo>
                    <a:pt x="2237282" y="416306"/>
                  </a:lnTo>
                  <a:lnTo>
                    <a:pt x="2240838" y="412623"/>
                  </a:lnTo>
                  <a:lnTo>
                    <a:pt x="2107552" y="282826"/>
                  </a:lnTo>
                  <a:close/>
                </a:path>
                <a:path w="4750435" h="3215640">
                  <a:moveTo>
                    <a:pt x="2109393" y="256286"/>
                  </a:moveTo>
                  <a:lnTo>
                    <a:pt x="2098725" y="267208"/>
                  </a:lnTo>
                  <a:lnTo>
                    <a:pt x="2106255" y="274533"/>
                  </a:lnTo>
                  <a:lnTo>
                    <a:pt x="2110155" y="275971"/>
                  </a:lnTo>
                  <a:lnTo>
                    <a:pt x="2109502" y="277692"/>
                  </a:lnTo>
                  <a:lnTo>
                    <a:pt x="2244394" y="408940"/>
                  </a:lnTo>
                  <a:lnTo>
                    <a:pt x="2254935" y="398018"/>
                  </a:lnTo>
                  <a:lnTo>
                    <a:pt x="2109393" y="256286"/>
                  </a:lnTo>
                  <a:close/>
                </a:path>
                <a:path w="4750435" h="3215640">
                  <a:moveTo>
                    <a:pt x="2101627" y="284083"/>
                  </a:moveTo>
                  <a:lnTo>
                    <a:pt x="2096439" y="297942"/>
                  </a:lnTo>
                  <a:lnTo>
                    <a:pt x="2101138" y="299719"/>
                  </a:lnTo>
                  <a:lnTo>
                    <a:pt x="2105604" y="287959"/>
                  </a:lnTo>
                  <a:lnTo>
                    <a:pt x="2101627" y="284083"/>
                  </a:lnTo>
                  <a:close/>
                </a:path>
                <a:path w="4750435" h="3215640">
                  <a:moveTo>
                    <a:pt x="2086406" y="267081"/>
                  </a:moveTo>
                  <a:lnTo>
                    <a:pt x="2077389" y="290830"/>
                  </a:lnTo>
                  <a:lnTo>
                    <a:pt x="2091613" y="296163"/>
                  </a:lnTo>
                  <a:lnTo>
                    <a:pt x="2097666" y="280222"/>
                  </a:lnTo>
                  <a:lnTo>
                    <a:pt x="2091740" y="274447"/>
                  </a:lnTo>
                  <a:lnTo>
                    <a:pt x="2095296" y="270891"/>
                  </a:lnTo>
                  <a:lnTo>
                    <a:pt x="2096566" y="270891"/>
                  </a:lnTo>
                  <a:lnTo>
                    <a:pt x="2086406" y="267081"/>
                  </a:lnTo>
                  <a:close/>
                </a:path>
                <a:path w="4750435" h="3215640">
                  <a:moveTo>
                    <a:pt x="2103555" y="278933"/>
                  </a:moveTo>
                  <a:lnTo>
                    <a:pt x="2101627" y="284083"/>
                  </a:lnTo>
                  <a:lnTo>
                    <a:pt x="2105604" y="287959"/>
                  </a:lnTo>
                  <a:lnTo>
                    <a:pt x="2107552" y="282826"/>
                  </a:lnTo>
                  <a:lnTo>
                    <a:pt x="2103555" y="278933"/>
                  </a:lnTo>
                  <a:close/>
                </a:path>
                <a:path w="4750435" h="3215640">
                  <a:moveTo>
                    <a:pt x="2099613" y="275094"/>
                  </a:moveTo>
                  <a:lnTo>
                    <a:pt x="2097666" y="280222"/>
                  </a:lnTo>
                  <a:lnTo>
                    <a:pt x="2101627" y="284083"/>
                  </a:lnTo>
                  <a:lnTo>
                    <a:pt x="2103555" y="278933"/>
                  </a:lnTo>
                  <a:lnTo>
                    <a:pt x="2099613" y="275094"/>
                  </a:lnTo>
                  <a:close/>
                </a:path>
                <a:path w="4750435" h="3215640">
                  <a:moveTo>
                    <a:pt x="2105329" y="274193"/>
                  </a:moveTo>
                  <a:lnTo>
                    <a:pt x="2103555" y="278933"/>
                  </a:lnTo>
                  <a:lnTo>
                    <a:pt x="2107552" y="282826"/>
                  </a:lnTo>
                  <a:lnTo>
                    <a:pt x="2109502" y="277692"/>
                  </a:lnTo>
                  <a:lnTo>
                    <a:pt x="2106255" y="274533"/>
                  </a:lnTo>
                  <a:lnTo>
                    <a:pt x="2105329" y="274193"/>
                  </a:lnTo>
                  <a:close/>
                </a:path>
                <a:path w="4750435" h="3215640">
                  <a:moveTo>
                    <a:pt x="2095296" y="270891"/>
                  </a:moveTo>
                  <a:lnTo>
                    <a:pt x="2091740" y="274447"/>
                  </a:lnTo>
                  <a:lnTo>
                    <a:pt x="2097666" y="280222"/>
                  </a:lnTo>
                  <a:lnTo>
                    <a:pt x="2099613" y="275094"/>
                  </a:lnTo>
                  <a:lnTo>
                    <a:pt x="2095296" y="270891"/>
                  </a:lnTo>
                  <a:close/>
                </a:path>
                <a:path w="4750435" h="3215640">
                  <a:moveTo>
                    <a:pt x="2106255" y="274533"/>
                  </a:moveTo>
                  <a:lnTo>
                    <a:pt x="2109502" y="277692"/>
                  </a:lnTo>
                  <a:lnTo>
                    <a:pt x="2110155" y="275971"/>
                  </a:lnTo>
                  <a:lnTo>
                    <a:pt x="2106255" y="274533"/>
                  </a:lnTo>
                  <a:close/>
                </a:path>
                <a:path w="4750435" h="3215640">
                  <a:moveTo>
                    <a:pt x="2096566" y="270891"/>
                  </a:moveTo>
                  <a:lnTo>
                    <a:pt x="2095296" y="270891"/>
                  </a:lnTo>
                  <a:lnTo>
                    <a:pt x="2099613" y="275094"/>
                  </a:lnTo>
                  <a:lnTo>
                    <a:pt x="2100630" y="272415"/>
                  </a:lnTo>
                  <a:lnTo>
                    <a:pt x="2096566" y="270891"/>
                  </a:lnTo>
                  <a:close/>
                </a:path>
                <a:path w="4750435" h="3215640">
                  <a:moveTo>
                    <a:pt x="2295448" y="465836"/>
                  </a:moveTo>
                  <a:lnTo>
                    <a:pt x="2291892" y="469392"/>
                  </a:lnTo>
                  <a:lnTo>
                    <a:pt x="2310053" y="487172"/>
                  </a:lnTo>
                  <a:lnTo>
                    <a:pt x="2313609" y="483488"/>
                  </a:lnTo>
                  <a:lnTo>
                    <a:pt x="2295448" y="465836"/>
                  </a:lnTo>
                  <a:close/>
                </a:path>
                <a:path w="4750435" h="3215640">
                  <a:moveTo>
                    <a:pt x="2309545" y="451231"/>
                  </a:moveTo>
                  <a:lnTo>
                    <a:pt x="2299004" y="462153"/>
                  </a:lnTo>
                  <a:lnTo>
                    <a:pt x="2317165" y="479933"/>
                  </a:lnTo>
                  <a:lnTo>
                    <a:pt x="2327833" y="469011"/>
                  </a:lnTo>
                  <a:lnTo>
                    <a:pt x="2309545" y="451231"/>
                  </a:lnTo>
                  <a:close/>
                </a:path>
                <a:path w="4750435" h="3215640">
                  <a:moveTo>
                    <a:pt x="2368219" y="536702"/>
                  </a:moveTo>
                  <a:lnTo>
                    <a:pt x="2364663" y="540385"/>
                  </a:lnTo>
                  <a:lnTo>
                    <a:pt x="2479217" y="652018"/>
                  </a:lnTo>
                  <a:lnTo>
                    <a:pt x="2486974" y="645033"/>
                  </a:lnTo>
                  <a:lnTo>
                    <a:pt x="2479344" y="645033"/>
                  </a:lnTo>
                  <a:lnTo>
                    <a:pt x="2368219" y="536702"/>
                  </a:lnTo>
                  <a:close/>
                </a:path>
                <a:path w="4750435" h="3215640">
                  <a:moveTo>
                    <a:pt x="2525699" y="603377"/>
                  </a:moveTo>
                  <a:lnTo>
                    <a:pt x="2479344" y="645033"/>
                  </a:lnTo>
                  <a:lnTo>
                    <a:pt x="2486974" y="645033"/>
                  </a:lnTo>
                  <a:lnTo>
                    <a:pt x="2529001" y="607187"/>
                  </a:lnTo>
                  <a:lnTo>
                    <a:pt x="2525699" y="603377"/>
                  </a:lnTo>
                  <a:close/>
                </a:path>
                <a:path w="4750435" h="3215640">
                  <a:moveTo>
                    <a:pt x="2382316" y="522097"/>
                  </a:moveTo>
                  <a:lnTo>
                    <a:pt x="2371775" y="533019"/>
                  </a:lnTo>
                  <a:lnTo>
                    <a:pt x="2479471" y="638048"/>
                  </a:lnTo>
                  <a:lnTo>
                    <a:pt x="2502636" y="617219"/>
                  </a:lnTo>
                  <a:lnTo>
                    <a:pt x="2479979" y="617219"/>
                  </a:lnTo>
                  <a:lnTo>
                    <a:pt x="2382316" y="522097"/>
                  </a:lnTo>
                  <a:close/>
                </a:path>
                <a:path w="4750435" h="3215640">
                  <a:moveTo>
                    <a:pt x="2511983" y="588263"/>
                  </a:moveTo>
                  <a:lnTo>
                    <a:pt x="2479979" y="617219"/>
                  </a:lnTo>
                  <a:lnTo>
                    <a:pt x="2502636" y="617219"/>
                  </a:lnTo>
                  <a:lnTo>
                    <a:pt x="2522270" y="599567"/>
                  </a:lnTo>
                  <a:lnTo>
                    <a:pt x="2511983" y="588263"/>
                  </a:lnTo>
                  <a:close/>
                </a:path>
                <a:path w="4750435" h="3215640">
                  <a:moveTo>
                    <a:pt x="2601137" y="535305"/>
                  </a:moveTo>
                  <a:lnTo>
                    <a:pt x="2582214" y="552323"/>
                  </a:lnTo>
                  <a:lnTo>
                    <a:pt x="2585643" y="556133"/>
                  </a:lnTo>
                  <a:lnTo>
                    <a:pt x="2604566" y="539115"/>
                  </a:lnTo>
                  <a:lnTo>
                    <a:pt x="2601137" y="535305"/>
                  </a:lnTo>
                  <a:close/>
                </a:path>
                <a:path w="4750435" h="3215640">
                  <a:moveTo>
                    <a:pt x="2587548" y="520319"/>
                  </a:moveTo>
                  <a:lnTo>
                    <a:pt x="2568625" y="537210"/>
                  </a:lnTo>
                  <a:lnTo>
                    <a:pt x="2578912" y="548640"/>
                  </a:lnTo>
                  <a:lnTo>
                    <a:pt x="2597708" y="531622"/>
                  </a:lnTo>
                  <a:lnTo>
                    <a:pt x="2587548" y="520319"/>
                  </a:lnTo>
                  <a:close/>
                </a:path>
                <a:path w="4750435" h="3215640">
                  <a:moveTo>
                    <a:pt x="2808782" y="348361"/>
                  </a:moveTo>
                  <a:lnTo>
                    <a:pt x="2657779" y="484378"/>
                  </a:lnTo>
                  <a:lnTo>
                    <a:pt x="2661208" y="488188"/>
                  </a:lnTo>
                  <a:lnTo>
                    <a:pt x="2812084" y="352171"/>
                  </a:lnTo>
                  <a:lnTo>
                    <a:pt x="2808782" y="348361"/>
                  </a:lnTo>
                  <a:close/>
                </a:path>
                <a:path w="4750435" h="3215640">
                  <a:moveTo>
                    <a:pt x="2795193" y="333248"/>
                  </a:moveTo>
                  <a:lnTo>
                    <a:pt x="2644190" y="469265"/>
                  </a:lnTo>
                  <a:lnTo>
                    <a:pt x="2654350" y="480568"/>
                  </a:lnTo>
                  <a:lnTo>
                    <a:pt x="2805353" y="344550"/>
                  </a:lnTo>
                  <a:lnTo>
                    <a:pt x="2795193" y="333248"/>
                  </a:lnTo>
                  <a:close/>
                </a:path>
                <a:path w="4750435" h="3215640">
                  <a:moveTo>
                    <a:pt x="2884220" y="280416"/>
                  </a:moveTo>
                  <a:lnTo>
                    <a:pt x="2865424" y="297434"/>
                  </a:lnTo>
                  <a:lnTo>
                    <a:pt x="2868726" y="301117"/>
                  </a:lnTo>
                  <a:lnTo>
                    <a:pt x="2887649" y="284225"/>
                  </a:lnTo>
                  <a:lnTo>
                    <a:pt x="2884220" y="280416"/>
                  </a:lnTo>
                  <a:close/>
                </a:path>
                <a:path w="4750435" h="3215640">
                  <a:moveTo>
                    <a:pt x="2870631" y="265303"/>
                  </a:moveTo>
                  <a:lnTo>
                    <a:pt x="2851708" y="282321"/>
                  </a:lnTo>
                  <a:lnTo>
                    <a:pt x="2861995" y="293624"/>
                  </a:lnTo>
                  <a:lnTo>
                    <a:pt x="2880791" y="276606"/>
                  </a:lnTo>
                  <a:lnTo>
                    <a:pt x="2870631" y="265303"/>
                  </a:lnTo>
                  <a:close/>
                </a:path>
                <a:path w="4750435" h="3215640">
                  <a:moveTo>
                    <a:pt x="3091865" y="93472"/>
                  </a:moveTo>
                  <a:lnTo>
                    <a:pt x="2940862" y="229362"/>
                  </a:lnTo>
                  <a:lnTo>
                    <a:pt x="2944291" y="233172"/>
                  </a:lnTo>
                  <a:lnTo>
                    <a:pt x="3095294" y="97155"/>
                  </a:lnTo>
                  <a:lnTo>
                    <a:pt x="3091865" y="93472"/>
                  </a:lnTo>
                  <a:close/>
                </a:path>
                <a:path w="4750435" h="3215640">
                  <a:moveTo>
                    <a:pt x="3078276" y="78359"/>
                  </a:moveTo>
                  <a:lnTo>
                    <a:pt x="2927273" y="214249"/>
                  </a:lnTo>
                  <a:lnTo>
                    <a:pt x="2937433" y="225679"/>
                  </a:lnTo>
                  <a:lnTo>
                    <a:pt x="3088436" y="89662"/>
                  </a:lnTo>
                  <a:lnTo>
                    <a:pt x="3078276" y="78359"/>
                  </a:lnTo>
                  <a:close/>
                </a:path>
                <a:path w="4750435" h="3215640">
                  <a:moveTo>
                    <a:pt x="3167303" y="25400"/>
                  </a:moveTo>
                  <a:lnTo>
                    <a:pt x="3148507" y="42418"/>
                  </a:lnTo>
                  <a:lnTo>
                    <a:pt x="3151936" y="46228"/>
                  </a:lnTo>
                  <a:lnTo>
                    <a:pt x="3170732" y="29210"/>
                  </a:lnTo>
                  <a:lnTo>
                    <a:pt x="3167303" y="25400"/>
                  </a:lnTo>
                  <a:close/>
                </a:path>
                <a:path w="4750435" h="3215640">
                  <a:moveTo>
                    <a:pt x="3153714" y="10287"/>
                  </a:moveTo>
                  <a:lnTo>
                    <a:pt x="3134918" y="27305"/>
                  </a:lnTo>
                  <a:lnTo>
                    <a:pt x="3145078" y="38608"/>
                  </a:lnTo>
                  <a:lnTo>
                    <a:pt x="3164001" y="21590"/>
                  </a:lnTo>
                  <a:lnTo>
                    <a:pt x="3153714" y="10287"/>
                  </a:lnTo>
                  <a:close/>
                </a:path>
                <a:path w="4750435" h="3215640">
                  <a:moveTo>
                    <a:pt x="3200704" y="635"/>
                  </a:moveTo>
                  <a:lnTo>
                    <a:pt x="3187242" y="203454"/>
                  </a:lnTo>
                  <a:lnTo>
                    <a:pt x="3202482" y="204469"/>
                  </a:lnTo>
                  <a:lnTo>
                    <a:pt x="3215944" y="1650"/>
                  </a:lnTo>
                  <a:lnTo>
                    <a:pt x="3200704" y="635"/>
                  </a:lnTo>
                  <a:close/>
                </a:path>
                <a:path w="4750435" h="3215640">
                  <a:moveTo>
                    <a:pt x="3190671" y="0"/>
                  </a:moveTo>
                  <a:lnTo>
                    <a:pt x="3177209" y="202819"/>
                  </a:lnTo>
                  <a:lnTo>
                    <a:pt x="3182162" y="203073"/>
                  </a:lnTo>
                  <a:lnTo>
                    <a:pt x="3195751" y="381"/>
                  </a:lnTo>
                  <a:lnTo>
                    <a:pt x="3190671" y="0"/>
                  </a:lnTo>
                  <a:close/>
                </a:path>
                <a:path w="4750435" h="3215640">
                  <a:moveTo>
                    <a:pt x="3182289" y="279527"/>
                  </a:moveTo>
                  <a:lnTo>
                    <a:pt x="3180511" y="304800"/>
                  </a:lnTo>
                  <a:lnTo>
                    <a:pt x="3195751" y="305816"/>
                  </a:lnTo>
                  <a:lnTo>
                    <a:pt x="3197402" y="280543"/>
                  </a:lnTo>
                  <a:lnTo>
                    <a:pt x="3182289" y="279527"/>
                  </a:lnTo>
                  <a:close/>
                </a:path>
                <a:path w="4750435" h="3215640">
                  <a:moveTo>
                    <a:pt x="3172129" y="278765"/>
                  </a:moveTo>
                  <a:lnTo>
                    <a:pt x="3170351" y="304165"/>
                  </a:lnTo>
                  <a:lnTo>
                    <a:pt x="3175431" y="304419"/>
                  </a:lnTo>
                  <a:lnTo>
                    <a:pt x="3177209" y="279146"/>
                  </a:lnTo>
                  <a:lnTo>
                    <a:pt x="3172129" y="278765"/>
                  </a:lnTo>
                  <a:close/>
                </a:path>
                <a:path w="4750435" h="3215640">
                  <a:moveTo>
                    <a:pt x="3175558" y="380873"/>
                  </a:moveTo>
                  <a:lnTo>
                    <a:pt x="3161969" y="583565"/>
                  </a:lnTo>
                  <a:lnTo>
                    <a:pt x="3177209" y="584581"/>
                  </a:lnTo>
                  <a:lnTo>
                    <a:pt x="3190671" y="381888"/>
                  </a:lnTo>
                  <a:lnTo>
                    <a:pt x="3175558" y="380873"/>
                  </a:lnTo>
                  <a:close/>
                </a:path>
                <a:path w="4750435" h="3215640">
                  <a:moveTo>
                    <a:pt x="3165398" y="380238"/>
                  </a:moveTo>
                  <a:lnTo>
                    <a:pt x="3151936" y="582930"/>
                  </a:lnTo>
                  <a:lnTo>
                    <a:pt x="3157016" y="583311"/>
                  </a:lnTo>
                  <a:lnTo>
                    <a:pt x="3170478" y="380492"/>
                  </a:lnTo>
                  <a:lnTo>
                    <a:pt x="3165398" y="380238"/>
                  </a:lnTo>
                  <a:close/>
                </a:path>
                <a:path w="4750435" h="3215640">
                  <a:moveTo>
                    <a:pt x="3157016" y="659638"/>
                  </a:moveTo>
                  <a:lnTo>
                    <a:pt x="3155238" y="685038"/>
                  </a:lnTo>
                  <a:lnTo>
                    <a:pt x="3170478" y="685927"/>
                  </a:lnTo>
                  <a:lnTo>
                    <a:pt x="3172129" y="660654"/>
                  </a:lnTo>
                  <a:lnTo>
                    <a:pt x="3157016" y="659638"/>
                  </a:lnTo>
                  <a:close/>
                </a:path>
                <a:path w="4750435" h="3215640">
                  <a:moveTo>
                    <a:pt x="3146856" y="659003"/>
                  </a:moveTo>
                  <a:lnTo>
                    <a:pt x="3145205" y="684276"/>
                  </a:lnTo>
                  <a:lnTo>
                    <a:pt x="3150158" y="684657"/>
                  </a:lnTo>
                  <a:lnTo>
                    <a:pt x="3151936" y="659257"/>
                  </a:lnTo>
                  <a:lnTo>
                    <a:pt x="3146856" y="659003"/>
                  </a:lnTo>
                  <a:close/>
                </a:path>
                <a:path w="4750435" h="3215640">
                  <a:moveTo>
                    <a:pt x="3140125" y="760349"/>
                  </a:moveTo>
                  <a:lnTo>
                    <a:pt x="3132632" y="871982"/>
                  </a:lnTo>
                  <a:lnTo>
                    <a:pt x="3149344" y="863346"/>
                  </a:lnTo>
                  <a:lnTo>
                    <a:pt x="3138347" y="863346"/>
                  </a:lnTo>
                  <a:lnTo>
                    <a:pt x="3145205" y="760730"/>
                  </a:lnTo>
                  <a:lnTo>
                    <a:pt x="3140125" y="760349"/>
                  </a:lnTo>
                  <a:close/>
                </a:path>
                <a:path w="4750435" h="3215640">
                  <a:moveTo>
                    <a:pt x="3251504" y="804926"/>
                  </a:moveTo>
                  <a:lnTo>
                    <a:pt x="3138347" y="863346"/>
                  </a:lnTo>
                  <a:lnTo>
                    <a:pt x="3149344" y="863346"/>
                  </a:lnTo>
                  <a:lnTo>
                    <a:pt x="3253790" y="809371"/>
                  </a:lnTo>
                  <a:lnTo>
                    <a:pt x="3251504" y="804926"/>
                  </a:lnTo>
                  <a:close/>
                </a:path>
                <a:path w="4750435" h="3215640">
                  <a:moveTo>
                    <a:pt x="3150285" y="760984"/>
                  </a:moveTo>
                  <a:lnTo>
                    <a:pt x="3144062" y="854710"/>
                  </a:lnTo>
                  <a:lnTo>
                    <a:pt x="3194429" y="828675"/>
                  </a:lnTo>
                  <a:lnTo>
                    <a:pt x="3160953" y="828675"/>
                  </a:lnTo>
                  <a:lnTo>
                    <a:pt x="3165398" y="762000"/>
                  </a:lnTo>
                  <a:lnTo>
                    <a:pt x="3150285" y="760984"/>
                  </a:lnTo>
                  <a:close/>
                </a:path>
                <a:path w="4750435" h="3215640">
                  <a:moveTo>
                    <a:pt x="3242106" y="786765"/>
                  </a:moveTo>
                  <a:lnTo>
                    <a:pt x="3160953" y="828675"/>
                  </a:lnTo>
                  <a:lnTo>
                    <a:pt x="3194429" y="828675"/>
                  </a:lnTo>
                  <a:lnTo>
                    <a:pt x="3249218" y="800354"/>
                  </a:lnTo>
                  <a:lnTo>
                    <a:pt x="3242106" y="786765"/>
                  </a:lnTo>
                  <a:close/>
                </a:path>
                <a:path w="4750435" h="3215640">
                  <a:moveTo>
                    <a:pt x="3341801" y="758317"/>
                  </a:moveTo>
                  <a:lnTo>
                    <a:pt x="3319195" y="769874"/>
                  </a:lnTo>
                  <a:lnTo>
                    <a:pt x="3321481" y="774446"/>
                  </a:lnTo>
                  <a:lnTo>
                    <a:pt x="3344087" y="762762"/>
                  </a:lnTo>
                  <a:lnTo>
                    <a:pt x="3341801" y="758317"/>
                  </a:lnTo>
                  <a:close/>
                </a:path>
                <a:path w="4750435" h="3215640">
                  <a:moveTo>
                    <a:pt x="3332403" y="740156"/>
                  </a:moveTo>
                  <a:lnTo>
                    <a:pt x="3309924" y="751840"/>
                  </a:lnTo>
                  <a:lnTo>
                    <a:pt x="3316909" y="765429"/>
                  </a:lnTo>
                  <a:lnTo>
                    <a:pt x="3339388" y="753744"/>
                  </a:lnTo>
                  <a:lnTo>
                    <a:pt x="3332403" y="740156"/>
                  </a:lnTo>
                  <a:close/>
                </a:path>
                <a:path w="4750435" h="3215640">
                  <a:moveTo>
                    <a:pt x="3589959" y="630047"/>
                  </a:moveTo>
                  <a:lnTo>
                    <a:pt x="3409492" y="723265"/>
                  </a:lnTo>
                  <a:lnTo>
                    <a:pt x="3411778" y="727837"/>
                  </a:lnTo>
                  <a:lnTo>
                    <a:pt x="3592372" y="634619"/>
                  </a:lnTo>
                  <a:lnTo>
                    <a:pt x="3589959" y="630047"/>
                  </a:lnTo>
                  <a:close/>
                </a:path>
                <a:path w="4750435" h="3215640">
                  <a:moveTo>
                    <a:pt x="3580688" y="612013"/>
                  </a:moveTo>
                  <a:lnTo>
                    <a:pt x="3400094" y="705231"/>
                  </a:lnTo>
                  <a:lnTo>
                    <a:pt x="3407079" y="718819"/>
                  </a:lnTo>
                  <a:lnTo>
                    <a:pt x="3587673" y="625602"/>
                  </a:lnTo>
                  <a:lnTo>
                    <a:pt x="3580688" y="612013"/>
                  </a:lnTo>
                  <a:close/>
                </a:path>
                <a:path w="4750435" h="3215640">
                  <a:moveTo>
                    <a:pt x="3680256" y="583438"/>
                  </a:moveTo>
                  <a:lnTo>
                    <a:pt x="3657777" y="595122"/>
                  </a:lnTo>
                  <a:lnTo>
                    <a:pt x="3660063" y="599567"/>
                  </a:lnTo>
                  <a:lnTo>
                    <a:pt x="3682669" y="588010"/>
                  </a:lnTo>
                  <a:lnTo>
                    <a:pt x="3680256" y="583438"/>
                  </a:lnTo>
                  <a:close/>
                </a:path>
                <a:path w="4750435" h="3215640">
                  <a:moveTo>
                    <a:pt x="3670985" y="565404"/>
                  </a:moveTo>
                  <a:lnTo>
                    <a:pt x="3648379" y="577088"/>
                  </a:lnTo>
                  <a:lnTo>
                    <a:pt x="3655364" y="590550"/>
                  </a:lnTo>
                  <a:lnTo>
                    <a:pt x="3677970" y="578866"/>
                  </a:lnTo>
                  <a:lnTo>
                    <a:pt x="3670985" y="565404"/>
                  </a:lnTo>
                  <a:close/>
                </a:path>
                <a:path w="4750435" h="3215640">
                  <a:moveTo>
                    <a:pt x="3846753" y="537718"/>
                  </a:moveTo>
                  <a:lnTo>
                    <a:pt x="3832275" y="558419"/>
                  </a:lnTo>
                  <a:lnTo>
                    <a:pt x="3844721" y="567182"/>
                  </a:lnTo>
                  <a:lnTo>
                    <a:pt x="3859326" y="546481"/>
                  </a:lnTo>
                  <a:lnTo>
                    <a:pt x="3846753" y="537718"/>
                  </a:lnTo>
                  <a:close/>
                </a:path>
                <a:path w="4750435" h="3215640">
                  <a:moveTo>
                    <a:pt x="3838498" y="531876"/>
                  </a:moveTo>
                  <a:lnTo>
                    <a:pt x="3823893" y="552577"/>
                  </a:lnTo>
                  <a:lnTo>
                    <a:pt x="3828084" y="555498"/>
                  </a:lnTo>
                  <a:lnTo>
                    <a:pt x="3842689" y="534797"/>
                  </a:lnTo>
                  <a:lnTo>
                    <a:pt x="3838498" y="531876"/>
                  </a:lnTo>
                  <a:close/>
                </a:path>
                <a:path w="4750435" h="3215640">
                  <a:moveTo>
                    <a:pt x="3881297" y="479552"/>
                  </a:moveTo>
                  <a:lnTo>
                    <a:pt x="3747947" y="548513"/>
                  </a:lnTo>
                  <a:lnTo>
                    <a:pt x="3750360" y="552958"/>
                  </a:lnTo>
                  <a:lnTo>
                    <a:pt x="3865295" y="493649"/>
                  </a:lnTo>
                  <a:lnTo>
                    <a:pt x="3881297" y="479552"/>
                  </a:lnTo>
                  <a:close/>
                </a:path>
                <a:path w="4750435" h="3215640">
                  <a:moveTo>
                    <a:pt x="3945432" y="423672"/>
                  </a:moveTo>
                  <a:lnTo>
                    <a:pt x="3738676" y="530479"/>
                  </a:lnTo>
                  <a:lnTo>
                    <a:pt x="3745661" y="543941"/>
                  </a:lnTo>
                  <a:lnTo>
                    <a:pt x="3897299" y="465581"/>
                  </a:lnTo>
                  <a:lnTo>
                    <a:pt x="3915963" y="465581"/>
                  </a:lnTo>
                  <a:lnTo>
                    <a:pt x="3945432" y="423672"/>
                  </a:lnTo>
                  <a:close/>
                </a:path>
                <a:path w="4750435" h="3215640">
                  <a:moveTo>
                    <a:pt x="3915963" y="465581"/>
                  </a:moveTo>
                  <a:lnTo>
                    <a:pt x="3897299" y="465581"/>
                  </a:lnTo>
                  <a:lnTo>
                    <a:pt x="3890568" y="475234"/>
                  </a:lnTo>
                  <a:lnTo>
                    <a:pt x="3903014" y="483997"/>
                  </a:lnTo>
                  <a:lnTo>
                    <a:pt x="3915963" y="465581"/>
                  </a:lnTo>
                  <a:close/>
                </a:path>
                <a:path w="4750435" h="3215640">
                  <a:moveTo>
                    <a:pt x="3788460" y="620903"/>
                  </a:moveTo>
                  <a:lnTo>
                    <a:pt x="3671747" y="787146"/>
                  </a:lnTo>
                  <a:lnTo>
                    <a:pt x="3684193" y="795909"/>
                  </a:lnTo>
                  <a:lnTo>
                    <a:pt x="3800906" y="629666"/>
                  </a:lnTo>
                  <a:lnTo>
                    <a:pt x="3788460" y="620903"/>
                  </a:lnTo>
                  <a:close/>
                </a:path>
                <a:path w="4750435" h="3215640">
                  <a:moveTo>
                    <a:pt x="3780078" y="615061"/>
                  </a:moveTo>
                  <a:lnTo>
                    <a:pt x="3663492" y="781431"/>
                  </a:lnTo>
                  <a:lnTo>
                    <a:pt x="3667556" y="784225"/>
                  </a:lnTo>
                  <a:lnTo>
                    <a:pt x="3784269" y="617982"/>
                  </a:lnTo>
                  <a:lnTo>
                    <a:pt x="3780078" y="615061"/>
                  </a:lnTo>
                  <a:close/>
                </a:path>
                <a:path w="4750435" h="3215640">
                  <a:moveTo>
                    <a:pt x="3628059" y="849630"/>
                  </a:moveTo>
                  <a:lnTo>
                    <a:pt x="3613454" y="870331"/>
                  </a:lnTo>
                  <a:lnTo>
                    <a:pt x="3625900" y="879094"/>
                  </a:lnTo>
                  <a:lnTo>
                    <a:pt x="3640505" y="858393"/>
                  </a:lnTo>
                  <a:lnTo>
                    <a:pt x="3628059" y="849630"/>
                  </a:lnTo>
                  <a:close/>
                </a:path>
                <a:path w="4750435" h="3215640">
                  <a:moveTo>
                    <a:pt x="3619677" y="843788"/>
                  </a:moveTo>
                  <a:lnTo>
                    <a:pt x="3605072" y="864488"/>
                  </a:lnTo>
                  <a:lnTo>
                    <a:pt x="3609263" y="867410"/>
                  </a:lnTo>
                  <a:lnTo>
                    <a:pt x="3623868" y="846709"/>
                  </a:lnTo>
                  <a:lnTo>
                    <a:pt x="3619677" y="843788"/>
                  </a:lnTo>
                  <a:close/>
                </a:path>
                <a:path w="4750435" h="3215640">
                  <a:moveTo>
                    <a:pt x="3561384" y="926973"/>
                  </a:moveTo>
                  <a:lnTo>
                    <a:pt x="3526713" y="976249"/>
                  </a:lnTo>
                  <a:lnTo>
                    <a:pt x="3717721" y="979043"/>
                  </a:lnTo>
                  <a:lnTo>
                    <a:pt x="3717721" y="973963"/>
                  </a:lnTo>
                  <a:lnTo>
                    <a:pt x="3536492" y="971296"/>
                  </a:lnTo>
                  <a:lnTo>
                    <a:pt x="3565448" y="929894"/>
                  </a:lnTo>
                  <a:lnTo>
                    <a:pt x="3561384" y="926973"/>
                  </a:lnTo>
                  <a:close/>
                </a:path>
                <a:path w="4750435" h="3215640">
                  <a:moveTo>
                    <a:pt x="3569639" y="932815"/>
                  </a:moveTo>
                  <a:lnTo>
                    <a:pt x="3546144" y="966343"/>
                  </a:lnTo>
                  <a:lnTo>
                    <a:pt x="3717848" y="968883"/>
                  </a:lnTo>
                  <a:lnTo>
                    <a:pt x="3718102" y="953643"/>
                  </a:lnTo>
                  <a:lnTo>
                    <a:pt x="3575100" y="951484"/>
                  </a:lnTo>
                  <a:lnTo>
                    <a:pt x="3582085" y="941451"/>
                  </a:lnTo>
                  <a:lnTo>
                    <a:pt x="3569639" y="932815"/>
                  </a:lnTo>
                  <a:close/>
                </a:path>
                <a:path w="4750435" h="3215640">
                  <a:moveTo>
                    <a:pt x="3794302" y="954786"/>
                  </a:moveTo>
                  <a:lnTo>
                    <a:pt x="3794048" y="970026"/>
                  </a:lnTo>
                  <a:lnTo>
                    <a:pt x="3819448" y="970407"/>
                  </a:lnTo>
                  <a:lnTo>
                    <a:pt x="3819702" y="955167"/>
                  </a:lnTo>
                  <a:lnTo>
                    <a:pt x="3794302" y="954786"/>
                  </a:lnTo>
                  <a:close/>
                </a:path>
                <a:path w="4750435" h="3215640">
                  <a:moveTo>
                    <a:pt x="3793921" y="975106"/>
                  </a:moveTo>
                  <a:lnTo>
                    <a:pt x="3793921" y="980186"/>
                  </a:lnTo>
                  <a:lnTo>
                    <a:pt x="3819321" y="980567"/>
                  </a:lnTo>
                  <a:lnTo>
                    <a:pt x="3819321" y="975487"/>
                  </a:lnTo>
                  <a:lnTo>
                    <a:pt x="3793921" y="975106"/>
                  </a:lnTo>
                  <a:close/>
                </a:path>
                <a:path w="4750435" h="3215640">
                  <a:moveTo>
                    <a:pt x="3895902" y="956310"/>
                  </a:moveTo>
                  <a:lnTo>
                    <a:pt x="3895648" y="971550"/>
                  </a:lnTo>
                  <a:lnTo>
                    <a:pt x="4098848" y="974598"/>
                  </a:lnTo>
                  <a:lnTo>
                    <a:pt x="4099102" y="959358"/>
                  </a:lnTo>
                  <a:lnTo>
                    <a:pt x="3895902" y="956310"/>
                  </a:lnTo>
                  <a:close/>
                </a:path>
                <a:path w="4750435" h="3215640">
                  <a:moveTo>
                    <a:pt x="3895521" y="976630"/>
                  </a:moveTo>
                  <a:lnTo>
                    <a:pt x="3895521" y="981710"/>
                  </a:lnTo>
                  <a:lnTo>
                    <a:pt x="4098721" y="984758"/>
                  </a:lnTo>
                  <a:lnTo>
                    <a:pt x="4098721" y="979678"/>
                  </a:lnTo>
                  <a:lnTo>
                    <a:pt x="3895521" y="976630"/>
                  </a:lnTo>
                  <a:close/>
                </a:path>
                <a:path w="4750435" h="3215640">
                  <a:moveTo>
                    <a:pt x="4175175" y="960501"/>
                  </a:moveTo>
                  <a:lnTo>
                    <a:pt x="4175048" y="975741"/>
                  </a:lnTo>
                  <a:lnTo>
                    <a:pt x="4200448" y="976122"/>
                  </a:lnTo>
                  <a:lnTo>
                    <a:pt x="4200575" y="960882"/>
                  </a:lnTo>
                  <a:lnTo>
                    <a:pt x="4175175" y="960501"/>
                  </a:lnTo>
                  <a:close/>
                </a:path>
                <a:path w="4750435" h="3215640">
                  <a:moveTo>
                    <a:pt x="4174921" y="980821"/>
                  </a:moveTo>
                  <a:lnTo>
                    <a:pt x="4174794" y="985901"/>
                  </a:lnTo>
                  <a:lnTo>
                    <a:pt x="4200194" y="986282"/>
                  </a:lnTo>
                  <a:lnTo>
                    <a:pt x="4200321" y="981202"/>
                  </a:lnTo>
                  <a:lnTo>
                    <a:pt x="4174921" y="980821"/>
                  </a:lnTo>
                  <a:close/>
                </a:path>
                <a:path w="4750435" h="3215640">
                  <a:moveTo>
                    <a:pt x="4276775" y="962025"/>
                  </a:moveTo>
                  <a:lnTo>
                    <a:pt x="4276648" y="977265"/>
                  </a:lnTo>
                  <a:lnTo>
                    <a:pt x="4479721" y="980313"/>
                  </a:lnTo>
                  <a:lnTo>
                    <a:pt x="4479975" y="965073"/>
                  </a:lnTo>
                  <a:lnTo>
                    <a:pt x="4276775" y="962025"/>
                  </a:lnTo>
                  <a:close/>
                </a:path>
                <a:path w="4750435" h="3215640">
                  <a:moveTo>
                    <a:pt x="4276521" y="982344"/>
                  </a:moveTo>
                  <a:lnTo>
                    <a:pt x="4276394" y="987425"/>
                  </a:lnTo>
                  <a:lnTo>
                    <a:pt x="4479594" y="990473"/>
                  </a:lnTo>
                  <a:lnTo>
                    <a:pt x="4479721" y="985393"/>
                  </a:lnTo>
                  <a:lnTo>
                    <a:pt x="4276521" y="982344"/>
                  </a:lnTo>
                  <a:close/>
                </a:path>
                <a:path w="4750435" h="3215640">
                  <a:moveTo>
                    <a:pt x="4657775" y="967740"/>
                  </a:moveTo>
                  <a:lnTo>
                    <a:pt x="4657521" y="982980"/>
                  </a:lnTo>
                  <a:lnTo>
                    <a:pt x="4675682" y="983234"/>
                  </a:lnTo>
                  <a:lnTo>
                    <a:pt x="4527473" y="1044321"/>
                  </a:lnTo>
                  <a:lnTo>
                    <a:pt x="4533188" y="1058418"/>
                  </a:lnTo>
                  <a:lnTo>
                    <a:pt x="4749977" y="969137"/>
                  </a:lnTo>
                  <a:lnTo>
                    <a:pt x="4657775" y="967740"/>
                  </a:lnTo>
                  <a:close/>
                </a:path>
                <a:path w="4750435" h="3215640">
                  <a:moveTo>
                    <a:pt x="4650917" y="987933"/>
                  </a:moveTo>
                  <a:lnTo>
                    <a:pt x="4626152" y="992632"/>
                  </a:lnTo>
                  <a:lnTo>
                    <a:pt x="4523536" y="1034923"/>
                  </a:lnTo>
                  <a:lnTo>
                    <a:pt x="4525441" y="1039622"/>
                  </a:lnTo>
                  <a:lnTo>
                    <a:pt x="4650917" y="987933"/>
                  </a:lnTo>
                  <a:close/>
                </a:path>
                <a:path w="4750435" h="3215640">
                  <a:moveTo>
                    <a:pt x="4555921" y="986536"/>
                  </a:moveTo>
                  <a:lnTo>
                    <a:pt x="4555794" y="991616"/>
                  </a:lnTo>
                  <a:lnTo>
                    <a:pt x="4581194" y="991997"/>
                  </a:lnTo>
                  <a:lnTo>
                    <a:pt x="4581321" y="986917"/>
                  </a:lnTo>
                  <a:lnTo>
                    <a:pt x="4555921" y="986536"/>
                  </a:lnTo>
                  <a:close/>
                </a:path>
                <a:path w="4750435" h="3215640">
                  <a:moveTo>
                    <a:pt x="4556175" y="966216"/>
                  </a:moveTo>
                  <a:lnTo>
                    <a:pt x="4555921" y="981456"/>
                  </a:lnTo>
                  <a:lnTo>
                    <a:pt x="4581321" y="981837"/>
                  </a:lnTo>
                  <a:lnTo>
                    <a:pt x="4581575" y="966597"/>
                  </a:lnTo>
                  <a:lnTo>
                    <a:pt x="4556175" y="966216"/>
                  </a:lnTo>
                  <a:close/>
                </a:path>
                <a:path w="4750435" h="3215640">
                  <a:moveTo>
                    <a:pt x="4456988" y="1073404"/>
                  </a:moveTo>
                  <a:lnTo>
                    <a:pt x="4433493" y="1083056"/>
                  </a:lnTo>
                  <a:lnTo>
                    <a:pt x="4439335" y="1097153"/>
                  </a:lnTo>
                  <a:lnTo>
                    <a:pt x="4462830" y="1087501"/>
                  </a:lnTo>
                  <a:lnTo>
                    <a:pt x="4456988" y="1073404"/>
                  </a:lnTo>
                  <a:close/>
                </a:path>
                <a:path w="4750435" h="3215640">
                  <a:moveTo>
                    <a:pt x="4453051" y="1064006"/>
                  </a:moveTo>
                  <a:lnTo>
                    <a:pt x="4429556" y="1073658"/>
                  </a:lnTo>
                  <a:lnTo>
                    <a:pt x="4431588" y="1078357"/>
                  </a:lnTo>
                  <a:lnTo>
                    <a:pt x="4455083" y="1068705"/>
                  </a:lnTo>
                  <a:lnTo>
                    <a:pt x="4453051" y="1064006"/>
                  </a:lnTo>
                  <a:close/>
                </a:path>
                <a:path w="4750435" h="3215640">
                  <a:moveTo>
                    <a:pt x="4363008" y="1112139"/>
                  </a:moveTo>
                  <a:lnTo>
                    <a:pt x="4175175" y="1189609"/>
                  </a:lnTo>
                  <a:lnTo>
                    <a:pt x="4181017" y="1203706"/>
                  </a:lnTo>
                  <a:lnTo>
                    <a:pt x="4368850" y="1126236"/>
                  </a:lnTo>
                  <a:lnTo>
                    <a:pt x="4363008" y="1112139"/>
                  </a:lnTo>
                  <a:close/>
                </a:path>
                <a:path w="4750435" h="3215640">
                  <a:moveTo>
                    <a:pt x="4359198" y="1102741"/>
                  </a:moveTo>
                  <a:lnTo>
                    <a:pt x="4171365" y="1180211"/>
                  </a:lnTo>
                  <a:lnTo>
                    <a:pt x="4173270" y="1184910"/>
                  </a:lnTo>
                  <a:lnTo>
                    <a:pt x="4361103" y="1107440"/>
                  </a:lnTo>
                  <a:lnTo>
                    <a:pt x="4359198" y="1102741"/>
                  </a:lnTo>
                  <a:close/>
                </a:path>
                <a:path w="4750435" h="3215640">
                  <a:moveTo>
                    <a:pt x="4104690" y="1218692"/>
                  </a:moveTo>
                  <a:lnTo>
                    <a:pt x="4081195" y="1228344"/>
                  </a:lnTo>
                  <a:lnTo>
                    <a:pt x="4087037" y="1242441"/>
                  </a:lnTo>
                  <a:lnTo>
                    <a:pt x="4110532" y="1232789"/>
                  </a:lnTo>
                  <a:lnTo>
                    <a:pt x="4104690" y="1218692"/>
                  </a:lnTo>
                  <a:close/>
                </a:path>
                <a:path w="4750435" h="3215640">
                  <a:moveTo>
                    <a:pt x="4100880" y="1209294"/>
                  </a:moveTo>
                  <a:lnTo>
                    <a:pt x="4077385" y="1218946"/>
                  </a:lnTo>
                  <a:lnTo>
                    <a:pt x="4079290" y="1223645"/>
                  </a:lnTo>
                  <a:lnTo>
                    <a:pt x="4102785" y="1213993"/>
                  </a:lnTo>
                  <a:lnTo>
                    <a:pt x="4100880" y="1209294"/>
                  </a:lnTo>
                  <a:close/>
                </a:path>
                <a:path w="4750435" h="3215640">
                  <a:moveTo>
                    <a:pt x="4010837" y="1257427"/>
                  </a:moveTo>
                  <a:lnTo>
                    <a:pt x="3823004" y="1334897"/>
                  </a:lnTo>
                  <a:lnTo>
                    <a:pt x="3828719" y="1348994"/>
                  </a:lnTo>
                  <a:lnTo>
                    <a:pt x="4016679" y="1271524"/>
                  </a:lnTo>
                  <a:lnTo>
                    <a:pt x="4010837" y="1257427"/>
                  </a:lnTo>
                  <a:close/>
                </a:path>
                <a:path w="4750435" h="3215640">
                  <a:moveTo>
                    <a:pt x="4006900" y="1248029"/>
                  </a:moveTo>
                  <a:lnTo>
                    <a:pt x="3819067" y="1325499"/>
                  </a:lnTo>
                  <a:lnTo>
                    <a:pt x="3820972" y="1330198"/>
                  </a:lnTo>
                  <a:lnTo>
                    <a:pt x="4008932" y="1252728"/>
                  </a:lnTo>
                  <a:lnTo>
                    <a:pt x="4006900" y="1248029"/>
                  </a:lnTo>
                  <a:close/>
                </a:path>
                <a:path w="4750435" h="3215640">
                  <a:moveTo>
                    <a:pt x="3752519" y="1363853"/>
                  </a:moveTo>
                  <a:lnTo>
                    <a:pt x="3729024" y="1373632"/>
                  </a:lnTo>
                  <a:lnTo>
                    <a:pt x="3734866" y="1387729"/>
                  </a:lnTo>
                  <a:lnTo>
                    <a:pt x="3758361" y="1377950"/>
                  </a:lnTo>
                  <a:lnTo>
                    <a:pt x="3752519" y="1363853"/>
                  </a:lnTo>
                  <a:close/>
                </a:path>
                <a:path w="4750435" h="3215640">
                  <a:moveTo>
                    <a:pt x="3748582" y="1354582"/>
                  </a:moveTo>
                  <a:lnTo>
                    <a:pt x="3725214" y="1364234"/>
                  </a:lnTo>
                  <a:lnTo>
                    <a:pt x="3727119" y="1368933"/>
                  </a:lnTo>
                  <a:lnTo>
                    <a:pt x="3750614" y="1359281"/>
                  </a:lnTo>
                  <a:lnTo>
                    <a:pt x="3748582" y="1354582"/>
                  </a:lnTo>
                  <a:close/>
                </a:path>
                <a:path w="4750435" h="3215640">
                  <a:moveTo>
                    <a:pt x="3694861" y="1418590"/>
                  </a:moveTo>
                  <a:lnTo>
                    <a:pt x="3691305" y="1422146"/>
                  </a:lnTo>
                  <a:lnTo>
                    <a:pt x="3833926" y="1566926"/>
                  </a:lnTo>
                  <a:lnTo>
                    <a:pt x="3837609" y="1563370"/>
                  </a:lnTo>
                  <a:lnTo>
                    <a:pt x="3694861" y="1418590"/>
                  </a:lnTo>
                  <a:close/>
                </a:path>
                <a:path w="4750435" h="3215640">
                  <a:moveTo>
                    <a:pt x="3709339" y="1404366"/>
                  </a:moveTo>
                  <a:lnTo>
                    <a:pt x="3698544" y="1415034"/>
                  </a:lnTo>
                  <a:lnTo>
                    <a:pt x="3841165" y="1559814"/>
                  </a:lnTo>
                  <a:lnTo>
                    <a:pt x="3852087" y="1549019"/>
                  </a:lnTo>
                  <a:lnTo>
                    <a:pt x="3709339" y="1404366"/>
                  </a:lnTo>
                  <a:close/>
                </a:path>
                <a:path w="4750435" h="3215640">
                  <a:moveTo>
                    <a:pt x="3891076" y="1617599"/>
                  </a:moveTo>
                  <a:lnTo>
                    <a:pt x="3887393" y="1621155"/>
                  </a:lnTo>
                  <a:lnTo>
                    <a:pt x="3905300" y="1639189"/>
                  </a:lnTo>
                  <a:lnTo>
                    <a:pt x="3908856" y="1635633"/>
                  </a:lnTo>
                  <a:lnTo>
                    <a:pt x="3891076" y="1617599"/>
                  </a:lnTo>
                  <a:close/>
                </a:path>
                <a:path w="4750435" h="3215640">
                  <a:moveTo>
                    <a:pt x="3905554" y="1603375"/>
                  </a:moveTo>
                  <a:lnTo>
                    <a:pt x="3894632" y="1614043"/>
                  </a:lnTo>
                  <a:lnTo>
                    <a:pt x="3912539" y="1632077"/>
                  </a:lnTo>
                  <a:lnTo>
                    <a:pt x="3923334" y="1621409"/>
                  </a:lnTo>
                  <a:lnTo>
                    <a:pt x="3905554" y="1603375"/>
                  </a:lnTo>
                  <a:close/>
                </a:path>
                <a:path w="4750435" h="3215640">
                  <a:moveTo>
                    <a:pt x="3954830" y="1679575"/>
                  </a:moveTo>
                  <a:lnTo>
                    <a:pt x="3764457" y="1750441"/>
                  </a:lnTo>
                  <a:lnTo>
                    <a:pt x="3769791" y="1764792"/>
                  </a:lnTo>
                  <a:lnTo>
                    <a:pt x="3960164" y="1693799"/>
                  </a:lnTo>
                  <a:lnTo>
                    <a:pt x="3954830" y="1679575"/>
                  </a:lnTo>
                  <a:close/>
                </a:path>
                <a:path w="4750435" h="3215640">
                  <a:moveTo>
                    <a:pt x="3951274" y="1670050"/>
                  </a:moveTo>
                  <a:lnTo>
                    <a:pt x="3760901" y="1740916"/>
                  </a:lnTo>
                  <a:lnTo>
                    <a:pt x="3762679" y="1745742"/>
                  </a:lnTo>
                  <a:lnTo>
                    <a:pt x="3953052" y="1674749"/>
                  </a:lnTo>
                  <a:lnTo>
                    <a:pt x="3951274" y="1670050"/>
                  </a:lnTo>
                  <a:close/>
                </a:path>
                <a:path w="4750435" h="3215640">
                  <a:moveTo>
                    <a:pt x="3693083" y="1777111"/>
                  </a:moveTo>
                  <a:lnTo>
                    <a:pt x="3669207" y="1786001"/>
                  </a:lnTo>
                  <a:lnTo>
                    <a:pt x="3674541" y="1800225"/>
                  </a:lnTo>
                  <a:lnTo>
                    <a:pt x="3698417" y="1791335"/>
                  </a:lnTo>
                  <a:lnTo>
                    <a:pt x="3693083" y="1777111"/>
                  </a:lnTo>
                  <a:close/>
                </a:path>
                <a:path w="4750435" h="3215640">
                  <a:moveTo>
                    <a:pt x="3689527" y="1767586"/>
                  </a:moveTo>
                  <a:lnTo>
                    <a:pt x="3665651" y="1776476"/>
                  </a:lnTo>
                  <a:lnTo>
                    <a:pt x="3667429" y="1781175"/>
                  </a:lnTo>
                  <a:lnTo>
                    <a:pt x="3691305" y="1772285"/>
                  </a:lnTo>
                  <a:lnTo>
                    <a:pt x="3689527" y="1767586"/>
                  </a:lnTo>
                  <a:close/>
                </a:path>
                <a:path w="4750435" h="3215640">
                  <a:moveTo>
                    <a:pt x="3594277" y="1803019"/>
                  </a:moveTo>
                  <a:lnTo>
                    <a:pt x="3527094" y="1828038"/>
                  </a:lnTo>
                  <a:lnTo>
                    <a:pt x="3654475" y="1945005"/>
                  </a:lnTo>
                  <a:lnTo>
                    <a:pt x="3657904" y="1941322"/>
                  </a:lnTo>
                  <a:lnTo>
                    <a:pt x="3536619" y="1829943"/>
                  </a:lnTo>
                  <a:lnTo>
                    <a:pt x="3596055" y="1807718"/>
                  </a:lnTo>
                  <a:lnTo>
                    <a:pt x="3594277" y="1803019"/>
                  </a:lnTo>
                  <a:close/>
                </a:path>
                <a:path w="4750435" h="3215640">
                  <a:moveTo>
                    <a:pt x="3597833" y="1812544"/>
                  </a:moveTo>
                  <a:lnTo>
                    <a:pt x="3546144" y="1831848"/>
                  </a:lnTo>
                  <a:lnTo>
                    <a:pt x="3661333" y="1937512"/>
                  </a:lnTo>
                  <a:lnTo>
                    <a:pt x="3671620" y="1926336"/>
                  </a:lnTo>
                  <a:lnTo>
                    <a:pt x="3574846" y="1837436"/>
                  </a:lnTo>
                  <a:lnTo>
                    <a:pt x="3603167" y="1826768"/>
                  </a:lnTo>
                  <a:lnTo>
                    <a:pt x="3597833" y="1812544"/>
                  </a:lnTo>
                  <a:close/>
                </a:path>
                <a:path w="4750435" h="3215640">
                  <a:moveTo>
                    <a:pt x="3714038" y="1992833"/>
                  </a:moveTo>
                  <a:lnTo>
                    <a:pt x="3710609" y="1996567"/>
                  </a:lnTo>
                  <a:lnTo>
                    <a:pt x="3729278" y="2013750"/>
                  </a:lnTo>
                  <a:lnTo>
                    <a:pt x="3732707" y="2010016"/>
                  </a:lnTo>
                  <a:lnTo>
                    <a:pt x="3714038" y="1992833"/>
                  </a:lnTo>
                  <a:close/>
                </a:path>
                <a:path w="4750435" h="3215640">
                  <a:moveTo>
                    <a:pt x="3727754" y="1977859"/>
                  </a:moveTo>
                  <a:lnTo>
                    <a:pt x="3717467" y="1989086"/>
                  </a:lnTo>
                  <a:lnTo>
                    <a:pt x="3736136" y="2006269"/>
                  </a:lnTo>
                  <a:lnTo>
                    <a:pt x="3746423" y="1995043"/>
                  </a:lnTo>
                  <a:lnTo>
                    <a:pt x="3727754" y="1977859"/>
                  </a:lnTo>
                  <a:close/>
                </a:path>
                <a:path w="4750435" h="3215640">
                  <a:moveTo>
                    <a:pt x="3788841" y="2061552"/>
                  </a:moveTo>
                  <a:lnTo>
                    <a:pt x="3785412" y="2065299"/>
                  </a:lnTo>
                  <a:lnTo>
                    <a:pt x="3935018" y="2202738"/>
                  </a:lnTo>
                  <a:lnTo>
                    <a:pt x="3938574" y="2198992"/>
                  </a:lnTo>
                  <a:lnTo>
                    <a:pt x="3788841" y="2061552"/>
                  </a:lnTo>
                  <a:close/>
                </a:path>
                <a:path w="4750435" h="3215640">
                  <a:moveTo>
                    <a:pt x="3802557" y="2046579"/>
                  </a:moveTo>
                  <a:lnTo>
                    <a:pt x="3792270" y="2057806"/>
                  </a:lnTo>
                  <a:lnTo>
                    <a:pt x="3942003" y="2195258"/>
                  </a:lnTo>
                  <a:lnTo>
                    <a:pt x="3952290" y="2184031"/>
                  </a:lnTo>
                  <a:lnTo>
                    <a:pt x="3802557" y="2046579"/>
                  </a:lnTo>
                  <a:close/>
                </a:path>
                <a:path w="4750435" h="3215640">
                  <a:moveTo>
                    <a:pt x="3994581" y="2250541"/>
                  </a:moveTo>
                  <a:lnTo>
                    <a:pt x="3991152" y="2254275"/>
                  </a:lnTo>
                  <a:lnTo>
                    <a:pt x="4009948" y="2271458"/>
                  </a:lnTo>
                  <a:lnTo>
                    <a:pt x="4013377" y="2267712"/>
                  </a:lnTo>
                  <a:lnTo>
                    <a:pt x="3994581" y="2250541"/>
                  </a:lnTo>
                  <a:close/>
                </a:path>
                <a:path w="4750435" h="3215640">
                  <a:moveTo>
                    <a:pt x="4008424" y="2235568"/>
                  </a:moveTo>
                  <a:lnTo>
                    <a:pt x="3998010" y="2246795"/>
                  </a:lnTo>
                  <a:lnTo>
                    <a:pt x="4016806" y="2263978"/>
                  </a:lnTo>
                  <a:lnTo>
                    <a:pt x="4027093" y="2252751"/>
                  </a:lnTo>
                  <a:lnTo>
                    <a:pt x="4008424" y="2235568"/>
                  </a:lnTo>
                  <a:close/>
                </a:path>
                <a:path w="4750435" h="3215640">
                  <a:moveTo>
                    <a:pt x="3923461" y="2293848"/>
                  </a:moveTo>
                  <a:lnTo>
                    <a:pt x="3920286" y="2308771"/>
                  </a:lnTo>
                  <a:lnTo>
                    <a:pt x="4137456" y="2354122"/>
                  </a:lnTo>
                  <a:lnTo>
                    <a:pt x="4108905" y="2327884"/>
                  </a:lnTo>
                  <a:lnTo>
                    <a:pt x="4086402" y="2327884"/>
                  </a:lnTo>
                  <a:lnTo>
                    <a:pt x="3923461" y="2293848"/>
                  </a:lnTo>
                  <a:close/>
                </a:path>
                <a:path w="4750435" h="3215640">
                  <a:moveTo>
                    <a:pt x="4083227" y="2304288"/>
                  </a:moveTo>
                  <a:lnTo>
                    <a:pt x="4072940" y="2315514"/>
                  </a:lnTo>
                  <a:lnTo>
                    <a:pt x="4086402" y="2327884"/>
                  </a:lnTo>
                  <a:lnTo>
                    <a:pt x="4108905" y="2327884"/>
                  </a:lnTo>
                  <a:lnTo>
                    <a:pt x="4083227" y="2304288"/>
                  </a:lnTo>
                  <a:close/>
                </a:path>
                <a:path w="4750435" h="3215640">
                  <a:moveTo>
                    <a:pt x="3925493" y="2283904"/>
                  </a:moveTo>
                  <a:lnTo>
                    <a:pt x="3924477" y="2288870"/>
                  </a:lnTo>
                  <a:lnTo>
                    <a:pt x="4069384" y="2319134"/>
                  </a:lnTo>
                  <a:lnTo>
                    <a:pt x="4052239" y="2310384"/>
                  </a:lnTo>
                  <a:lnTo>
                    <a:pt x="3925493" y="2283904"/>
                  </a:lnTo>
                  <a:close/>
                </a:path>
                <a:path w="4750435" h="3215640">
                  <a:moveTo>
                    <a:pt x="3824020" y="2273071"/>
                  </a:moveTo>
                  <a:lnTo>
                    <a:pt x="3820845" y="2287993"/>
                  </a:lnTo>
                  <a:lnTo>
                    <a:pt x="3845737" y="2293188"/>
                  </a:lnTo>
                  <a:lnTo>
                    <a:pt x="3848785" y="2278265"/>
                  </a:lnTo>
                  <a:lnTo>
                    <a:pt x="3824020" y="2273071"/>
                  </a:lnTo>
                  <a:close/>
                </a:path>
                <a:path w="4750435" h="3215640">
                  <a:moveTo>
                    <a:pt x="3826052" y="2263127"/>
                  </a:moveTo>
                  <a:lnTo>
                    <a:pt x="3825036" y="2268105"/>
                  </a:lnTo>
                  <a:lnTo>
                    <a:pt x="3849928" y="2273300"/>
                  </a:lnTo>
                  <a:lnTo>
                    <a:pt x="3850944" y="2268321"/>
                  </a:lnTo>
                  <a:lnTo>
                    <a:pt x="3826052" y="2263127"/>
                  </a:lnTo>
                  <a:close/>
                </a:path>
                <a:path w="4750435" h="3215640">
                  <a:moveTo>
                    <a:pt x="3550462" y="2215946"/>
                  </a:moveTo>
                  <a:lnTo>
                    <a:pt x="3547414" y="2230869"/>
                  </a:lnTo>
                  <a:lnTo>
                    <a:pt x="3746296" y="2272411"/>
                  </a:lnTo>
                  <a:lnTo>
                    <a:pt x="3749344" y="2257501"/>
                  </a:lnTo>
                  <a:lnTo>
                    <a:pt x="3550462" y="2215946"/>
                  </a:lnTo>
                  <a:close/>
                </a:path>
                <a:path w="4750435" h="3215640">
                  <a:moveTo>
                    <a:pt x="3552494" y="2206002"/>
                  </a:moveTo>
                  <a:lnTo>
                    <a:pt x="3551478" y="2210981"/>
                  </a:lnTo>
                  <a:lnTo>
                    <a:pt x="3750360" y="2252522"/>
                  </a:lnTo>
                  <a:lnTo>
                    <a:pt x="3751503" y="2247544"/>
                  </a:lnTo>
                  <a:lnTo>
                    <a:pt x="3552494" y="2206002"/>
                  </a:lnTo>
                  <a:close/>
                </a:path>
                <a:path w="4750435" h="3215640">
                  <a:moveTo>
                    <a:pt x="3451021" y="2195182"/>
                  </a:moveTo>
                  <a:lnTo>
                    <a:pt x="3447846" y="2210092"/>
                  </a:lnTo>
                  <a:lnTo>
                    <a:pt x="3472738" y="2215286"/>
                  </a:lnTo>
                  <a:lnTo>
                    <a:pt x="3475913" y="2200376"/>
                  </a:lnTo>
                  <a:lnTo>
                    <a:pt x="3451021" y="2195182"/>
                  </a:lnTo>
                  <a:close/>
                </a:path>
                <a:path w="4750435" h="3215640">
                  <a:moveTo>
                    <a:pt x="3453053" y="2185238"/>
                  </a:moveTo>
                  <a:lnTo>
                    <a:pt x="3452037" y="2190203"/>
                  </a:lnTo>
                  <a:lnTo>
                    <a:pt x="3476929" y="2195398"/>
                  </a:lnTo>
                  <a:lnTo>
                    <a:pt x="3477945" y="2190432"/>
                  </a:lnTo>
                  <a:lnTo>
                    <a:pt x="3453053" y="2185238"/>
                  </a:lnTo>
                  <a:close/>
                </a:path>
                <a:path w="4750435" h="3215640">
                  <a:moveTo>
                    <a:pt x="3177463" y="2138057"/>
                  </a:moveTo>
                  <a:lnTo>
                    <a:pt x="3174415" y="2152980"/>
                  </a:lnTo>
                  <a:lnTo>
                    <a:pt x="3373297" y="2194521"/>
                  </a:lnTo>
                  <a:lnTo>
                    <a:pt x="3376472" y="2179599"/>
                  </a:lnTo>
                  <a:lnTo>
                    <a:pt x="3177463" y="2138057"/>
                  </a:lnTo>
                  <a:close/>
                </a:path>
                <a:path w="4750435" h="3215640">
                  <a:moveTo>
                    <a:pt x="3179622" y="2128113"/>
                  </a:moveTo>
                  <a:lnTo>
                    <a:pt x="3178606" y="2133079"/>
                  </a:lnTo>
                  <a:lnTo>
                    <a:pt x="3377488" y="2174633"/>
                  </a:lnTo>
                  <a:lnTo>
                    <a:pt x="3378504" y="2169655"/>
                  </a:lnTo>
                  <a:lnTo>
                    <a:pt x="3179622" y="2128113"/>
                  </a:lnTo>
                  <a:close/>
                </a:path>
                <a:path w="4750435" h="3215640">
                  <a:moveTo>
                    <a:pt x="3194608" y="2207907"/>
                  </a:moveTo>
                  <a:lnTo>
                    <a:pt x="3179495" y="2210092"/>
                  </a:lnTo>
                  <a:lnTo>
                    <a:pt x="3183178" y="2235238"/>
                  </a:lnTo>
                  <a:lnTo>
                    <a:pt x="3198291" y="2233053"/>
                  </a:lnTo>
                  <a:lnTo>
                    <a:pt x="3194608" y="2207907"/>
                  </a:lnTo>
                  <a:close/>
                </a:path>
                <a:path w="4750435" h="3215640">
                  <a:moveTo>
                    <a:pt x="3174542" y="2210828"/>
                  </a:moveTo>
                  <a:lnTo>
                    <a:pt x="3169462" y="2211552"/>
                  </a:lnTo>
                  <a:lnTo>
                    <a:pt x="3173145" y="2236685"/>
                  </a:lnTo>
                  <a:lnTo>
                    <a:pt x="3178225" y="2235962"/>
                  </a:lnTo>
                  <a:lnTo>
                    <a:pt x="3174542" y="2210828"/>
                  </a:lnTo>
                  <a:close/>
                </a:path>
                <a:path w="4750435" h="3215640">
                  <a:moveTo>
                    <a:pt x="3189147" y="2311374"/>
                  </a:moveTo>
                  <a:lnTo>
                    <a:pt x="3184067" y="2312098"/>
                  </a:lnTo>
                  <a:lnTo>
                    <a:pt x="3213150" y="2513203"/>
                  </a:lnTo>
                  <a:lnTo>
                    <a:pt x="3218230" y="2512479"/>
                  </a:lnTo>
                  <a:lnTo>
                    <a:pt x="3189147" y="2311374"/>
                  </a:lnTo>
                  <a:close/>
                </a:path>
                <a:path w="4750435" h="3215640">
                  <a:moveTo>
                    <a:pt x="3209213" y="2308466"/>
                  </a:moveTo>
                  <a:lnTo>
                    <a:pt x="3194100" y="2310650"/>
                  </a:lnTo>
                  <a:lnTo>
                    <a:pt x="3223310" y="2511742"/>
                  </a:lnTo>
                  <a:lnTo>
                    <a:pt x="3238296" y="2509558"/>
                  </a:lnTo>
                  <a:lnTo>
                    <a:pt x="3209213" y="2308466"/>
                  </a:lnTo>
                  <a:close/>
                </a:path>
                <a:path w="4750435" h="3215640">
                  <a:moveTo>
                    <a:pt x="3221151" y="2584958"/>
                  </a:moveTo>
                  <a:lnTo>
                    <a:pt x="3215944" y="2599296"/>
                  </a:lnTo>
                  <a:lnTo>
                    <a:pt x="3253282" y="2612682"/>
                  </a:lnTo>
                  <a:lnTo>
                    <a:pt x="3249924" y="2589784"/>
                  </a:lnTo>
                  <a:lnTo>
                    <a:pt x="3234613" y="2589784"/>
                  </a:lnTo>
                  <a:lnTo>
                    <a:pt x="3221151" y="2584958"/>
                  </a:lnTo>
                  <a:close/>
                </a:path>
                <a:path w="4750435" h="3215640">
                  <a:moveTo>
                    <a:pt x="3249218" y="2584970"/>
                  </a:moveTo>
                  <a:lnTo>
                    <a:pt x="3234232" y="2587155"/>
                  </a:lnTo>
                  <a:lnTo>
                    <a:pt x="3234613" y="2589784"/>
                  </a:lnTo>
                  <a:lnTo>
                    <a:pt x="3249924" y="2589784"/>
                  </a:lnTo>
                  <a:lnTo>
                    <a:pt x="3249218" y="2584970"/>
                  </a:lnTo>
                  <a:close/>
                </a:path>
                <a:path w="4750435" h="3215640">
                  <a:moveTo>
                    <a:pt x="3222040" y="2574518"/>
                  </a:moveTo>
                  <a:lnTo>
                    <a:pt x="3222802" y="2580170"/>
                  </a:lnTo>
                  <a:lnTo>
                    <a:pt x="3228263" y="2582151"/>
                  </a:lnTo>
                  <a:lnTo>
                    <a:pt x="3222040" y="2574518"/>
                  </a:lnTo>
                  <a:close/>
                </a:path>
                <a:path w="4750435" h="3215640">
                  <a:moveTo>
                    <a:pt x="2958134" y="2490635"/>
                  </a:moveTo>
                  <a:lnTo>
                    <a:pt x="2952927" y="2504973"/>
                  </a:lnTo>
                  <a:lnTo>
                    <a:pt x="3144189" y="2573578"/>
                  </a:lnTo>
                  <a:lnTo>
                    <a:pt x="3149396" y="2559227"/>
                  </a:lnTo>
                  <a:lnTo>
                    <a:pt x="2958134" y="2490635"/>
                  </a:lnTo>
                  <a:close/>
                </a:path>
                <a:path w="4750435" h="3215640">
                  <a:moveTo>
                    <a:pt x="2961563" y="2481072"/>
                  </a:moveTo>
                  <a:lnTo>
                    <a:pt x="2959785" y="2485847"/>
                  </a:lnTo>
                  <a:lnTo>
                    <a:pt x="3151047" y="2554452"/>
                  </a:lnTo>
                  <a:lnTo>
                    <a:pt x="3152825" y="2549664"/>
                  </a:lnTo>
                  <a:lnTo>
                    <a:pt x="2961563" y="2481072"/>
                  </a:lnTo>
                  <a:close/>
                </a:path>
                <a:path w="4750435" h="3215640">
                  <a:moveTo>
                    <a:pt x="2862503" y="2456332"/>
                  </a:moveTo>
                  <a:lnTo>
                    <a:pt x="2857296" y="2470683"/>
                  </a:lnTo>
                  <a:lnTo>
                    <a:pt x="2881172" y="2479255"/>
                  </a:lnTo>
                  <a:lnTo>
                    <a:pt x="2886379" y="2464904"/>
                  </a:lnTo>
                  <a:lnTo>
                    <a:pt x="2862503" y="2456332"/>
                  </a:lnTo>
                  <a:close/>
                </a:path>
                <a:path w="4750435" h="3215640">
                  <a:moveTo>
                    <a:pt x="2865932" y="2446769"/>
                  </a:moveTo>
                  <a:lnTo>
                    <a:pt x="2864154" y="2451557"/>
                  </a:lnTo>
                  <a:lnTo>
                    <a:pt x="2888030" y="2460129"/>
                  </a:lnTo>
                  <a:lnTo>
                    <a:pt x="2889808" y="2455341"/>
                  </a:lnTo>
                  <a:lnTo>
                    <a:pt x="2865932" y="2446769"/>
                  </a:lnTo>
                  <a:close/>
                </a:path>
                <a:path w="4750435" h="3215640">
                  <a:moveTo>
                    <a:pt x="2689638" y="2394356"/>
                  </a:moveTo>
                  <a:lnTo>
                    <a:pt x="2644571" y="2394356"/>
                  </a:lnTo>
                  <a:lnTo>
                    <a:pt x="2785541" y="2444953"/>
                  </a:lnTo>
                  <a:lnTo>
                    <a:pt x="2790748" y="2430614"/>
                  </a:lnTo>
                  <a:lnTo>
                    <a:pt x="2689638" y="2394356"/>
                  </a:lnTo>
                  <a:close/>
                </a:path>
                <a:path w="4750435" h="3215640">
                  <a:moveTo>
                    <a:pt x="2645996" y="2367889"/>
                  </a:moveTo>
                  <a:lnTo>
                    <a:pt x="2630855" y="2367889"/>
                  </a:lnTo>
                  <a:lnTo>
                    <a:pt x="2792399" y="2425827"/>
                  </a:lnTo>
                  <a:lnTo>
                    <a:pt x="2794177" y="2421051"/>
                  </a:lnTo>
                  <a:lnTo>
                    <a:pt x="2645996" y="2367889"/>
                  </a:lnTo>
                  <a:close/>
                </a:path>
                <a:path w="4750435" h="3215640">
                  <a:moveTo>
                    <a:pt x="2634284" y="2374506"/>
                  </a:moveTo>
                  <a:lnTo>
                    <a:pt x="2622727" y="2415349"/>
                  </a:lnTo>
                  <a:lnTo>
                    <a:pt x="2637459" y="2419502"/>
                  </a:lnTo>
                  <a:lnTo>
                    <a:pt x="2644571" y="2394356"/>
                  </a:lnTo>
                  <a:lnTo>
                    <a:pt x="2689638" y="2394356"/>
                  </a:lnTo>
                  <a:lnTo>
                    <a:pt x="2634284" y="2374506"/>
                  </a:lnTo>
                  <a:close/>
                </a:path>
                <a:path w="4750435" h="3215640">
                  <a:moveTo>
                    <a:pt x="2627553" y="2361272"/>
                  </a:moveTo>
                  <a:lnTo>
                    <a:pt x="2612948" y="2412580"/>
                  </a:lnTo>
                  <a:lnTo>
                    <a:pt x="2617901" y="2413965"/>
                  </a:lnTo>
                  <a:lnTo>
                    <a:pt x="2630855" y="2367889"/>
                  </a:lnTo>
                  <a:lnTo>
                    <a:pt x="2645996" y="2367889"/>
                  </a:lnTo>
                  <a:lnTo>
                    <a:pt x="2627553" y="2361272"/>
                  </a:lnTo>
                  <a:close/>
                </a:path>
                <a:path w="4750435" h="3215640">
                  <a:moveTo>
                    <a:pt x="2602026" y="2488666"/>
                  </a:moveTo>
                  <a:lnTo>
                    <a:pt x="2595041" y="2513114"/>
                  </a:lnTo>
                  <a:lnTo>
                    <a:pt x="2609773" y="2517254"/>
                  </a:lnTo>
                  <a:lnTo>
                    <a:pt x="2616631" y="2492819"/>
                  </a:lnTo>
                  <a:lnTo>
                    <a:pt x="2602026" y="2488666"/>
                  </a:lnTo>
                  <a:close/>
                </a:path>
                <a:path w="4750435" h="3215640">
                  <a:moveTo>
                    <a:pt x="2592247" y="2485898"/>
                  </a:moveTo>
                  <a:lnTo>
                    <a:pt x="2585262" y="2510345"/>
                  </a:lnTo>
                  <a:lnTo>
                    <a:pt x="2590215" y="2511729"/>
                  </a:lnTo>
                  <a:lnTo>
                    <a:pt x="2597073" y="2487282"/>
                  </a:lnTo>
                  <a:lnTo>
                    <a:pt x="2592247" y="2485898"/>
                  </a:lnTo>
                  <a:close/>
                </a:path>
                <a:path w="4750435" h="3215640">
                  <a:moveTo>
                    <a:pt x="2574340" y="2586431"/>
                  </a:moveTo>
                  <a:lnTo>
                    <a:pt x="2518968" y="2781947"/>
                  </a:lnTo>
                  <a:lnTo>
                    <a:pt x="2533700" y="2786100"/>
                  </a:lnTo>
                  <a:lnTo>
                    <a:pt x="2588945" y="2590584"/>
                  </a:lnTo>
                  <a:lnTo>
                    <a:pt x="2574340" y="2586431"/>
                  </a:lnTo>
                  <a:close/>
                </a:path>
                <a:path w="4750435" h="3215640">
                  <a:moveTo>
                    <a:pt x="2564561" y="2583662"/>
                  </a:moveTo>
                  <a:lnTo>
                    <a:pt x="2509189" y="2779179"/>
                  </a:lnTo>
                  <a:lnTo>
                    <a:pt x="2514142" y="2780563"/>
                  </a:lnTo>
                  <a:lnTo>
                    <a:pt x="2569387" y="2585046"/>
                  </a:lnTo>
                  <a:lnTo>
                    <a:pt x="2564561" y="2583662"/>
                  </a:lnTo>
                  <a:close/>
                </a:path>
                <a:path w="4750435" h="3215640">
                  <a:moveTo>
                    <a:pt x="2454833" y="2778455"/>
                  </a:moveTo>
                  <a:lnTo>
                    <a:pt x="2447086" y="2791612"/>
                  </a:lnTo>
                  <a:lnTo>
                    <a:pt x="2469057" y="2804414"/>
                  </a:lnTo>
                  <a:lnTo>
                    <a:pt x="2476804" y="2791256"/>
                  </a:lnTo>
                  <a:lnTo>
                    <a:pt x="2454833" y="2778455"/>
                  </a:lnTo>
                  <a:close/>
                </a:path>
                <a:path w="4750435" h="3215640">
                  <a:moveTo>
                    <a:pt x="2459913" y="2769679"/>
                  </a:moveTo>
                  <a:lnTo>
                    <a:pt x="2457373" y="2774061"/>
                  </a:lnTo>
                  <a:lnTo>
                    <a:pt x="2479344" y="2786875"/>
                  </a:lnTo>
                  <a:lnTo>
                    <a:pt x="2481884" y="2782481"/>
                  </a:lnTo>
                  <a:lnTo>
                    <a:pt x="2459913" y="2769679"/>
                  </a:lnTo>
                  <a:close/>
                </a:path>
                <a:path w="4750435" h="3215640">
                  <a:moveTo>
                    <a:pt x="2213533" y="2637548"/>
                  </a:moveTo>
                  <a:lnTo>
                    <a:pt x="2205913" y="2650718"/>
                  </a:lnTo>
                  <a:lnTo>
                    <a:pt x="2381300" y="2753182"/>
                  </a:lnTo>
                  <a:lnTo>
                    <a:pt x="2389047" y="2740025"/>
                  </a:lnTo>
                  <a:lnTo>
                    <a:pt x="2213533" y="2637548"/>
                  </a:lnTo>
                  <a:close/>
                </a:path>
                <a:path w="4750435" h="3215640">
                  <a:moveTo>
                    <a:pt x="2218613" y="2628785"/>
                  </a:moveTo>
                  <a:lnTo>
                    <a:pt x="2216073" y="2633167"/>
                  </a:lnTo>
                  <a:lnTo>
                    <a:pt x="2391587" y="2735643"/>
                  </a:lnTo>
                  <a:lnTo>
                    <a:pt x="2394127" y="2731249"/>
                  </a:lnTo>
                  <a:lnTo>
                    <a:pt x="2218613" y="2628785"/>
                  </a:lnTo>
                  <a:close/>
                </a:path>
                <a:path w="4750435" h="3215640">
                  <a:moveTo>
                    <a:pt x="2132507" y="2590241"/>
                  </a:moveTo>
                  <a:lnTo>
                    <a:pt x="2125268" y="2600274"/>
                  </a:lnTo>
                  <a:lnTo>
                    <a:pt x="2136825" y="2610370"/>
                  </a:lnTo>
                  <a:lnTo>
                    <a:pt x="2140000" y="2612288"/>
                  </a:lnTo>
                  <a:lnTo>
                    <a:pt x="2147747" y="2599131"/>
                  </a:lnTo>
                  <a:lnTo>
                    <a:pt x="2132507" y="2590241"/>
                  </a:lnTo>
                  <a:close/>
                </a:path>
                <a:path w="4750435" h="3215640">
                  <a:moveTo>
                    <a:pt x="2129713" y="2576830"/>
                  </a:moveTo>
                  <a:lnTo>
                    <a:pt x="2117013" y="2594305"/>
                  </a:lnTo>
                  <a:lnTo>
                    <a:pt x="2121204" y="2597289"/>
                  </a:lnTo>
                  <a:lnTo>
                    <a:pt x="2131110" y="2583535"/>
                  </a:lnTo>
                  <a:lnTo>
                    <a:pt x="2141173" y="2583535"/>
                  </a:lnTo>
                  <a:lnTo>
                    <a:pt x="2129713" y="2576830"/>
                  </a:lnTo>
                  <a:close/>
                </a:path>
                <a:path w="4750435" h="3215640">
                  <a:moveTo>
                    <a:pt x="2141173" y="2583535"/>
                  </a:moveTo>
                  <a:lnTo>
                    <a:pt x="2131110" y="2583535"/>
                  </a:lnTo>
                  <a:lnTo>
                    <a:pt x="2150287" y="2594737"/>
                  </a:lnTo>
                  <a:lnTo>
                    <a:pt x="2152827" y="2590355"/>
                  </a:lnTo>
                  <a:lnTo>
                    <a:pt x="2141173" y="2583535"/>
                  </a:lnTo>
                  <a:close/>
                </a:path>
                <a:path w="4750435" h="3215640">
                  <a:moveTo>
                    <a:pt x="2080564" y="2661970"/>
                  </a:moveTo>
                  <a:lnTo>
                    <a:pt x="1961311" y="2826486"/>
                  </a:lnTo>
                  <a:lnTo>
                    <a:pt x="1973630" y="2835427"/>
                  </a:lnTo>
                  <a:lnTo>
                    <a:pt x="2092883" y="2670911"/>
                  </a:lnTo>
                  <a:lnTo>
                    <a:pt x="2080564" y="2661970"/>
                  </a:lnTo>
                  <a:close/>
                </a:path>
                <a:path w="4750435" h="3215640">
                  <a:moveTo>
                    <a:pt x="2072309" y="2656001"/>
                  </a:moveTo>
                  <a:lnTo>
                    <a:pt x="1953056" y="2820517"/>
                  </a:lnTo>
                  <a:lnTo>
                    <a:pt x="1957120" y="2823502"/>
                  </a:lnTo>
                  <a:lnTo>
                    <a:pt x="2076373" y="2658986"/>
                  </a:lnTo>
                  <a:lnTo>
                    <a:pt x="2072309" y="2656001"/>
                  </a:lnTo>
                  <a:close/>
                </a:path>
                <a:path w="4750435" h="3215640">
                  <a:moveTo>
                    <a:pt x="1916480" y="2888170"/>
                  </a:moveTo>
                  <a:lnTo>
                    <a:pt x="1901621" y="2908744"/>
                  </a:lnTo>
                  <a:lnTo>
                    <a:pt x="1913940" y="2917685"/>
                  </a:lnTo>
                  <a:lnTo>
                    <a:pt x="1928926" y="2897124"/>
                  </a:lnTo>
                  <a:lnTo>
                    <a:pt x="1916480" y="2888170"/>
                  </a:lnTo>
                  <a:close/>
                </a:path>
                <a:path w="4750435" h="3215640">
                  <a:moveTo>
                    <a:pt x="1908352" y="2882214"/>
                  </a:moveTo>
                  <a:lnTo>
                    <a:pt x="1893366" y="2902775"/>
                  </a:lnTo>
                  <a:lnTo>
                    <a:pt x="1897557" y="2905760"/>
                  </a:lnTo>
                  <a:lnTo>
                    <a:pt x="1912416" y="2885198"/>
                  </a:lnTo>
                  <a:lnTo>
                    <a:pt x="1908352" y="2882214"/>
                  </a:lnTo>
                  <a:close/>
                </a:path>
                <a:path w="4750435" h="3215640">
                  <a:moveTo>
                    <a:pt x="1707565" y="2783166"/>
                  </a:moveTo>
                  <a:lnTo>
                    <a:pt x="1697151" y="2794304"/>
                  </a:lnTo>
                  <a:lnTo>
                    <a:pt x="1845614" y="2933001"/>
                  </a:lnTo>
                  <a:lnTo>
                    <a:pt x="1856028" y="2921863"/>
                  </a:lnTo>
                  <a:lnTo>
                    <a:pt x="1707565" y="2783166"/>
                  </a:lnTo>
                  <a:close/>
                </a:path>
                <a:path w="4750435" h="3215640">
                  <a:moveTo>
                    <a:pt x="1714423" y="2775750"/>
                  </a:moveTo>
                  <a:lnTo>
                    <a:pt x="1710994" y="2779458"/>
                  </a:lnTo>
                  <a:lnTo>
                    <a:pt x="1859457" y="2918155"/>
                  </a:lnTo>
                  <a:lnTo>
                    <a:pt x="1863013" y="2914434"/>
                  </a:lnTo>
                  <a:lnTo>
                    <a:pt x="1714423" y="2775750"/>
                  </a:lnTo>
                  <a:close/>
                </a:path>
                <a:path w="4750435" h="3215640">
                  <a:moveTo>
                    <a:pt x="1633270" y="2713824"/>
                  </a:moveTo>
                  <a:lnTo>
                    <a:pt x="1622856" y="2724962"/>
                  </a:lnTo>
                  <a:lnTo>
                    <a:pt x="1641398" y="2742298"/>
                  </a:lnTo>
                  <a:lnTo>
                    <a:pt x="1651812" y="2731160"/>
                  </a:lnTo>
                  <a:lnTo>
                    <a:pt x="1633270" y="2713824"/>
                  </a:lnTo>
                  <a:close/>
                </a:path>
                <a:path w="4750435" h="3215640">
                  <a:moveTo>
                    <a:pt x="1640255" y="2706395"/>
                  </a:moveTo>
                  <a:lnTo>
                    <a:pt x="1636699" y="2710116"/>
                  </a:lnTo>
                  <a:lnTo>
                    <a:pt x="1655368" y="2727452"/>
                  </a:lnTo>
                  <a:lnTo>
                    <a:pt x="1658797" y="2723730"/>
                  </a:lnTo>
                  <a:lnTo>
                    <a:pt x="1640255" y="2706395"/>
                  </a:lnTo>
                  <a:close/>
                </a:path>
                <a:path w="4750435" h="3215640">
                  <a:moveTo>
                    <a:pt x="1573834" y="2748343"/>
                  </a:moveTo>
                  <a:lnTo>
                    <a:pt x="1424228" y="2885846"/>
                  </a:lnTo>
                  <a:lnTo>
                    <a:pt x="1434515" y="2897073"/>
                  </a:lnTo>
                  <a:lnTo>
                    <a:pt x="1584121" y="2759570"/>
                  </a:lnTo>
                  <a:lnTo>
                    <a:pt x="1573834" y="2748343"/>
                  </a:lnTo>
                  <a:close/>
                </a:path>
                <a:path w="4750435" h="3215640">
                  <a:moveTo>
                    <a:pt x="1566976" y="2740863"/>
                  </a:moveTo>
                  <a:lnTo>
                    <a:pt x="1417370" y="2878366"/>
                  </a:lnTo>
                  <a:lnTo>
                    <a:pt x="1420799" y="2882112"/>
                  </a:lnTo>
                  <a:lnTo>
                    <a:pt x="1570405" y="2744609"/>
                  </a:lnTo>
                  <a:lnTo>
                    <a:pt x="1566976" y="2740863"/>
                  </a:lnTo>
                  <a:close/>
                </a:path>
                <a:path w="4750435" h="3215640">
                  <a:moveTo>
                    <a:pt x="1368094" y="2937408"/>
                  </a:moveTo>
                  <a:lnTo>
                    <a:pt x="1349425" y="2954604"/>
                  </a:lnTo>
                  <a:lnTo>
                    <a:pt x="1359712" y="2965818"/>
                  </a:lnTo>
                  <a:lnTo>
                    <a:pt x="1378381" y="2948635"/>
                  </a:lnTo>
                  <a:lnTo>
                    <a:pt x="1368094" y="2937408"/>
                  </a:lnTo>
                  <a:close/>
                </a:path>
                <a:path w="4750435" h="3215640">
                  <a:moveTo>
                    <a:pt x="1361236" y="2929928"/>
                  </a:moveTo>
                  <a:lnTo>
                    <a:pt x="1342567" y="2947123"/>
                  </a:lnTo>
                  <a:lnTo>
                    <a:pt x="1345996" y="2950857"/>
                  </a:lnTo>
                  <a:lnTo>
                    <a:pt x="1364665" y="2933674"/>
                  </a:lnTo>
                  <a:lnTo>
                    <a:pt x="1361236" y="2929928"/>
                  </a:lnTo>
                  <a:close/>
                </a:path>
                <a:path w="4750435" h="3215640">
                  <a:moveTo>
                    <a:pt x="1293291" y="3006166"/>
                  </a:moveTo>
                  <a:lnTo>
                    <a:pt x="1143685" y="3143662"/>
                  </a:lnTo>
                  <a:lnTo>
                    <a:pt x="1153972" y="3154883"/>
                  </a:lnTo>
                  <a:lnTo>
                    <a:pt x="1303578" y="3017380"/>
                  </a:lnTo>
                  <a:lnTo>
                    <a:pt x="1293291" y="3006166"/>
                  </a:lnTo>
                  <a:close/>
                </a:path>
                <a:path w="4750435" h="3215640">
                  <a:moveTo>
                    <a:pt x="1286433" y="2998685"/>
                  </a:moveTo>
                  <a:lnTo>
                    <a:pt x="1136827" y="3136182"/>
                  </a:lnTo>
                  <a:lnTo>
                    <a:pt x="1140256" y="3139922"/>
                  </a:lnTo>
                  <a:lnTo>
                    <a:pt x="1289862" y="3002419"/>
                  </a:lnTo>
                  <a:lnTo>
                    <a:pt x="1286433" y="2998685"/>
                  </a:lnTo>
                  <a:close/>
                </a:path>
                <a:path w="4750435" h="3215640">
                  <a:moveTo>
                    <a:pt x="1087564" y="3195224"/>
                  </a:moveTo>
                  <a:lnTo>
                    <a:pt x="1068857" y="3212413"/>
                  </a:lnTo>
                  <a:lnTo>
                    <a:pt x="1071587" y="3215384"/>
                  </a:lnTo>
                  <a:lnTo>
                    <a:pt x="1088148" y="3215384"/>
                  </a:lnTo>
                  <a:lnTo>
                    <a:pt x="1097876" y="3206446"/>
                  </a:lnTo>
                  <a:lnTo>
                    <a:pt x="1087564" y="3195224"/>
                  </a:lnTo>
                  <a:close/>
                </a:path>
                <a:path w="4750435" h="3215640">
                  <a:moveTo>
                    <a:pt x="1080681" y="3187744"/>
                  </a:moveTo>
                  <a:lnTo>
                    <a:pt x="1061986" y="3204932"/>
                  </a:lnTo>
                  <a:lnTo>
                    <a:pt x="1065415" y="3208673"/>
                  </a:lnTo>
                  <a:lnTo>
                    <a:pt x="1084122" y="3191484"/>
                  </a:lnTo>
                  <a:lnTo>
                    <a:pt x="1080681" y="3187744"/>
                  </a:lnTo>
                  <a:close/>
                </a:path>
                <a:path w="4750435" h="3215640">
                  <a:moveTo>
                    <a:pt x="1043990" y="2973184"/>
                  </a:moveTo>
                  <a:lnTo>
                    <a:pt x="1028776" y="2973920"/>
                  </a:lnTo>
                  <a:lnTo>
                    <a:pt x="1038567" y="3176883"/>
                  </a:lnTo>
                  <a:lnTo>
                    <a:pt x="1053795" y="3176148"/>
                  </a:lnTo>
                  <a:lnTo>
                    <a:pt x="1043990" y="2973184"/>
                  </a:lnTo>
                  <a:close/>
                </a:path>
                <a:path w="4750435" h="3215640">
                  <a:moveTo>
                    <a:pt x="1054138" y="2972689"/>
                  </a:moveTo>
                  <a:lnTo>
                    <a:pt x="1049070" y="2972943"/>
                  </a:lnTo>
                  <a:lnTo>
                    <a:pt x="1058862" y="3175902"/>
                  </a:lnTo>
                  <a:lnTo>
                    <a:pt x="1063942" y="3175657"/>
                  </a:lnTo>
                  <a:lnTo>
                    <a:pt x="1054138" y="2972689"/>
                  </a:lnTo>
                  <a:close/>
                </a:path>
                <a:path w="4750435" h="3215640">
                  <a:moveTo>
                    <a:pt x="1039088" y="2871698"/>
                  </a:moveTo>
                  <a:lnTo>
                    <a:pt x="1023873" y="2872435"/>
                  </a:lnTo>
                  <a:lnTo>
                    <a:pt x="1025093" y="2897809"/>
                  </a:lnTo>
                  <a:lnTo>
                    <a:pt x="1040320" y="2897073"/>
                  </a:lnTo>
                  <a:lnTo>
                    <a:pt x="1039088" y="2871698"/>
                  </a:lnTo>
                  <a:close/>
                </a:path>
                <a:path w="4750435" h="3215640">
                  <a:moveTo>
                    <a:pt x="1049235" y="2871216"/>
                  </a:moveTo>
                  <a:lnTo>
                    <a:pt x="1044168" y="2871457"/>
                  </a:lnTo>
                  <a:lnTo>
                    <a:pt x="1045387" y="2896831"/>
                  </a:lnTo>
                  <a:lnTo>
                    <a:pt x="1050467" y="2896577"/>
                  </a:lnTo>
                  <a:lnTo>
                    <a:pt x="1049235" y="2871216"/>
                  </a:lnTo>
                  <a:close/>
                </a:path>
                <a:path w="4750435" h="3215640">
                  <a:moveTo>
                    <a:pt x="898258" y="2711196"/>
                  </a:moveTo>
                  <a:lnTo>
                    <a:pt x="897013" y="2726385"/>
                  </a:lnTo>
                  <a:lnTo>
                    <a:pt x="1017295" y="2736176"/>
                  </a:lnTo>
                  <a:lnTo>
                    <a:pt x="1020191" y="2796324"/>
                  </a:lnTo>
                  <a:lnTo>
                    <a:pt x="1035418" y="2795587"/>
                  </a:lnTo>
                  <a:lnTo>
                    <a:pt x="1031862" y="2722067"/>
                  </a:lnTo>
                  <a:lnTo>
                    <a:pt x="898258" y="2711196"/>
                  </a:lnTo>
                  <a:close/>
                </a:path>
                <a:path w="4750435" h="3215640">
                  <a:moveTo>
                    <a:pt x="899083" y="2701074"/>
                  </a:moveTo>
                  <a:lnTo>
                    <a:pt x="898664" y="2706128"/>
                  </a:lnTo>
                  <a:lnTo>
                    <a:pt x="1036726" y="2717368"/>
                  </a:lnTo>
                  <a:lnTo>
                    <a:pt x="1040485" y="2795346"/>
                  </a:lnTo>
                  <a:lnTo>
                    <a:pt x="1045565" y="2795104"/>
                  </a:lnTo>
                  <a:lnTo>
                    <a:pt x="1041590" y="2712669"/>
                  </a:lnTo>
                  <a:lnTo>
                    <a:pt x="899083" y="2701074"/>
                  </a:lnTo>
                  <a:close/>
                </a:path>
                <a:path w="4750435" h="3215640">
                  <a:moveTo>
                    <a:pt x="796988" y="2702953"/>
                  </a:moveTo>
                  <a:lnTo>
                    <a:pt x="795756" y="2718142"/>
                  </a:lnTo>
                  <a:lnTo>
                    <a:pt x="821067" y="2720200"/>
                  </a:lnTo>
                  <a:lnTo>
                    <a:pt x="822299" y="2705011"/>
                  </a:lnTo>
                  <a:lnTo>
                    <a:pt x="796988" y="2702953"/>
                  </a:lnTo>
                  <a:close/>
                </a:path>
                <a:path w="4750435" h="3215640">
                  <a:moveTo>
                    <a:pt x="797813" y="2692831"/>
                  </a:moveTo>
                  <a:lnTo>
                    <a:pt x="797394" y="2697886"/>
                  </a:lnTo>
                  <a:lnTo>
                    <a:pt x="822718" y="2699956"/>
                  </a:lnTo>
                  <a:lnTo>
                    <a:pt x="823125" y="2694889"/>
                  </a:lnTo>
                  <a:lnTo>
                    <a:pt x="797813" y="2692831"/>
                  </a:lnTo>
                  <a:close/>
                </a:path>
                <a:path w="4750435" h="3215640">
                  <a:moveTo>
                    <a:pt x="518502" y="2680296"/>
                  </a:moveTo>
                  <a:lnTo>
                    <a:pt x="517271" y="2695486"/>
                  </a:lnTo>
                  <a:lnTo>
                    <a:pt x="719797" y="2711970"/>
                  </a:lnTo>
                  <a:lnTo>
                    <a:pt x="721042" y="2696768"/>
                  </a:lnTo>
                  <a:lnTo>
                    <a:pt x="518502" y="2680296"/>
                  </a:lnTo>
                  <a:close/>
                </a:path>
                <a:path w="4750435" h="3215640">
                  <a:moveTo>
                    <a:pt x="519328" y="2670162"/>
                  </a:moveTo>
                  <a:lnTo>
                    <a:pt x="518922" y="2675229"/>
                  </a:lnTo>
                  <a:lnTo>
                    <a:pt x="721448" y="2691714"/>
                  </a:lnTo>
                  <a:lnTo>
                    <a:pt x="721867" y="2686646"/>
                  </a:lnTo>
                  <a:lnTo>
                    <a:pt x="519328" y="2670162"/>
                  </a:lnTo>
                  <a:close/>
                </a:path>
                <a:path w="4750435" h="3215640">
                  <a:moveTo>
                    <a:pt x="417245" y="2672054"/>
                  </a:moveTo>
                  <a:lnTo>
                    <a:pt x="416013" y="2687243"/>
                  </a:lnTo>
                  <a:lnTo>
                    <a:pt x="441325" y="2689301"/>
                  </a:lnTo>
                  <a:lnTo>
                    <a:pt x="442556" y="2674112"/>
                  </a:lnTo>
                  <a:lnTo>
                    <a:pt x="417245" y="2672054"/>
                  </a:lnTo>
                  <a:close/>
                </a:path>
                <a:path w="4750435" h="3215640">
                  <a:moveTo>
                    <a:pt x="418071" y="2661920"/>
                  </a:moveTo>
                  <a:lnTo>
                    <a:pt x="417652" y="2666987"/>
                  </a:lnTo>
                  <a:lnTo>
                    <a:pt x="442975" y="2669044"/>
                  </a:lnTo>
                  <a:lnTo>
                    <a:pt x="443382" y="2663990"/>
                  </a:lnTo>
                  <a:lnTo>
                    <a:pt x="418071" y="2661920"/>
                  </a:lnTo>
                  <a:close/>
                </a:path>
                <a:path w="4750435" h="3215640">
                  <a:moveTo>
                    <a:pt x="350393" y="2572804"/>
                  </a:moveTo>
                  <a:lnTo>
                    <a:pt x="230517" y="2672143"/>
                  </a:lnTo>
                  <a:lnTo>
                    <a:pt x="340055" y="2681058"/>
                  </a:lnTo>
                  <a:lnTo>
                    <a:pt x="341299" y="2665869"/>
                  </a:lnTo>
                  <a:lnTo>
                    <a:pt x="269062" y="2659989"/>
                  </a:lnTo>
                  <a:lnTo>
                    <a:pt x="360121" y="2584538"/>
                  </a:lnTo>
                  <a:lnTo>
                    <a:pt x="350393" y="2572804"/>
                  </a:lnTo>
                  <a:close/>
                </a:path>
                <a:path w="4750435" h="3215640">
                  <a:moveTo>
                    <a:pt x="363359" y="2588450"/>
                  </a:moveTo>
                  <a:lnTo>
                    <a:pt x="281914" y="2655938"/>
                  </a:lnTo>
                  <a:lnTo>
                    <a:pt x="341706" y="2660802"/>
                  </a:lnTo>
                  <a:lnTo>
                    <a:pt x="342125" y="2655747"/>
                  </a:lnTo>
                  <a:lnTo>
                    <a:pt x="294766" y="2651887"/>
                  </a:lnTo>
                  <a:lnTo>
                    <a:pt x="366598" y="2592362"/>
                  </a:lnTo>
                  <a:lnTo>
                    <a:pt x="363359" y="2588450"/>
                  </a:lnTo>
                  <a:close/>
                </a:path>
                <a:path w="4750435" h="3215640">
                  <a:moveTo>
                    <a:pt x="441591" y="2523617"/>
                  </a:moveTo>
                  <a:lnTo>
                    <a:pt x="422033" y="2539834"/>
                  </a:lnTo>
                  <a:lnTo>
                    <a:pt x="425272" y="2543746"/>
                  </a:lnTo>
                  <a:lnTo>
                    <a:pt x="444830" y="2527528"/>
                  </a:lnTo>
                  <a:lnTo>
                    <a:pt x="441591" y="2523617"/>
                  </a:lnTo>
                  <a:close/>
                </a:path>
                <a:path w="4750435" h="3215640">
                  <a:moveTo>
                    <a:pt x="428625" y="2507983"/>
                  </a:moveTo>
                  <a:lnTo>
                    <a:pt x="409066" y="2524188"/>
                  </a:lnTo>
                  <a:lnTo>
                    <a:pt x="418795" y="2535923"/>
                  </a:lnTo>
                  <a:lnTo>
                    <a:pt x="438353" y="2519705"/>
                  </a:lnTo>
                  <a:lnTo>
                    <a:pt x="428625" y="2507983"/>
                  </a:lnTo>
                  <a:close/>
                </a:path>
                <a:path w="4750435" h="3215640">
                  <a:moveTo>
                    <a:pt x="656716" y="2345347"/>
                  </a:moveTo>
                  <a:lnTo>
                    <a:pt x="500265" y="2475001"/>
                  </a:lnTo>
                  <a:lnTo>
                    <a:pt x="503504" y="2478913"/>
                  </a:lnTo>
                  <a:lnTo>
                    <a:pt x="659968" y="2349258"/>
                  </a:lnTo>
                  <a:lnTo>
                    <a:pt x="656716" y="2345347"/>
                  </a:lnTo>
                  <a:close/>
                </a:path>
                <a:path w="4750435" h="3215640">
                  <a:moveTo>
                    <a:pt x="643750" y="2329700"/>
                  </a:moveTo>
                  <a:lnTo>
                    <a:pt x="487299" y="2459355"/>
                  </a:lnTo>
                  <a:lnTo>
                    <a:pt x="497014" y="2471089"/>
                  </a:lnTo>
                  <a:lnTo>
                    <a:pt x="653478" y="2341435"/>
                  </a:lnTo>
                  <a:lnTo>
                    <a:pt x="643750" y="2329700"/>
                  </a:lnTo>
                  <a:close/>
                </a:path>
                <a:path w="4750435" h="3215640">
                  <a:moveTo>
                    <a:pt x="683945" y="2277503"/>
                  </a:moveTo>
                  <a:lnTo>
                    <a:pt x="676948" y="2291041"/>
                  </a:lnTo>
                  <a:lnTo>
                    <a:pt x="699516" y="2302700"/>
                  </a:lnTo>
                  <a:lnTo>
                    <a:pt x="706513" y="2289162"/>
                  </a:lnTo>
                  <a:lnTo>
                    <a:pt x="683945" y="2277503"/>
                  </a:lnTo>
                  <a:close/>
                </a:path>
                <a:path w="4750435" h="3215640">
                  <a:moveTo>
                    <a:pt x="688606" y="2268474"/>
                  </a:moveTo>
                  <a:lnTo>
                    <a:pt x="686282" y="2272982"/>
                  </a:lnTo>
                  <a:lnTo>
                    <a:pt x="708837" y="2284653"/>
                  </a:lnTo>
                  <a:lnTo>
                    <a:pt x="711174" y="2280132"/>
                  </a:lnTo>
                  <a:lnTo>
                    <a:pt x="688606" y="2268474"/>
                  </a:lnTo>
                  <a:close/>
                </a:path>
                <a:path w="4750435" h="3215640">
                  <a:moveTo>
                    <a:pt x="435724" y="2149233"/>
                  </a:moveTo>
                  <a:lnTo>
                    <a:pt x="428739" y="2162771"/>
                  </a:lnTo>
                  <a:lnTo>
                    <a:pt x="609257" y="2256053"/>
                  </a:lnTo>
                  <a:lnTo>
                    <a:pt x="616254" y="2242515"/>
                  </a:lnTo>
                  <a:lnTo>
                    <a:pt x="435724" y="2149233"/>
                  </a:lnTo>
                  <a:close/>
                </a:path>
                <a:path w="4750435" h="3215640">
                  <a:moveTo>
                    <a:pt x="440397" y="2140204"/>
                  </a:moveTo>
                  <a:lnTo>
                    <a:pt x="438061" y="2144712"/>
                  </a:lnTo>
                  <a:lnTo>
                    <a:pt x="618578" y="2238006"/>
                  </a:lnTo>
                  <a:lnTo>
                    <a:pt x="620915" y="2233498"/>
                  </a:lnTo>
                  <a:lnTo>
                    <a:pt x="440397" y="2140204"/>
                  </a:lnTo>
                  <a:close/>
                </a:path>
                <a:path w="4750435" h="3215640">
                  <a:moveTo>
                    <a:pt x="345465" y="2102586"/>
                  </a:moveTo>
                  <a:lnTo>
                    <a:pt x="338467" y="2116124"/>
                  </a:lnTo>
                  <a:lnTo>
                    <a:pt x="361035" y="2127783"/>
                  </a:lnTo>
                  <a:lnTo>
                    <a:pt x="368033" y="2114245"/>
                  </a:lnTo>
                  <a:lnTo>
                    <a:pt x="345465" y="2102586"/>
                  </a:lnTo>
                  <a:close/>
                </a:path>
                <a:path w="4750435" h="3215640">
                  <a:moveTo>
                    <a:pt x="350138" y="2093556"/>
                  </a:moveTo>
                  <a:lnTo>
                    <a:pt x="347802" y="2098065"/>
                  </a:lnTo>
                  <a:lnTo>
                    <a:pt x="370370" y="2109736"/>
                  </a:lnTo>
                  <a:lnTo>
                    <a:pt x="372694" y="2105215"/>
                  </a:lnTo>
                  <a:lnTo>
                    <a:pt x="350138" y="2093556"/>
                  </a:lnTo>
                  <a:close/>
                </a:path>
                <a:path w="4750435" h="3215640">
                  <a:moveTo>
                    <a:pt x="97256" y="1974316"/>
                  </a:moveTo>
                  <a:lnTo>
                    <a:pt x="90258" y="1987854"/>
                  </a:lnTo>
                  <a:lnTo>
                    <a:pt x="270776" y="2081136"/>
                  </a:lnTo>
                  <a:lnTo>
                    <a:pt x="277774" y="2067598"/>
                  </a:lnTo>
                  <a:lnTo>
                    <a:pt x="97256" y="1974316"/>
                  </a:lnTo>
                  <a:close/>
                </a:path>
                <a:path w="4750435" h="3215640">
                  <a:moveTo>
                    <a:pt x="101917" y="1965286"/>
                  </a:moveTo>
                  <a:lnTo>
                    <a:pt x="99593" y="1969795"/>
                  </a:lnTo>
                  <a:lnTo>
                    <a:pt x="280111" y="2063089"/>
                  </a:lnTo>
                  <a:lnTo>
                    <a:pt x="282435" y="2058581"/>
                  </a:lnTo>
                  <a:lnTo>
                    <a:pt x="101917" y="1965286"/>
                  </a:lnTo>
                  <a:close/>
                </a:path>
                <a:path w="4750435" h="3215640">
                  <a:moveTo>
                    <a:pt x="6997" y="1927606"/>
                  </a:moveTo>
                  <a:lnTo>
                    <a:pt x="0" y="1941195"/>
                  </a:lnTo>
                  <a:lnTo>
                    <a:pt x="22567" y="1952866"/>
                  </a:lnTo>
                  <a:lnTo>
                    <a:pt x="29565" y="1939289"/>
                  </a:lnTo>
                  <a:lnTo>
                    <a:pt x="6997" y="1927606"/>
                  </a:lnTo>
                  <a:close/>
                </a:path>
                <a:path w="4750435" h="3215640">
                  <a:moveTo>
                    <a:pt x="11658" y="1918589"/>
                  </a:moveTo>
                  <a:lnTo>
                    <a:pt x="9321" y="1923161"/>
                  </a:lnTo>
                  <a:lnTo>
                    <a:pt x="31889" y="1934845"/>
                  </a:lnTo>
                  <a:lnTo>
                    <a:pt x="34226" y="1930273"/>
                  </a:lnTo>
                  <a:lnTo>
                    <a:pt x="11658" y="1918589"/>
                  </a:lnTo>
                  <a:close/>
                </a:path>
                <a:path w="4750435" h="3215640">
                  <a:moveTo>
                    <a:pt x="231571" y="1869694"/>
                  </a:moveTo>
                  <a:lnTo>
                    <a:pt x="33350" y="1914398"/>
                  </a:lnTo>
                  <a:lnTo>
                    <a:pt x="34467" y="1919351"/>
                  </a:lnTo>
                  <a:lnTo>
                    <a:pt x="232689" y="1874647"/>
                  </a:lnTo>
                  <a:lnTo>
                    <a:pt x="231571" y="1869694"/>
                  </a:lnTo>
                  <a:close/>
                </a:path>
                <a:path w="4750435" h="3215640">
                  <a:moveTo>
                    <a:pt x="227101" y="1849882"/>
                  </a:moveTo>
                  <a:lnTo>
                    <a:pt x="28879" y="1894586"/>
                  </a:lnTo>
                  <a:lnTo>
                    <a:pt x="32232" y="1909445"/>
                  </a:lnTo>
                  <a:lnTo>
                    <a:pt x="230454" y="1864741"/>
                  </a:lnTo>
                  <a:lnTo>
                    <a:pt x="227101" y="1849882"/>
                  </a:lnTo>
                  <a:close/>
                </a:path>
                <a:path w="4750435" h="3215640">
                  <a:moveTo>
                    <a:pt x="330682" y="1847342"/>
                  </a:moveTo>
                  <a:lnTo>
                    <a:pt x="305904" y="1852930"/>
                  </a:lnTo>
                  <a:lnTo>
                    <a:pt x="307022" y="1857883"/>
                  </a:lnTo>
                  <a:lnTo>
                    <a:pt x="331800" y="1852295"/>
                  </a:lnTo>
                  <a:lnTo>
                    <a:pt x="330682" y="1847342"/>
                  </a:lnTo>
                  <a:close/>
                </a:path>
                <a:path w="4750435" h="3215640">
                  <a:moveTo>
                    <a:pt x="326212" y="1827530"/>
                  </a:moveTo>
                  <a:lnTo>
                    <a:pt x="301434" y="1833118"/>
                  </a:lnTo>
                  <a:lnTo>
                    <a:pt x="304787" y="1847977"/>
                  </a:lnTo>
                  <a:lnTo>
                    <a:pt x="329565" y="1842389"/>
                  </a:lnTo>
                  <a:lnTo>
                    <a:pt x="326212" y="1827530"/>
                  </a:lnTo>
                  <a:close/>
                </a:path>
                <a:path w="4750435" h="3215640">
                  <a:moveTo>
                    <a:pt x="603250" y="1785874"/>
                  </a:moveTo>
                  <a:lnTo>
                    <a:pt x="405015" y="1830577"/>
                  </a:lnTo>
                  <a:lnTo>
                    <a:pt x="406133" y="1835531"/>
                  </a:lnTo>
                  <a:lnTo>
                    <a:pt x="604367" y="1790827"/>
                  </a:lnTo>
                  <a:lnTo>
                    <a:pt x="603250" y="1785874"/>
                  </a:lnTo>
                  <a:close/>
                </a:path>
                <a:path w="4750435" h="3215640">
                  <a:moveTo>
                    <a:pt x="598779" y="1766062"/>
                  </a:moveTo>
                  <a:lnTo>
                    <a:pt x="400545" y="1810766"/>
                  </a:lnTo>
                  <a:lnTo>
                    <a:pt x="403898" y="1825625"/>
                  </a:lnTo>
                  <a:lnTo>
                    <a:pt x="602132" y="1780921"/>
                  </a:lnTo>
                  <a:lnTo>
                    <a:pt x="598779" y="1766062"/>
                  </a:lnTo>
                  <a:close/>
                </a:path>
                <a:path w="4750435" h="3215640">
                  <a:moveTo>
                    <a:pt x="702360" y="1763522"/>
                  </a:moveTo>
                  <a:lnTo>
                    <a:pt x="677583" y="1769110"/>
                  </a:lnTo>
                  <a:lnTo>
                    <a:pt x="678700" y="1774063"/>
                  </a:lnTo>
                  <a:lnTo>
                    <a:pt x="703478" y="1768475"/>
                  </a:lnTo>
                  <a:lnTo>
                    <a:pt x="702360" y="1763522"/>
                  </a:lnTo>
                  <a:close/>
                </a:path>
                <a:path w="4750435" h="3215640">
                  <a:moveTo>
                    <a:pt x="697890" y="1743710"/>
                  </a:moveTo>
                  <a:lnTo>
                    <a:pt x="673112" y="1749298"/>
                  </a:lnTo>
                  <a:lnTo>
                    <a:pt x="676465" y="1764157"/>
                  </a:lnTo>
                  <a:lnTo>
                    <a:pt x="701243" y="1758569"/>
                  </a:lnTo>
                  <a:lnTo>
                    <a:pt x="697890" y="1743710"/>
                  </a:lnTo>
                  <a:close/>
                </a:path>
                <a:path w="4750435" h="3215640">
                  <a:moveTo>
                    <a:pt x="742861" y="1627632"/>
                  </a:moveTo>
                  <a:lnTo>
                    <a:pt x="739609" y="1631569"/>
                  </a:lnTo>
                  <a:lnTo>
                    <a:pt x="856703" y="1728724"/>
                  </a:lnTo>
                  <a:lnTo>
                    <a:pt x="776693" y="1746758"/>
                  </a:lnTo>
                  <a:lnTo>
                    <a:pt x="777811" y="1751711"/>
                  </a:lnTo>
                  <a:lnTo>
                    <a:pt x="867892" y="1731518"/>
                  </a:lnTo>
                  <a:lnTo>
                    <a:pt x="742861" y="1627632"/>
                  </a:lnTo>
                  <a:close/>
                </a:path>
                <a:path w="4750435" h="3215640">
                  <a:moveTo>
                    <a:pt x="736371" y="1635506"/>
                  </a:moveTo>
                  <a:lnTo>
                    <a:pt x="726630" y="1647189"/>
                  </a:lnTo>
                  <a:lnTo>
                    <a:pt x="811936" y="1718056"/>
                  </a:lnTo>
                  <a:lnTo>
                    <a:pt x="772223" y="1726946"/>
                  </a:lnTo>
                  <a:lnTo>
                    <a:pt x="775576" y="1741805"/>
                  </a:lnTo>
                  <a:lnTo>
                    <a:pt x="845515" y="1726057"/>
                  </a:lnTo>
                  <a:lnTo>
                    <a:pt x="736371" y="1635506"/>
                  </a:lnTo>
                  <a:close/>
                </a:path>
                <a:path w="4750435" h="3215640">
                  <a:moveTo>
                    <a:pt x="658190" y="1570609"/>
                  </a:moveTo>
                  <a:lnTo>
                    <a:pt x="648449" y="1582293"/>
                  </a:lnTo>
                  <a:lnTo>
                    <a:pt x="667994" y="1598549"/>
                  </a:lnTo>
                  <a:lnTo>
                    <a:pt x="677735" y="1586865"/>
                  </a:lnTo>
                  <a:lnTo>
                    <a:pt x="658190" y="1570609"/>
                  </a:lnTo>
                  <a:close/>
                </a:path>
                <a:path w="4750435" h="3215640">
                  <a:moveTo>
                    <a:pt x="664679" y="1562862"/>
                  </a:moveTo>
                  <a:lnTo>
                    <a:pt x="661428" y="1566672"/>
                  </a:lnTo>
                  <a:lnTo>
                    <a:pt x="680973" y="1582928"/>
                  </a:lnTo>
                  <a:lnTo>
                    <a:pt x="684225" y="1578991"/>
                  </a:lnTo>
                  <a:lnTo>
                    <a:pt x="664679" y="1562862"/>
                  </a:lnTo>
                  <a:close/>
                </a:path>
                <a:path w="4750435" h="3215640">
                  <a:moveTo>
                    <a:pt x="443191" y="1392174"/>
                  </a:moveTo>
                  <a:lnTo>
                    <a:pt x="433450" y="1403858"/>
                  </a:lnTo>
                  <a:lnTo>
                    <a:pt x="589813" y="1533652"/>
                  </a:lnTo>
                  <a:lnTo>
                    <a:pt x="599554" y="1521968"/>
                  </a:lnTo>
                  <a:lnTo>
                    <a:pt x="443191" y="1392174"/>
                  </a:lnTo>
                  <a:close/>
                </a:path>
                <a:path w="4750435" h="3215640">
                  <a:moveTo>
                    <a:pt x="449681" y="1384427"/>
                  </a:moveTo>
                  <a:lnTo>
                    <a:pt x="446430" y="1388237"/>
                  </a:lnTo>
                  <a:lnTo>
                    <a:pt x="602792" y="1518031"/>
                  </a:lnTo>
                  <a:lnTo>
                    <a:pt x="606044" y="1514094"/>
                  </a:lnTo>
                  <a:lnTo>
                    <a:pt x="449681" y="1384427"/>
                  </a:lnTo>
                  <a:close/>
                </a:path>
                <a:path w="4750435" h="3215640">
                  <a:moveTo>
                    <a:pt x="365010" y="1327277"/>
                  </a:moveTo>
                  <a:lnTo>
                    <a:pt x="355269" y="1339088"/>
                  </a:lnTo>
                  <a:lnTo>
                    <a:pt x="374815" y="1355217"/>
                  </a:lnTo>
                  <a:lnTo>
                    <a:pt x="384555" y="1343533"/>
                  </a:lnTo>
                  <a:lnTo>
                    <a:pt x="365010" y="1327277"/>
                  </a:lnTo>
                  <a:close/>
                </a:path>
                <a:path w="4750435" h="3215640">
                  <a:moveTo>
                    <a:pt x="371500" y="1319530"/>
                  </a:moveTo>
                  <a:lnTo>
                    <a:pt x="368249" y="1323340"/>
                  </a:lnTo>
                  <a:lnTo>
                    <a:pt x="387794" y="1339596"/>
                  </a:lnTo>
                  <a:lnTo>
                    <a:pt x="391045" y="1335659"/>
                  </a:lnTo>
                  <a:lnTo>
                    <a:pt x="371500" y="1319530"/>
                  </a:lnTo>
                  <a:close/>
                </a:path>
                <a:path w="4750435" h="3215640">
                  <a:moveTo>
                    <a:pt x="353250" y="1203960"/>
                  </a:moveTo>
                  <a:lnTo>
                    <a:pt x="205689" y="1214882"/>
                  </a:lnTo>
                  <a:lnTo>
                    <a:pt x="296633" y="1290320"/>
                  </a:lnTo>
                  <a:lnTo>
                    <a:pt x="306374" y="1278636"/>
                  </a:lnTo>
                  <a:lnTo>
                    <a:pt x="244487" y="1227328"/>
                  </a:lnTo>
                  <a:lnTo>
                    <a:pt x="354380" y="1219073"/>
                  </a:lnTo>
                  <a:lnTo>
                    <a:pt x="353250" y="1203960"/>
                  </a:lnTo>
                  <a:close/>
                </a:path>
                <a:path w="4750435" h="3215640">
                  <a:moveTo>
                    <a:pt x="354761" y="1224153"/>
                  </a:moveTo>
                  <a:lnTo>
                    <a:pt x="257429" y="1231392"/>
                  </a:lnTo>
                  <a:lnTo>
                    <a:pt x="309613" y="1274699"/>
                  </a:lnTo>
                  <a:lnTo>
                    <a:pt x="312864" y="1270762"/>
                  </a:lnTo>
                  <a:lnTo>
                    <a:pt x="270357" y="1235583"/>
                  </a:lnTo>
                  <a:lnTo>
                    <a:pt x="355142" y="1229233"/>
                  </a:lnTo>
                  <a:lnTo>
                    <a:pt x="354761" y="1224153"/>
                  </a:lnTo>
                  <a:close/>
                </a:path>
                <a:path w="4750435" h="3215640">
                  <a:moveTo>
                    <a:pt x="454571" y="1196340"/>
                  </a:moveTo>
                  <a:lnTo>
                    <a:pt x="429234" y="1198245"/>
                  </a:lnTo>
                  <a:lnTo>
                    <a:pt x="430377" y="1213485"/>
                  </a:lnTo>
                  <a:lnTo>
                    <a:pt x="455701" y="1211580"/>
                  </a:lnTo>
                  <a:lnTo>
                    <a:pt x="454571" y="1196340"/>
                  </a:lnTo>
                  <a:close/>
                </a:path>
                <a:path w="4750435" h="3215640">
                  <a:moveTo>
                    <a:pt x="456082" y="1216660"/>
                  </a:moveTo>
                  <a:lnTo>
                    <a:pt x="430745" y="1218565"/>
                  </a:lnTo>
                  <a:lnTo>
                    <a:pt x="431126" y="1223518"/>
                  </a:lnTo>
                  <a:lnTo>
                    <a:pt x="456450" y="1221740"/>
                  </a:lnTo>
                  <a:lnTo>
                    <a:pt x="456082" y="1216660"/>
                  </a:lnTo>
                  <a:close/>
                </a:path>
                <a:path w="4750435" h="3215640">
                  <a:moveTo>
                    <a:pt x="734707" y="1195832"/>
                  </a:moveTo>
                  <a:lnTo>
                    <a:pt x="532066" y="1210945"/>
                  </a:lnTo>
                  <a:lnTo>
                    <a:pt x="532447" y="1216025"/>
                  </a:lnTo>
                  <a:lnTo>
                    <a:pt x="735088" y="1200912"/>
                  </a:lnTo>
                  <a:lnTo>
                    <a:pt x="734707" y="1195832"/>
                  </a:lnTo>
                  <a:close/>
                </a:path>
                <a:path w="4750435" h="3215640">
                  <a:moveTo>
                    <a:pt x="733196" y="1175639"/>
                  </a:moveTo>
                  <a:lnTo>
                    <a:pt x="530555" y="1190752"/>
                  </a:lnTo>
                  <a:lnTo>
                    <a:pt x="531685" y="1205865"/>
                  </a:lnTo>
                  <a:lnTo>
                    <a:pt x="734326" y="1190752"/>
                  </a:lnTo>
                  <a:lnTo>
                    <a:pt x="733196" y="1175639"/>
                  </a:lnTo>
                  <a:close/>
                </a:path>
                <a:path w="4750435" h="3215640">
                  <a:moveTo>
                    <a:pt x="834516" y="1168019"/>
                  </a:moveTo>
                  <a:lnTo>
                    <a:pt x="809193" y="1169924"/>
                  </a:lnTo>
                  <a:lnTo>
                    <a:pt x="810323" y="1185164"/>
                  </a:lnTo>
                  <a:lnTo>
                    <a:pt x="835647" y="1183259"/>
                  </a:lnTo>
                  <a:lnTo>
                    <a:pt x="834516" y="1168019"/>
                  </a:lnTo>
                  <a:close/>
                </a:path>
                <a:path w="4750435" h="3215640">
                  <a:moveTo>
                    <a:pt x="836028" y="1188339"/>
                  </a:moveTo>
                  <a:lnTo>
                    <a:pt x="810691" y="1190244"/>
                  </a:lnTo>
                  <a:lnTo>
                    <a:pt x="811072" y="1195324"/>
                  </a:lnTo>
                  <a:lnTo>
                    <a:pt x="836409" y="1193419"/>
                  </a:lnTo>
                  <a:lnTo>
                    <a:pt x="836028" y="1188339"/>
                  </a:lnTo>
                  <a:close/>
                </a:path>
                <a:path w="4750435" h="3215640">
                  <a:moveTo>
                    <a:pt x="1114602" y="1167638"/>
                  </a:moveTo>
                  <a:lnTo>
                    <a:pt x="912012" y="1182624"/>
                  </a:lnTo>
                  <a:lnTo>
                    <a:pt x="912393" y="1187704"/>
                  </a:lnTo>
                  <a:lnTo>
                    <a:pt x="1114983" y="1172718"/>
                  </a:lnTo>
                  <a:lnTo>
                    <a:pt x="1114602" y="1167638"/>
                  </a:lnTo>
                  <a:close/>
                </a:path>
                <a:path w="4750435" h="3215640">
                  <a:moveTo>
                    <a:pt x="1113205" y="1147318"/>
                  </a:moveTo>
                  <a:lnTo>
                    <a:pt x="910513" y="1162431"/>
                  </a:lnTo>
                  <a:lnTo>
                    <a:pt x="911644" y="1177671"/>
                  </a:lnTo>
                  <a:lnTo>
                    <a:pt x="1114221" y="1162558"/>
                  </a:lnTo>
                  <a:lnTo>
                    <a:pt x="1113205" y="1147318"/>
                  </a:lnTo>
                  <a:close/>
                </a:path>
                <a:path w="4750435" h="3215640">
                  <a:moveTo>
                    <a:pt x="1137335" y="1096391"/>
                  </a:moveTo>
                  <a:lnTo>
                    <a:pt x="1122730" y="1100836"/>
                  </a:lnTo>
                  <a:lnTo>
                    <a:pt x="1130096" y="1125093"/>
                  </a:lnTo>
                  <a:lnTo>
                    <a:pt x="1144701" y="1120775"/>
                  </a:lnTo>
                  <a:lnTo>
                    <a:pt x="1137335" y="1096391"/>
                  </a:lnTo>
                  <a:close/>
                </a:path>
                <a:path w="4750435" h="3215640">
                  <a:moveTo>
                    <a:pt x="1147114" y="1093470"/>
                  </a:moveTo>
                  <a:lnTo>
                    <a:pt x="1142161" y="1094867"/>
                  </a:lnTo>
                  <a:lnTo>
                    <a:pt x="1149527" y="1119251"/>
                  </a:lnTo>
                  <a:lnTo>
                    <a:pt x="1154353" y="1117854"/>
                  </a:lnTo>
                  <a:lnTo>
                    <a:pt x="1147114" y="1093470"/>
                  </a:lnTo>
                  <a:close/>
                </a:path>
                <a:path w="4750435" h="3215640">
                  <a:moveTo>
                    <a:pt x="1056906" y="828802"/>
                  </a:moveTo>
                  <a:lnTo>
                    <a:pt x="1042314" y="833247"/>
                  </a:lnTo>
                  <a:lnTo>
                    <a:pt x="1100823" y="1027811"/>
                  </a:lnTo>
                  <a:lnTo>
                    <a:pt x="1115364" y="1023366"/>
                  </a:lnTo>
                  <a:lnTo>
                    <a:pt x="1056906" y="828802"/>
                  </a:lnTo>
                  <a:close/>
                </a:path>
                <a:path w="4750435" h="3215640">
                  <a:moveTo>
                    <a:pt x="1066634" y="825881"/>
                  </a:moveTo>
                  <a:lnTo>
                    <a:pt x="1061770" y="827405"/>
                  </a:lnTo>
                  <a:lnTo>
                    <a:pt x="1120317" y="1021969"/>
                  </a:lnTo>
                  <a:lnTo>
                    <a:pt x="1125143" y="1020444"/>
                  </a:lnTo>
                  <a:lnTo>
                    <a:pt x="1066634" y="825881"/>
                  </a:lnTo>
                  <a:close/>
                </a:path>
                <a:path w="4750435" h="3215640">
                  <a:moveTo>
                    <a:pt x="1027658" y="731519"/>
                  </a:moveTo>
                  <a:lnTo>
                    <a:pt x="1013053" y="735965"/>
                  </a:lnTo>
                  <a:lnTo>
                    <a:pt x="1020368" y="760222"/>
                  </a:lnTo>
                  <a:lnTo>
                    <a:pt x="1034961" y="755904"/>
                  </a:lnTo>
                  <a:lnTo>
                    <a:pt x="1027658" y="731519"/>
                  </a:lnTo>
                  <a:close/>
                </a:path>
                <a:path w="4750435" h="3215640">
                  <a:moveTo>
                    <a:pt x="1037386" y="728599"/>
                  </a:moveTo>
                  <a:lnTo>
                    <a:pt x="1032522" y="730123"/>
                  </a:lnTo>
                  <a:lnTo>
                    <a:pt x="1039825" y="754380"/>
                  </a:lnTo>
                  <a:lnTo>
                    <a:pt x="1044701" y="752983"/>
                  </a:lnTo>
                  <a:lnTo>
                    <a:pt x="1037386" y="728599"/>
                  </a:lnTo>
                  <a:close/>
                </a:path>
                <a:path w="4750435" h="3215640">
                  <a:moveTo>
                    <a:pt x="943076" y="503174"/>
                  </a:moveTo>
                  <a:lnTo>
                    <a:pt x="991120" y="662940"/>
                  </a:lnTo>
                  <a:lnTo>
                    <a:pt x="1005713" y="658494"/>
                  </a:lnTo>
                  <a:lnTo>
                    <a:pt x="967498" y="531494"/>
                  </a:lnTo>
                  <a:lnTo>
                    <a:pt x="1003403" y="531494"/>
                  </a:lnTo>
                  <a:lnTo>
                    <a:pt x="943076" y="503174"/>
                  </a:lnTo>
                  <a:close/>
                </a:path>
                <a:path w="4750435" h="3215640">
                  <a:moveTo>
                    <a:pt x="975652" y="540893"/>
                  </a:moveTo>
                  <a:lnTo>
                    <a:pt x="1010577" y="657098"/>
                  </a:lnTo>
                  <a:lnTo>
                    <a:pt x="1015441" y="655574"/>
                  </a:lnTo>
                  <a:lnTo>
                    <a:pt x="983792" y="550291"/>
                  </a:lnTo>
                  <a:lnTo>
                    <a:pt x="995622" y="550291"/>
                  </a:lnTo>
                  <a:lnTo>
                    <a:pt x="975652" y="540893"/>
                  </a:lnTo>
                  <a:close/>
                </a:path>
                <a:path w="4750435" h="3215640">
                  <a:moveTo>
                    <a:pt x="995622" y="550291"/>
                  </a:moveTo>
                  <a:lnTo>
                    <a:pt x="983792" y="550291"/>
                  </a:lnTo>
                  <a:lnTo>
                    <a:pt x="1016673" y="565785"/>
                  </a:lnTo>
                  <a:lnTo>
                    <a:pt x="1018832" y="561213"/>
                  </a:lnTo>
                  <a:lnTo>
                    <a:pt x="995622" y="550291"/>
                  </a:lnTo>
                  <a:close/>
                </a:path>
                <a:path w="4750435" h="3215640">
                  <a:moveTo>
                    <a:pt x="1003403" y="531494"/>
                  </a:moveTo>
                  <a:lnTo>
                    <a:pt x="967498" y="531494"/>
                  </a:lnTo>
                  <a:lnTo>
                    <a:pt x="1020991" y="556641"/>
                  </a:lnTo>
                  <a:lnTo>
                    <a:pt x="1027480" y="542798"/>
                  </a:lnTo>
                  <a:lnTo>
                    <a:pt x="1003403" y="531494"/>
                  </a:lnTo>
                  <a:close/>
                </a:path>
                <a:path w="4750435" h="3215640">
                  <a:moveTo>
                    <a:pt x="1087793" y="593598"/>
                  </a:moveTo>
                  <a:lnTo>
                    <a:pt x="1085634" y="598169"/>
                  </a:lnTo>
                  <a:lnTo>
                    <a:pt x="1108633" y="609092"/>
                  </a:lnTo>
                  <a:lnTo>
                    <a:pt x="1110792" y="604393"/>
                  </a:lnTo>
                  <a:lnTo>
                    <a:pt x="1087793" y="593598"/>
                  </a:lnTo>
                  <a:close/>
                </a:path>
                <a:path w="4750435" h="3215640">
                  <a:moveTo>
                    <a:pt x="1096441" y="575183"/>
                  </a:moveTo>
                  <a:lnTo>
                    <a:pt x="1089952" y="589026"/>
                  </a:lnTo>
                  <a:lnTo>
                    <a:pt x="1112951" y="599821"/>
                  </a:lnTo>
                  <a:lnTo>
                    <a:pt x="1119428" y="586105"/>
                  </a:lnTo>
                  <a:lnTo>
                    <a:pt x="1096441" y="575183"/>
                  </a:lnTo>
                  <a:close/>
                </a:path>
                <a:path w="4750435" h="3215640">
                  <a:moveTo>
                    <a:pt x="1179753" y="636905"/>
                  </a:moveTo>
                  <a:lnTo>
                    <a:pt x="1177594" y="641477"/>
                  </a:lnTo>
                  <a:lnTo>
                    <a:pt x="1361490" y="727963"/>
                  </a:lnTo>
                  <a:lnTo>
                    <a:pt x="1363649" y="723265"/>
                  </a:lnTo>
                  <a:lnTo>
                    <a:pt x="1179753" y="636905"/>
                  </a:lnTo>
                  <a:close/>
                </a:path>
                <a:path w="4750435" h="3215640">
                  <a:moveTo>
                    <a:pt x="1188389" y="618490"/>
                  </a:moveTo>
                  <a:lnTo>
                    <a:pt x="1181912" y="632206"/>
                  </a:lnTo>
                  <a:lnTo>
                    <a:pt x="1365808" y="718693"/>
                  </a:lnTo>
                  <a:lnTo>
                    <a:pt x="1372285" y="704977"/>
                  </a:lnTo>
                  <a:lnTo>
                    <a:pt x="1188389" y="618490"/>
                  </a:lnTo>
                  <a:close/>
                </a:path>
                <a:path w="4750435" h="3215640">
                  <a:moveTo>
                    <a:pt x="1432610" y="755777"/>
                  </a:moveTo>
                  <a:lnTo>
                    <a:pt x="1430451" y="760349"/>
                  </a:lnTo>
                  <a:lnTo>
                    <a:pt x="1453438" y="771144"/>
                  </a:lnTo>
                  <a:lnTo>
                    <a:pt x="1455597" y="766572"/>
                  </a:lnTo>
                  <a:lnTo>
                    <a:pt x="1432610" y="755777"/>
                  </a:lnTo>
                  <a:close/>
                </a:path>
                <a:path w="4750435" h="3215640">
                  <a:moveTo>
                    <a:pt x="1441246" y="737362"/>
                  </a:moveTo>
                  <a:lnTo>
                    <a:pt x="1434769" y="751078"/>
                  </a:lnTo>
                  <a:lnTo>
                    <a:pt x="1457756" y="762000"/>
                  </a:lnTo>
                  <a:lnTo>
                    <a:pt x="1464233" y="748157"/>
                  </a:lnTo>
                  <a:lnTo>
                    <a:pt x="1441246" y="737362"/>
                  </a:lnTo>
                  <a:close/>
                </a:path>
                <a:path w="4750435" h="3215640">
                  <a:moveTo>
                    <a:pt x="1524558" y="798957"/>
                  </a:moveTo>
                  <a:lnTo>
                    <a:pt x="1522399" y="803529"/>
                  </a:lnTo>
                  <a:lnTo>
                    <a:pt x="1706295" y="890016"/>
                  </a:lnTo>
                  <a:lnTo>
                    <a:pt x="1708454" y="885444"/>
                  </a:lnTo>
                  <a:lnTo>
                    <a:pt x="1524558" y="798957"/>
                  </a:lnTo>
                  <a:close/>
                </a:path>
                <a:path w="4750435" h="3215640">
                  <a:moveTo>
                    <a:pt x="1533194" y="780542"/>
                  </a:moveTo>
                  <a:lnTo>
                    <a:pt x="1526717" y="794385"/>
                  </a:lnTo>
                  <a:lnTo>
                    <a:pt x="1710613" y="880872"/>
                  </a:lnTo>
                  <a:lnTo>
                    <a:pt x="1717090" y="867029"/>
                  </a:lnTo>
                  <a:lnTo>
                    <a:pt x="1533194" y="780542"/>
                  </a:lnTo>
                  <a:close/>
                </a:path>
                <a:path w="4750435" h="3215640">
                  <a:moveTo>
                    <a:pt x="1777415" y="917829"/>
                  </a:moveTo>
                  <a:lnTo>
                    <a:pt x="1775256" y="922401"/>
                  </a:lnTo>
                  <a:lnTo>
                    <a:pt x="1798243" y="933196"/>
                  </a:lnTo>
                  <a:lnTo>
                    <a:pt x="1800402" y="928624"/>
                  </a:lnTo>
                  <a:lnTo>
                    <a:pt x="1777415" y="917829"/>
                  </a:lnTo>
                  <a:close/>
                </a:path>
                <a:path w="4750435" h="3215640">
                  <a:moveTo>
                    <a:pt x="1786051" y="899413"/>
                  </a:moveTo>
                  <a:lnTo>
                    <a:pt x="1779574" y="913257"/>
                  </a:lnTo>
                  <a:lnTo>
                    <a:pt x="1802561" y="924052"/>
                  </a:lnTo>
                  <a:lnTo>
                    <a:pt x="1809038" y="910209"/>
                  </a:lnTo>
                  <a:lnTo>
                    <a:pt x="1786051" y="899413"/>
                  </a:lnTo>
                  <a:close/>
                </a:path>
                <a:path w="4750435" h="3215640">
                  <a:moveTo>
                    <a:pt x="1934895" y="725678"/>
                  </a:moveTo>
                  <a:lnTo>
                    <a:pt x="1863013" y="915797"/>
                  </a:lnTo>
                  <a:lnTo>
                    <a:pt x="1867839" y="917575"/>
                  </a:lnTo>
                  <a:lnTo>
                    <a:pt x="1939594" y="727456"/>
                  </a:lnTo>
                  <a:lnTo>
                    <a:pt x="1934895" y="725678"/>
                  </a:lnTo>
                  <a:close/>
                </a:path>
                <a:path w="4750435" h="3215640">
                  <a:moveTo>
                    <a:pt x="1915845" y="718438"/>
                  </a:moveTo>
                  <a:lnTo>
                    <a:pt x="1844090" y="908558"/>
                  </a:lnTo>
                  <a:lnTo>
                    <a:pt x="1858314" y="914019"/>
                  </a:lnTo>
                  <a:lnTo>
                    <a:pt x="1930069" y="723900"/>
                  </a:lnTo>
                  <a:lnTo>
                    <a:pt x="1915845" y="718438"/>
                  </a:lnTo>
                  <a:close/>
                </a:path>
                <a:path w="4750435" h="3215640">
                  <a:moveTo>
                    <a:pt x="1970709" y="630682"/>
                  </a:moveTo>
                  <a:lnTo>
                    <a:pt x="1961819" y="654431"/>
                  </a:lnTo>
                  <a:lnTo>
                    <a:pt x="1966518" y="656209"/>
                  </a:lnTo>
                  <a:lnTo>
                    <a:pt x="1975535" y="632460"/>
                  </a:lnTo>
                  <a:lnTo>
                    <a:pt x="1970709" y="630682"/>
                  </a:lnTo>
                  <a:close/>
                </a:path>
                <a:path w="4750435" h="3215640">
                  <a:moveTo>
                    <a:pt x="1951786" y="623443"/>
                  </a:moveTo>
                  <a:lnTo>
                    <a:pt x="1942769" y="647192"/>
                  </a:lnTo>
                  <a:lnTo>
                    <a:pt x="1956993" y="652653"/>
                  </a:lnTo>
                  <a:lnTo>
                    <a:pt x="1966010" y="628777"/>
                  </a:lnTo>
                  <a:lnTo>
                    <a:pt x="1951786" y="623443"/>
                  </a:lnTo>
                  <a:close/>
                </a:path>
                <a:path w="4750435" h="3215640">
                  <a:moveTo>
                    <a:pt x="2069515" y="369316"/>
                  </a:moveTo>
                  <a:lnTo>
                    <a:pt x="1997633" y="559308"/>
                  </a:lnTo>
                  <a:lnTo>
                    <a:pt x="2002459" y="561086"/>
                  </a:lnTo>
                  <a:lnTo>
                    <a:pt x="2074214" y="371094"/>
                  </a:lnTo>
                  <a:lnTo>
                    <a:pt x="2069515" y="369316"/>
                  </a:lnTo>
                  <a:close/>
                </a:path>
                <a:path w="4750435" h="3215640">
                  <a:moveTo>
                    <a:pt x="2050465" y="362077"/>
                  </a:moveTo>
                  <a:lnTo>
                    <a:pt x="1978710" y="552196"/>
                  </a:lnTo>
                  <a:lnTo>
                    <a:pt x="1992934" y="557530"/>
                  </a:lnTo>
                  <a:lnTo>
                    <a:pt x="2064689" y="367411"/>
                  </a:lnTo>
                  <a:lnTo>
                    <a:pt x="2050465" y="362077"/>
                  </a:lnTo>
                  <a:close/>
                </a:path>
              </a:pathLst>
            </a:custGeom>
            <a:solidFill>
              <a:srgbClr val="F4AF81"/>
            </a:solidFill>
          </p:spPr>
          <p:txBody>
            <a:bodyPr wrap="square" lIns="0" tIns="0" rIns="0" bIns="0" rtlCol="0"/>
            <a:lstStyle/>
            <a:p>
              <a:endParaRPr/>
            </a:p>
          </p:txBody>
        </p:sp>
      </p:grpSp>
      <p:sp>
        <p:nvSpPr>
          <p:cNvPr id="60" name="object 60"/>
          <p:cNvSpPr txBox="1"/>
          <p:nvPr/>
        </p:nvSpPr>
        <p:spPr>
          <a:xfrm>
            <a:off x="1706879" y="4617465"/>
            <a:ext cx="847725" cy="209550"/>
          </a:xfrm>
          <a:prstGeom prst="rect">
            <a:avLst/>
          </a:prstGeom>
          <a:solidFill>
            <a:srgbClr val="FFFF00"/>
          </a:solidFill>
        </p:spPr>
        <p:txBody>
          <a:bodyPr vert="horz" wrap="square" lIns="0" tIns="9525" rIns="0" bIns="0" rtlCol="0">
            <a:spAutoFit/>
          </a:bodyPr>
          <a:lstStyle/>
          <a:p>
            <a:pPr marL="635">
              <a:lnSpc>
                <a:spcPct val="100000"/>
              </a:lnSpc>
              <a:spcBef>
                <a:spcPts val="75"/>
              </a:spcBef>
            </a:pPr>
            <a:r>
              <a:rPr sz="1250" b="1" u="sng" spc="-10" dirty="0">
                <a:uFill>
                  <a:solidFill>
                    <a:srgbClr val="000000"/>
                  </a:solidFill>
                </a:uFill>
                <a:latin typeface="Calibri"/>
                <a:cs typeface="Calibri"/>
              </a:rPr>
              <a:t>#2</a:t>
            </a:r>
            <a:r>
              <a:rPr sz="1250" b="1" u="sng" spc="5" dirty="0">
                <a:uFill>
                  <a:solidFill>
                    <a:srgbClr val="000000"/>
                  </a:solidFill>
                </a:uFill>
                <a:latin typeface="Calibri"/>
                <a:cs typeface="Calibri"/>
              </a:rPr>
              <a:t> </a:t>
            </a:r>
            <a:r>
              <a:rPr sz="1250" spc="15" dirty="0">
                <a:latin typeface="Calibri"/>
                <a:cs typeface="Calibri"/>
              </a:rPr>
              <a:t>KPA</a:t>
            </a:r>
            <a:r>
              <a:rPr sz="1250" spc="5" dirty="0">
                <a:latin typeface="Calibri"/>
                <a:cs typeface="Calibri"/>
              </a:rPr>
              <a:t> BUN</a:t>
            </a:r>
            <a:endParaRPr sz="1250">
              <a:latin typeface="Calibri"/>
              <a:cs typeface="Calibri"/>
            </a:endParaRPr>
          </a:p>
        </p:txBody>
      </p:sp>
      <p:sp>
        <p:nvSpPr>
          <p:cNvPr id="61" name="object 61"/>
          <p:cNvSpPr txBox="1"/>
          <p:nvPr/>
        </p:nvSpPr>
        <p:spPr>
          <a:xfrm>
            <a:off x="2543810" y="4611052"/>
            <a:ext cx="403860" cy="220345"/>
          </a:xfrm>
          <a:prstGeom prst="rect">
            <a:avLst/>
          </a:prstGeom>
        </p:spPr>
        <p:txBody>
          <a:bodyPr vert="horz" wrap="square" lIns="0" tIns="15875" rIns="0" bIns="0" rtlCol="0">
            <a:spAutoFit/>
          </a:bodyPr>
          <a:lstStyle/>
          <a:p>
            <a:pPr marL="12700">
              <a:lnSpc>
                <a:spcPct val="100000"/>
              </a:lnSpc>
              <a:spcBef>
                <a:spcPts val="125"/>
              </a:spcBef>
            </a:pPr>
            <a:r>
              <a:rPr sz="1250" spc="10" dirty="0">
                <a:solidFill>
                  <a:srgbClr val="FFFFFF"/>
                </a:solidFill>
                <a:latin typeface="Calibri"/>
                <a:cs typeface="Calibri"/>
              </a:rPr>
              <a:t>d</a:t>
            </a:r>
            <a:r>
              <a:rPr sz="1250" spc="-5" dirty="0">
                <a:solidFill>
                  <a:srgbClr val="FFFFFF"/>
                </a:solidFill>
                <a:latin typeface="Calibri"/>
                <a:cs typeface="Calibri"/>
              </a:rPr>
              <a:t>a</a:t>
            </a:r>
            <a:r>
              <a:rPr sz="1250" spc="10" dirty="0">
                <a:solidFill>
                  <a:srgbClr val="FFFFFF"/>
                </a:solidFill>
                <a:latin typeface="Calibri"/>
                <a:cs typeface="Calibri"/>
              </a:rPr>
              <a:t>p</a:t>
            </a:r>
            <a:r>
              <a:rPr sz="1250" spc="-5" dirty="0">
                <a:solidFill>
                  <a:srgbClr val="FFFFFF"/>
                </a:solidFill>
                <a:latin typeface="Calibri"/>
                <a:cs typeface="Calibri"/>
              </a:rPr>
              <a:t>a</a:t>
            </a:r>
            <a:r>
              <a:rPr sz="1250" spc="5" dirty="0">
                <a:solidFill>
                  <a:srgbClr val="FFFFFF"/>
                </a:solidFill>
                <a:latin typeface="Calibri"/>
                <a:cs typeface="Calibri"/>
              </a:rPr>
              <a:t>t</a:t>
            </a:r>
            <a:endParaRPr sz="1250">
              <a:latin typeface="Calibri"/>
              <a:cs typeface="Calibri"/>
            </a:endParaRPr>
          </a:p>
        </p:txBody>
      </p:sp>
      <p:sp>
        <p:nvSpPr>
          <p:cNvPr id="62" name="object 62"/>
          <p:cNvSpPr txBox="1"/>
          <p:nvPr/>
        </p:nvSpPr>
        <p:spPr>
          <a:xfrm>
            <a:off x="1409319" y="4811648"/>
            <a:ext cx="1829435" cy="1412240"/>
          </a:xfrm>
          <a:prstGeom prst="rect">
            <a:avLst/>
          </a:prstGeom>
        </p:spPr>
        <p:txBody>
          <a:bodyPr vert="horz" wrap="square" lIns="0" tIns="7620" rIns="0" bIns="0" rtlCol="0">
            <a:spAutoFit/>
          </a:bodyPr>
          <a:lstStyle/>
          <a:p>
            <a:pPr marL="12065" marR="5080" indent="-5080" algn="ctr">
              <a:lnSpc>
                <a:spcPct val="104299"/>
              </a:lnSpc>
              <a:spcBef>
                <a:spcPts val="60"/>
              </a:spcBef>
            </a:pPr>
            <a:r>
              <a:rPr sz="1250" spc="10" dirty="0">
                <a:solidFill>
                  <a:srgbClr val="FFFFFF"/>
                </a:solidFill>
                <a:latin typeface="Calibri"/>
                <a:cs typeface="Calibri"/>
              </a:rPr>
              <a:t>melakukan   </a:t>
            </a:r>
            <a:r>
              <a:rPr sz="1250" spc="5" dirty="0">
                <a:solidFill>
                  <a:srgbClr val="FFFFFF"/>
                </a:solidFill>
                <a:latin typeface="Calibri"/>
                <a:cs typeface="Calibri"/>
              </a:rPr>
              <a:t>Revisi </a:t>
            </a:r>
            <a:r>
              <a:rPr sz="1250" spc="10" dirty="0">
                <a:solidFill>
                  <a:srgbClr val="FFFFFF"/>
                </a:solidFill>
                <a:latin typeface="Calibri"/>
                <a:cs typeface="Calibri"/>
              </a:rPr>
              <a:t> </a:t>
            </a:r>
            <a:r>
              <a:rPr sz="1250" spc="5" dirty="0">
                <a:solidFill>
                  <a:srgbClr val="FFFFFF"/>
                </a:solidFill>
                <a:latin typeface="Calibri"/>
                <a:cs typeface="Calibri"/>
              </a:rPr>
              <a:t>Anggaran dalam</a:t>
            </a:r>
            <a:r>
              <a:rPr sz="1250" spc="10" dirty="0">
                <a:solidFill>
                  <a:srgbClr val="FFFFFF"/>
                </a:solidFill>
                <a:latin typeface="Calibri"/>
                <a:cs typeface="Calibri"/>
              </a:rPr>
              <a:t> 1 (satu) </a:t>
            </a:r>
            <a:r>
              <a:rPr sz="1250" spc="15" dirty="0">
                <a:solidFill>
                  <a:srgbClr val="FFFFFF"/>
                </a:solidFill>
                <a:latin typeface="Calibri"/>
                <a:cs typeface="Calibri"/>
              </a:rPr>
              <a:t> </a:t>
            </a:r>
            <a:r>
              <a:rPr sz="1250" dirty="0">
                <a:solidFill>
                  <a:srgbClr val="FFFFFF"/>
                </a:solidFill>
                <a:latin typeface="Calibri"/>
                <a:cs typeface="Calibri"/>
              </a:rPr>
              <a:t>RO, </a:t>
            </a:r>
            <a:r>
              <a:rPr sz="1250" spc="10" dirty="0">
                <a:solidFill>
                  <a:srgbClr val="FFFFFF"/>
                </a:solidFill>
                <a:latin typeface="Calibri"/>
                <a:cs typeface="Calibri"/>
              </a:rPr>
              <a:t>dalam</a:t>
            </a:r>
            <a:r>
              <a:rPr sz="1250" spc="15" dirty="0">
                <a:solidFill>
                  <a:srgbClr val="FFFFFF"/>
                </a:solidFill>
                <a:latin typeface="Calibri"/>
                <a:cs typeface="Calibri"/>
              </a:rPr>
              <a:t> </a:t>
            </a:r>
            <a:r>
              <a:rPr sz="1250" spc="10" dirty="0">
                <a:solidFill>
                  <a:srgbClr val="FFFFFF"/>
                </a:solidFill>
                <a:latin typeface="Calibri"/>
                <a:cs typeface="Calibri"/>
              </a:rPr>
              <a:t>1 (satu) satker </a:t>
            </a:r>
            <a:r>
              <a:rPr sz="1250" spc="15" dirty="0">
                <a:solidFill>
                  <a:srgbClr val="FFFFFF"/>
                </a:solidFill>
                <a:latin typeface="Calibri"/>
                <a:cs typeface="Calibri"/>
              </a:rPr>
              <a:t> </a:t>
            </a:r>
            <a:r>
              <a:rPr sz="1250" spc="5" dirty="0">
                <a:solidFill>
                  <a:srgbClr val="FFFFFF"/>
                </a:solidFill>
                <a:latin typeface="Calibri"/>
                <a:cs typeface="Calibri"/>
              </a:rPr>
              <a:t>sepanjang</a:t>
            </a:r>
            <a:r>
              <a:rPr sz="1250" spc="155" dirty="0">
                <a:solidFill>
                  <a:srgbClr val="FFFFFF"/>
                </a:solidFill>
                <a:latin typeface="Calibri"/>
                <a:cs typeface="Calibri"/>
              </a:rPr>
              <a:t> </a:t>
            </a:r>
            <a:r>
              <a:rPr sz="1250" spc="10" dirty="0">
                <a:solidFill>
                  <a:srgbClr val="FFFFFF"/>
                </a:solidFill>
                <a:latin typeface="Calibri"/>
                <a:cs typeface="Calibri"/>
              </a:rPr>
              <a:t>tidak</a:t>
            </a:r>
            <a:r>
              <a:rPr sz="1250" spc="25" dirty="0">
                <a:solidFill>
                  <a:srgbClr val="FFFFFF"/>
                </a:solidFill>
                <a:latin typeface="Calibri"/>
                <a:cs typeface="Calibri"/>
              </a:rPr>
              <a:t> </a:t>
            </a:r>
            <a:r>
              <a:rPr sz="1250" spc="10" dirty="0">
                <a:solidFill>
                  <a:srgbClr val="FFFFFF"/>
                </a:solidFill>
                <a:latin typeface="Calibri"/>
                <a:cs typeface="Calibri"/>
              </a:rPr>
              <a:t>mengubah </a:t>
            </a:r>
            <a:r>
              <a:rPr sz="1250" spc="-265" dirty="0">
                <a:solidFill>
                  <a:srgbClr val="FFFFFF"/>
                </a:solidFill>
                <a:latin typeface="Calibri"/>
                <a:cs typeface="Calibri"/>
              </a:rPr>
              <a:t> </a:t>
            </a:r>
            <a:r>
              <a:rPr sz="1250" spc="5" dirty="0">
                <a:solidFill>
                  <a:srgbClr val="FFFFFF"/>
                </a:solidFill>
                <a:latin typeface="Calibri"/>
                <a:cs typeface="Calibri"/>
              </a:rPr>
              <a:t>rincian</a:t>
            </a:r>
            <a:r>
              <a:rPr sz="1250" spc="80" dirty="0">
                <a:solidFill>
                  <a:srgbClr val="FFFFFF"/>
                </a:solidFill>
                <a:latin typeface="Calibri"/>
                <a:cs typeface="Calibri"/>
              </a:rPr>
              <a:t> </a:t>
            </a:r>
            <a:r>
              <a:rPr sz="1250" spc="10" dirty="0">
                <a:solidFill>
                  <a:srgbClr val="FFFFFF"/>
                </a:solidFill>
                <a:latin typeface="Calibri"/>
                <a:cs typeface="Calibri"/>
              </a:rPr>
              <a:t>alokasi </a:t>
            </a:r>
            <a:r>
              <a:rPr sz="1250" spc="5" dirty="0">
                <a:solidFill>
                  <a:srgbClr val="FFFFFF"/>
                </a:solidFill>
                <a:latin typeface="Calibri"/>
                <a:cs typeface="Calibri"/>
              </a:rPr>
              <a:t>anggaran </a:t>
            </a:r>
            <a:r>
              <a:rPr sz="1250" spc="10" dirty="0">
                <a:solidFill>
                  <a:srgbClr val="FFFFFF"/>
                </a:solidFill>
                <a:latin typeface="Calibri"/>
                <a:cs typeface="Calibri"/>
              </a:rPr>
              <a:t> </a:t>
            </a:r>
            <a:r>
              <a:rPr sz="1250" spc="5" dirty="0">
                <a:solidFill>
                  <a:srgbClr val="FFFFFF"/>
                </a:solidFill>
                <a:latin typeface="Calibri"/>
                <a:cs typeface="Calibri"/>
              </a:rPr>
              <a:t>BUN</a:t>
            </a:r>
            <a:r>
              <a:rPr sz="1250" spc="80" dirty="0">
                <a:solidFill>
                  <a:srgbClr val="FFFFFF"/>
                </a:solidFill>
                <a:latin typeface="Calibri"/>
                <a:cs typeface="Calibri"/>
              </a:rPr>
              <a:t> </a:t>
            </a:r>
            <a:r>
              <a:rPr sz="1250" spc="10" dirty="0">
                <a:solidFill>
                  <a:srgbClr val="FFFFFF"/>
                </a:solidFill>
                <a:latin typeface="Calibri"/>
                <a:cs typeface="Calibri"/>
              </a:rPr>
              <a:t>yang ditetapkan </a:t>
            </a:r>
            <a:r>
              <a:rPr sz="1250" spc="15" dirty="0">
                <a:solidFill>
                  <a:srgbClr val="FFFFFF"/>
                </a:solidFill>
                <a:latin typeface="Calibri"/>
                <a:cs typeface="Calibri"/>
              </a:rPr>
              <a:t> </a:t>
            </a:r>
            <a:r>
              <a:rPr sz="1250" spc="5" dirty="0">
                <a:solidFill>
                  <a:srgbClr val="FFFFFF"/>
                </a:solidFill>
                <a:latin typeface="Calibri"/>
                <a:cs typeface="Calibri"/>
              </a:rPr>
              <a:t>Menkeu.</a:t>
            </a:r>
            <a:endParaRPr sz="1250">
              <a:latin typeface="Calibri"/>
              <a:cs typeface="Calibri"/>
            </a:endParaRPr>
          </a:p>
        </p:txBody>
      </p:sp>
      <p:grpSp>
        <p:nvGrpSpPr>
          <p:cNvPr id="63" name="object 63"/>
          <p:cNvGrpSpPr/>
          <p:nvPr/>
        </p:nvGrpSpPr>
        <p:grpSpPr>
          <a:xfrm>
            <a:off x="5380101" y="3151251"/>
            <a:ext cx="6489700" cy="2622550"/>
            <a:chOff x="5380101" y="3151251"/>
            <a:chExt cx="6489700" cy="2622550"/>
          </a:xfrm>
        </p:grpSpPr>
        <p:sp>
          <p:nvSpPr>
            <p:cNvPr id="64" name="object 64"/>
            <p:cNvSpPr/>
            <p:nvPr/>
          </p:nvSpPr>
          <p:spPr>
            <a:xfrm>
              <a:off x="5549519" y="3157601"/>
              <a:ext cx="6314440" cy="2609850"/>
            </a:xfrm>
            <a:custGeom>
              <a:avLst/>
              <a:gdLst/>
              <a:ahLst/>
              <a:cxnLst/>
              <a:rect l="l" t="t" r="r" b="b"/>
              <a:pathLst>
                <a:path w="6314440" h="2609850">
                  <a:moveTo>
                    <a:pt x="6150736" y="0"/>
                  </a:moveTo>
                  <a:lnTo>
                    <a:pt x="326263" y="0"/>
                  </a:lnTo>
                  <a:lnTo>
                    <a:pt x="282865" y="5826"/>
                  </a:lnTo>
                  <a:lnTo>
                    <a:pt x="243877" y="22267"/>
                  </a:lnTo>
                  <a:lnTo>
                    <a:pt x="210851" y="47767"/>
                  </a:lnTo>
                  <a:lnTo>
                    <a:pt x="185340" y="80772"/>
                  </a:lnTo>
                  <a:lnTo>
                    <a:pt x="168894" y="119723"/>
                  </a:lnTo>
                  <a:lnTo>
                    <a:pt x="163067" y="163068"/>
                  </a:lnTo>
                  <a:lnTo>
                    <a:pt x="163067" y="2283587"/>
                  </a:lnTo>
                  <a:lnTo>
                    <a:pt x="0" y="2283587"/>
                  </a:lnTo>
                  <a:lnTo>
                    <a:pt x="31759" y="2289986"/>
                  </a:lnTo>
                  <a:lnTo>
                    <a:pt x="57673" y="2307447"/>
                  </a:lnTo>
                  <a:lnTo>
                    <a:pt x="75134" y="2333361"/>
                  </a:lnTo>
                  <a:lnTo>
                    <a:pt x="81533" y="2365121"/>
                  </a:lnTo>
                  <a:lnTo>
                    <a:pt x="75134" y="2396882"/>
                  </a:lnTo>
                  <a:lnTo>
                    <a:pt x="57673" y="2422801"/>
                  </a:lnTo>
                  <a:lnTo>
                    <a:pt x="31759" y="2440266"/>
                  </a:lnTo>
                  <a:lnTo>
                    <a:pt x="0" y="2446667"/>
                  </a:lnTo>
                  <a:lnTo>
                    <a:pt x="163067" y="2446667"/>
                  </a:lnTo>
                  <a:lnTo>
                    <a:pt x="157241" y="2490033"/>
                  </a:lnTo>
                  <a:lnTo>
                    <a:pt x="140800" y="2528999"/>
                  </a:lnTo>
                  <a:lnTo>
                    <a:pt x="115300" y="2562012"/>
                  </a:lnTo>
                  <a:lnTo>
                    <a:pt x="82295" y="2587517"/>
                  </a:lnTo>
                  <a:lnTo>
                    <a:pt x="43344" y="2603960"/>
                  </a:lnTo>
                  <a:lnTo>
                    <a:pt x="0" y="2609786"/>
                  </a:lnTo>
                  <a:lnTo>
                    <a:pt x="5824474" y="2609786"/>
                  </a:lnTo>
                  <a:lnTo>
                    <a:pt x="5867871" y="2603960"/>
                  </a:lnTo>
                  <a:lnTo>
                    <a:pt x="5906859" y="2587517"/>
                  </a:lnTo>
                  <a:lnTo>
                    <a:pt x="5939885" y="2562012"/>
                  </a:lnTo>
                  <a:lnTo>
                    <a:pt x="5965396" y="2528999"/>
                  </a:lnTo>
                  <a:lnTo>
                    <a:pt x="5981842" y="2490033"/>
                  </a:lnTo>
                  <a:lnTo>
                    <a:pt x="5987669" y="2446667"/>
                  </a:lnTo>
                  <a:lnTo>
                    <a:pt x="5987669" y="326136"/>
                  </a:lnTo>
                  <a:lnTo>
                    <a:pt x="326263" y="326136"/>
                  </a:lnTo>
                  <a:lnTo>
                    <a:pt x="294483" y="319736"/>
                  </a:lnTo>
                  <a:lnTo>
                    <a:pt x="268525" y="302275"/>
                  </a:lnTo>
                  <a:lnTo>
                    <a:pt x="251021" y="276361"/>
                  </a:lnTo>
                  <a:lnTo>
                    <a:pt x="244601" y="244601"/>
                  </a:lnTo>
                  <a:lnTo>
                    <a:pt x="251021" y="212842"/>
                  </a:lnTo>
                  <a:lnTo>
                    <a:pt x="268525" y="186928"/>
                  </a:lnTo>
                  <a:lnTo>
                    <a:pt x="294483" y="169467"/>
                  </a:lnTo>
                  <a:lnTo>
                    <a:pt x="326263" y="163068"/>
                  </a:lnTo>
                  <a:lnTo>
                    <a:pt x="6313932" y="163068"/>
                  </a:lnTo>
                  <a:lnTo>
                    <a:pt x="6308096" y="119723"/>
                  </a:lnTo>
                  <a:lnTo>
                    <a:pt x="6291631" y="80772"/>
                  </a:lnTo>
                  <a:lnTo>
                    <a:pt x="6266100" y="47767"/>
                  </a:lnTo>
                  <a:lnTo>
                    <a:pt x="6233065" y="22267"/>
                  </a:lnTo>
                  <a:lnTo>
                    <a:pt x="6194090" y="5826"/>
                  </a:lnTo>
                  <a:lnTo>
                    <a:pt x="6150736" y="0"/>
                  </a:lnTo>
                  <a:close/>
                </a:path>
                <a:path w="6314440" h="2609850">
                  <a:moveTo>
                    <a:pt x="6313932" y="163068"/>
                  </a:moveTo>
                  <a:lnTo>
                    <a:pt x="489330" y="163068"/>
                  </a:lnTo>
                  <a:lnTo>
                    <a:pt x="483504" y="206412"/>
                  </a:lnTo>
                  <a:lnTo>
                    <a:pt x="467063" y="245363"/>
                  </a:lnTo>
                  <a:lnTo>
                    <a:pt x="441563" y="278368"/>
                  </a:lnTo>
                  <a:lnTo>
                    <a:pt x="408558" y="303868"/>
                  </a:lnTo>
                  <a:lnTo>
                    <a:pt x="369607" y="320309"/>
                  </a:lnTo>
                  <a:lnTo>
                    <a:pt x="326263" y="326136"/>
                  </a:lnTo>
                  <a:lnTo>
                    <a:pt x="6150736" y="326136"/>
                  </a:lnTo>
                  <a:lnTo>
                    <a:pt x="6194090" y="320309"/>
                  </a:lnTo>
                  <a:lnTo>
                    <a:pt x="6233065" y="303868"/>
                  </a:lnTo>
                  <a:lnTo>
                    <a:pt x="6266100" y="278368"/>
                  </a:lnTo>
                  <a:lnTo>
                    <a:pt x="6291631" y="245363"/>
                  </a:lnTo>
                  <a:lnTo>
                    <a:pt x="6308096" y="206412"/>
                  </a:lnTo>
                  <a:lnTo>
                    <a:pt x="6313932" y="163068"/>
                  </a:lnTo>
                  <a:close/>
                </a:path>
              </a:pathLst>
            </a:custGeom>
            <a:solidFill>
              <a:srgbClr val="4471C4"/>
            </a:solidFill>
          </p:spPr>
          <p:txBody>
            <a:bodyPr wrap="square" lIns="0" tIns="0" rIns="0" bIns="0" rtlCol="0"/>
            <a:lstStyle/>
            <a:p>
              <a:endParaRPr/>
            </a:p>
          </p:txBody>
        </p:sp>
        <p:sp>
          <p:nvSpPr>
            <p:cNvPr id="65" name="object 65"/>
            <p:cNvSpPr/>
            <p:nvPr/>
          </p:nvSpPr>
          <p:spPr>
            <a:xfrm>
              <a:off x="5386451" y="3320669"/>
              <a:ext cx="652780" cy="2447290"/>
            </a:xfrm>
            <a:custGeom>
              <a:avLst/>
              <a:gdLst/>
              <a:ahLst/>
              <a:cxnLst/>
              <a:rect l="l" t="t" r="r" b="b"/>
              <a:pathLst>
                <a:path w="652779" h="2447290">
                  <a:moveTo>
                    <a:pt x="652399" y="0"/>
                  </a:moveTo>
                  <a:lnTo>
                    <a:pt x="489331" y="0"/>
                  </a:lnTo>
                  <a:lnTo>
                    <a:pt x="457551" y="6399"/>
                  </a:lnTo>
                  <a:lnTo>
                    <a:pt x="431593" y="23860"/>
                  </a:lnTo>
                  <a:lnTo>
                    <a:pt x="414089" y="49774"/>
                  </a:lnTo>
                  <a:lnTo>
                    <a:pt x="407670" y="81533"/>
                  </a:lnTo>
                  <a:lnTo>
                    <a:pt x="414089" y="113293"/>
                  </a:lnTo>
                  <a:lnTo>
                    <a:pt x="431593" y="139207"/>
                  </a:lnTo>
                  <a:lnTo>
                    <a:pt x="457551" y="156668"/>
                  </a:lnTo>
                  <a:lnTo>
                    <a:pt x="489331" y="163067"/>
                  </a:lnTo>
                  <a:lnTo>
                    <a:pt x="532675" y="157241"/>
                  </a:lnTo>
                  <a:lnTo>
                    <a:pt x="571626" y="140800"/>
                  </a:lnTo>
                  <a:lnTo>
                    <a:pt x="604631" y="115300"/>
                  </a:lnTo>
                  <a:lnTo>
                    <a:pt x="630131" y="82295"/>
                  </a:lnTo>
                  <a:lnTo>
                    <a:pt x="646572" y="43344"/>
                  </a:lnTo>
                  <a:lnTo>
                    <a:pt x="652399" y="0"/>
                  </a:lnTo>
                  <a:close/>
                </a:path>
                <a:path w="652779" h="2447290">
                  <a:moveTo>
                    <a:pt x="163068" y="2120518"/>
                  </a:moveTo>
                  <a:lnTo>
                    <a:pt x="119723" y="2126345"/>
                  </a:lnTo>
                  <a:lnTo>
                    <a:pt x="80772" y="2142786"/>
                  </a:lnTo>
                  <a:lnTo>
                    <a:pt x="47767" y="2168288"/>
                  </a:lnTo>
                  <a:lnTo>
                    <a:pt x="22267" y="2201294"/>
                  </a:lnTo>
                  <a:lnTo>
                    <a:pt x="5826" y="2240250"/>
                  </a:lnTo>
                  <a:lnTo>
                    <a:pt x="0" y="2283599"/>
                  </a:lnTo>
                  <a:lnTo>
                    <a:pt x="5826" y="2326965"/>
                  </a:lnTo>
                  <a:lnTo>
                    <a:pt x="22267" y="2365931"/>
                  </a:lnTo>
                  <a:lnTo>
                    <a:pt x="47767" y="2398944"/>
                  </a:lnTo>
                  <a:lnTo>
                    <a:pt x="80772" y="2424449"/>
                  </a:lnTo>
                  <a:lnTo>
                    <a:pt x="119723" y="2440892"/>
                  </a:lnTo>
                  <a:lnTo>
                    <a:pt x="163068" y="2446718"/>
                  </a:lnTo>
                  <a:lnTo>
                    <a:pt x="206412" y="2440892"/>
                  </a:lnTo>
                  <a:lnTo>
                    <a:pt x="245363" y="2424449"/>
                  </a:lnTo>
                  <a:lnTo>
                    <a:pt x="278368" y="2398944"/>
                  </a:lnTo>
                  <a:lnTo>
                    <a:pt x="303868" y="2365931"/>
                  </a:lnTo>
                  <a:lnTo>
                    <a:pt x="320309" y="2326965"/>
                  </a:lnTo>
                  <a:lnTo>
                    <a:pt x="326136" y="2283599"/>
                  </a:lnTo>
                  <a:lnTo>
                    <a:pt x="163068" y="2283599"/>
                  </a:lnTo>
                  <a:lnTo>
                    <a:pt x="194827" y="2277198"/>
                  </a:lnTo>
                  <a:lnTo>
                    <a:pt x="220741" y="2259733"/>
                  </a:lnTo>
                  <a:lnTo>
                    <a:pt x="238202" y="2233814"/>
                  </a:lnTo>
                  <a:lnTo>
                    <a:pt x="244601" y="2202053"/>
                  </a:lnTo>
                  <a:lnTo>
                    <a:pt x="238202" y="2170293"/>
                  </a:lnTo>
                  <a:lnTo>
                    <a:pt x="220741" y="2144379"/>
                  </a:lnTo>
                  <a:lnTo>
                    <a:pt x="194827" y="2126918"/>
                  </a:lnTo>
                  <a:lnTo>
                    <a:pt x="163068" y="2120518"/>
                  </a:lnTo>
                  <a:close/>
                </a:path>
              </a:pathLst>
            </a:custGeom>
            <a:solidFill>
              <a:srgbClr val="375C9E"/>
            </a:solidFill>
          </p:spPr>
          <p:txBody>
            <a:bodyPr wrap="square" lIns="0" tIns="0" rIns="0" bIns="0" rtlCol="0"/>
            <a:lstStyle/>
            <a:p>
              <a:endParaRPr/>
            </a:p>
          </p:txBody>
        </p:sp>
        <p:sp>
          <p:nvSpPr>
            <p:cNvPr id="66" name="object 66"/>
            <p:cNvSpPr/>
            <p:nvPr/>
          </p:nvSpPr>
          <p:spPr>
            <a:xfrm>
              <a:off x="5386451" y="3157601"/>
              <a:ext cx="6477000" cy="2609850"/>
            </a:xfrm>
            <a:custGeom>
              <a:avLst/>
              <a:gdLst/>
              <a:ahLst/>
              <a:cxnLst/>
              <a:rect l="l" t="t" r="r" b="b"/>
              <a:pathLst>
                <a:path w="6477000" h="2609850">
                  <a:moveTo>
                    <a:pt x="326136" y="2283587"/>
                  </a:moveTo>
                  <a:lnTo>
                    <a:pt x="326136" y="163068"/>
                  </a:lnTo>
                  <a:lnTo>
                    <a:pt x="331962" y="119723"/>
                  </a:lnTo>
                  <a:lnTo>
                    <a:pt x="348408" y="80772"/>
                  </a:lnTo>
                  <a:lnTo>
                    <a:pt x="373919" y="47767"/>
                  </a:lnTo>
                  <a:lnTo>
                    <a:pt x="406945" y="22267"/>
                  </a:lnTo>
                  <a:lnTo>
                    <a:pt x="445933" y="5826"/>
                  </a:lnTo>
                  <a:lnTo>
                    <a:pt x="489331" y="0"/>
                  </a:lnTo>
                  <a:lnTo>
                    <a:pt x="6313805" y="0"/>
                  </a:lnTo>
                  <a:lnTo>
                    <a:pt x="6357158" y="5826"/>
                  </a:lnTo>
                  <a:lnTo>
                    <a:pt x="6396133" y="22267"/>
                  </a:lnTo>
                  <a:lnTo>
                    <a:pt x="6429168" y="47767"/>
                  </a:lnTo>
                  <a:lnTo>
                    <a:pt x="6454699" y="80772"/>
                  </a:lnTo>
                  <a:lnTo>
                    <a:pt x="6471164" y="119723"/>
                  </a:lnTo>
                  <a:lnTo>
                    <a:pt x="6477000" y="163068"/>
                  </a:lnTo>
                  <a:lnTo>
                    <a:pt x="6471164" y="206412"/>
                  </a:lnTo>
                  <a:lnTo>
                    <a:pt x="6454699" y="245363"/>
                  </a:lnTo>
                  <a:lnTo>
                    <a:pt x="6429168" y="278368"/>
                  </a:lnTo>
                  <a:lnTo>
                    <a:pt x="6396133" y="303868"/>
                  </a:lnTo>
                  <a:lnTo>
                    <a:pt x="6357158" y="320309"/>
                  </a:lnTo>
                  <a:lnTo>
                    <a:pt x="6313805" y="326136"/>
                  </a:lnTo>
                  <a:lnTo>
                    <a:pt x="6150737" y="326136"/>
                  </a:lnTo>
                  <a:lnTo>
                    <a:pt x="6150737" y="2446667"/>
                  </a:lnTo>
                  <a:lnTo>
                    <a:pt x="6144910" y="2490033"/>
                  </a:lnTo>
                  <a:lnTo>
                    <a:pt x="6128464" y="2528999"/>
                  </a:lnTo>
                  <a:lnTo>
                    <a:pt x="6102953" y="2562012"/>
                  </a:lnTo>
                  <a:lnTo>
                    <a:pt x="6069927" y="2587517"/>
                  </a:lnTo>
                  <a:lnTo>
                    <a:pt x="6030939" y="2603960"/>
                  </a:lnTo>
                  <a:lnTo>
                    <a:pt x="5987542" y="2609786"/>
                  </a:lnTo>
                  <a:lnTo>
                    <a:pt x="163068" y="2609786"/>
                  </a:lnTo>
                  <a:lnTo>
                    <a:pt x="119723" y="2603960"/>
                  </a:lnTo>
                  <a:lnTo>
                    <a:pt x="80772" y="2587517"/>
                  </a:lnTo>
                  <a:lnTo>
                    <a:pt x="47767" y="2562012"/>
                  </a:lnTo>
                  <a:lnTo>
                    <a:pt x="22267" y="2528999"/>
                  </a:lnTo>
                  <a:lnTo>
                    <a:pt x="5826" y="2490033"/>
                  </a:lnTo>
                  <a:lnTo>
                    <a:pt x="0" y="2446667"/>
                  </a:lnTo>
                  <a:lnTo>
                    <a:pt x="5826" y="2403318"/>
                  </a:lnTo>
                  <a:lnTo>
                    <a:pt x="22267" y="2364362"/>
                  </a:lnTo>
                  <a:lnTo>
                    <a:pt x="47767" y="2331356"/>
                  </a:lnTo>
                  <a:lnTo>
                    <a:pt x="80772" y="2305854"/>
                  </a:lnTo>
                  <a:lnTo>
                    <a:pt x="119723" y="2289413"/>
                  </a:lnTo>
                  <a:lnTo>
                    <a:pt x="163068" y="2283587"/>
                  </a:lnTo>
                  <a:lnTo>
                    <a:pt x="326136" y="2283587"/>
                  </a:lnTo>
                  <a:close/>
                </a:path>
                <a:path w="6477000" h="2609850">
                  <a:moveTo>
                    <a:pt x="489331" y="0"/>
                  </a:moveTo>
                  <a:lnTo>
                    <a:pt x="532675" y="5826"/>
                  </a:lnTo>
                  <a:lnTo>
                    <a:pt x="571626" y="22267"/>
                  </a:lnTo>
                  <a:lnTo>
                    <a:pt x="604631" y="47767"/>
                  </a:lnTo>
                  <a:lnTo>
                    <a:pt x="630131" y="80772"/>
                  </a:lnTo>
                  <a:lnTo>
                    <a:pt x="646572" y="119723"/>
                  </a:lnTo>
                  <a:lnTo>
                    <a:pt x="652399" y="163068"/>
                  </a:lnTo>
                  <a:lnTo>
                    <a:pt x="646572" y="206412"/>
                  </a:lnTo>
                  <a:lnTo>
                    <a:pt x="630131" y="245363"/>
                  </a:lnTo>
                  <a:lnTo>
                    <a:pt x="604631" y="278368"/>
                  </a:lnTo>
                  <a:lnTo>
                    <a:pt x="571626" y="303868"/>
                  </a:lnTo>
                  <a:lnTo>
                    <a:pt x="532675" y="320309"/>
                  </a:lnTo>
                  <a:lnTo>
                    <a:pt x="489331" y="326136"/>
                  </a:lnTo>
                  <a:lnTo>
                    <a:pt x="457551" y="319736"/>
                  </a:lnTo>
                  <a:lnTo>
                    <a:pt x="431593" y="302275"/>
                  </a:lnTo>
                  <a:lnTo>
                    <a:pt x="414089" y="276361"/>
                  </a:lnTo>
                  <a:lnTo>
                    <a:pt x="407670" y="244601"/>
                  </a:lnTo>
                  <a:lnTo>
                    <a:pt x="414089" y="212842"/>
                  </a:lnTo>
                  <a:lnTo>
                    <a:pt x="431593" y="186928"/>
                  </a:lnTo>
                  <a:lnTo>
                    <a:pt x="457551" y="169467"/>
                  </a:lnTo>
                  <a:lnTo>
                    <a:pt x="489331" y="163068"/>
                  </a:lnTo>
                  <a:lnTo>
                    <a:pt x="652399" y="163068"/>
                  </a:lnTo>
                </a:path>
                <a:path w="6477000" h="2609850">
                  <a:moveTo>
                    <a:pt x="6150737" y="326136"/>
                  </a:moveTo>
                  <a:lnTo>
                    <a:pt x="489331" y="326136"/>
                  </a:lnTo>
                </a:path>
              </a:pathLst>
            </a:custGeom>
            <a:ln w="12700">
              <a:solidFill>
                <a:srgbClr val="30528F"/>
              </a:solidFill>
            </a:ln>
          </p:spPr>
          <p:txBody>
            <a:bodyPr wrap="square" lIns="0" tIns="0" rIns="0" bIns="0" rtlCol="0"/>
            <a:lstStyle/>
            <a:p>
              <a:endParaRPr/>
            </a:p>
          </p:txBody>
        </p:sp>
        <p:pic>
          <p:nvPicPr>
            <p:cNvPr id="67" name="object 67"/>
            <p:cNvPicPr/>
            <p:nvPr/>
          </p:nvPicPr>
          <p:blipFill>
            <a:blip r:embed="rId14" cstate="print"/>
            <a:stretch>
              <a:fillRect/>
            </a:stretch>
          </p:blipFill>
          <p:spPr>
            <a:xfrm>
              <a:off x="5543169" y="5434838"/>
              <a:ext cx="175767" cy="175780"/>
            </a:xfrm>
            <a:prstGeom prst="rect">
              <a:avLst/>
            </a:prstGeom>
          </p:spPr>
        </p:pic>
        <p:sp>
          <p:nvSpPr>
            <p:cNvPr id="68" name="object 68"/>
            <p:cNvSpPr/>
            <p:nvPr/>
          </p:nvSpPr>
          <p:spPr>
            <a:xfrm>
              <a:off x="5549519" y="5441188"/>
              <a:ext cx="163195" cy="326390"/>
            </a:xfrm>
            <a:custGeom>
              <a:avLst/>
              <a:gdLst/>
              <a:ahLst/>
              <a:cxnLst/>
              <a:rect l="l" t="t" r="r" b="b"/>
              <a:pathLst>
                <a:path w="163195" h="326389">
                  <a:moveTo>
                    <a:pt x="0" y="326199"/>
                  </a:moveTo>
                  <a:lnTo>
                    <a:pt x="43344" y="320373"/>
                  </a:lnTo>
                  <a:lnTo>
                    <a:pt x="82295" y="303930"/>
                  </a:lnTo>
                  <a:lnTo>
                    <a:pt x="115300" y="278425"/>
                  </a:lnTo>
                  <a:lnTo>
                    <a:pt x="140800" y="245412"/>
                  </a:lnTo>
                  <a:lnTo>
                    <a:pt x="157241" y="206446"/>
                  </a:lnTo>
                  <a:lnTo>
                    <a:pt x="163067" y="163080"/>
                  </a:lnTo>
                  <a:lnTo>
                    <a:pt x="163067" y="0"/>
                  </a:lnTo>
                </a:path>
              </a:pathLst>
            </a:custGeom>
            <a:ln w="12700">
              <a:solidFill>
                <a:srgbClr val="30528F"/>
              </a:solidFill>
            </a:ln>
          </p:spPr>
          <p:txBody>
            <a:bodyPr wrap="square" lIns="0" tIns="0" rIns="0" bIns="0" rtlCol="0"/>
            <a:lstStyle/>
            <a:p>
              <a:endParaRPr/>
            </a:p>
          </p:txBody>
        </p:sp>
      </p:grpSp>
      <p:sp>
        <p:nvSpPr>
          <p:cNvPr id="69" name="object 69"/>
          <p:cNvSpPr txBox="1"/>
          <p:nvPr/>
        </p:nvSpPr>
        <p:spPr>
          <a:xfrm>
            <a:off x="8433816" y="3525011"/>
            <a:ext cx="520700" cy="247650"/>
          </a:xfrm>
          <a:prstGeom prst="rect">
            <a:avLst/>
          </a:prstGeom>
          <a:solidFill>
            <a:srgbClr val="FFFF00"/>
          </a:solidFill>
        </p:spPr>
        <p:txBody>
          <a:bodyPr vert="horz" wrap="square" lIns="0" tIns="0" rIns="0" bIns="0" rtlCol="0">
            <a:spAutoFit/>
          </a:bodyPr>
          <a:lstStyle/>
          <a:p>
            <a:pPr marL="6350">
              <a:lnSpc>
                <a:spcPts val="1850"/>
              </a:lnSpc>
            </a:pPr>
            <a:r>
              <a:rPr sz="1550" b="1" spc="-20" dirty="0">
                <a:latin typeface="Calibri"/>
                <a:cs typeface="Calibri"/>
              </a:rPr>
              <a:t>s</a:t>
            </a:r>
            <a:r>
              <a:rPr sz="1550" b="1" spc="10" dirty="0">
                <a:latin typeface="Calibri"/>
                <a:cs typeface="Calibri"/>
              </a:rPr>
              <a:t>y</a:t>
            </a:r>
            <a:r>
              <a:rPr sz="1550" b="1" spc="-20" dirty="0">
                <a:latin typeface="Calibri"/>
                <a:cs typeface="Calibri"/>
              </a:rPr>
              <a:t>a</a:t>
            </a:r>
            <a:r>
              <a:rPr sz="1550" b="1" spc="-35" dirty="0">
                <a:latin typeface="Calibri"/>
                <a:cs typeface="Calibri"/>
              </a:rPr>
              <a:t>r</a:t>
            </a:r>
            <a:r>
              <a:rPr sz="1550" b="1" spc="-20" dirty="0">
                <a:latin typeface="Calibri"/>
                <a:cs typeface="Calibri"/>
              </a:rPr>
              <a:t>a</a:t>
            </a:r>
            <a:r>
              <a:rPr sz="1550" b="1" spc="5" dirty="0">
                <a:latin typeface="Calibri"/>
                <a:cs typeface="Calibri"/>
              </a:rPr>
              <a:t>t</a:t>
            </a:r>
            <a:endParaRPr sz="1550">
              <a:latin typeface="Calibri"/>
              <a:cs typeface="Calibri"/>
            </a:endParaRPr>
          </a:p>
        </p:txBody>
      </p:sp>
      <p:sp>
        <p:nvSpPr>
          <p:cNvPr id="70" name="object 70"/>
          <p:cNvSpPr txBox="1"/>
          <p:nvPr/>
        </p:nvSpPr>
        <p:spPr>
          <a:xfrm>
            <a:off x="8990076" y="3507676"/>
            <a:ext cx="1499235" cy="266065"/>
          </a:xfrm>
          <a:prstGeom prst="rect">
            <a:avLst/>
          </a:prstGeom>
        </p:spPr>
        <p:txBody>
          <a:bodyPr vert="horz" wrap="square" lIns="0" tIns="15875" rIns="0" bIns="0" rtlCol="0">
            <a:spAutoFit/>
          </a:bodyPr>
          <a:lstStyle/>
          <a:p>
            <a:pPr marL="12700">
              <a:lnSpc>
                <a:spcPct val="100000"/>
              </a:lnSpc>
              <a:spcBef>
                <a:spcPts val="125"/>
              </a:spcBef>
            </a:pPr>
            <a:r>
              <a:rPr sz="1550" spc="-5" dirty="0">
                <a:solidFill>
                  <a:srgbClr val="FFFFFF"/>
                </a:solidFill>
                <a:latin typeface="Calibri"/>
                <a:cs typeface="Calibri"/>
              </a:rPr>
              <a:t>t</a:t>
            </a:r>
            <a:r>
              <a:rPr sz="1550" b="1" u="sng" spc="-5" dirty="0">
                <a:solidFill>
                  <a:srgbClr val="FFFFFF"/>
                </a:solidFill>
                <a:uFill>
                  <a:solidFill>
                    <a:srgbClr val="FFFFFF"/>
                  </a:solidFill>
                </a:uFill>
                <a:latin typeface="Calibri"/>
                <a:cs typeface="Calibri"/>
              </a:rPr>
              <a:t>idak</a:t>
            </a:r>
            <a:r>
              <a:rPr sz="1550" b="1" u="sng" spc="135" dirty="0">
                <a:solidFill>
                  <a:srgbClr val="FFFFFF"/>
                </a:solidFill>
                <a:uFill>
                  <a:solidFill>
                    <a:srgbClr val="FFFFFF"/>
                  </a:solidFill>
                </a:uFill>
                <a:latin typeface="Calibri"/>
                <a:cs typeface="Calibri"/>
              </a:rPr>
              <a:t> </a:t>
            </a:r>
            <a:r>
              <a:rPr sz="1550" b="1" u="sng" dirty="0">
                <a:solidFill>
                  <a:srgbClr val="FFFFFF"/>
                </a:solidFill>
                <a:uFill>
                  <a:solidFill>
                    <a:srgbClr val="FFFFFF"/>
                  </a:solidFill>
                </a:uFill>
                <a:latin typeface="Calibri"/>
                <a:cs typeface="Calibri"/>
              </a:rPr>
              <a:t>mengubah</a:t>
            </a:r>
            <a:r>
              <a:rPr sz="1550" b="1" u="sng" spc="75" dirty="0">
                <a:solidFill>
                  <a:srgbClr val="FFFFFF"/>
                </a:solidFill>
                <a:uFill>
                  <a:solidFill>
                    <a:srgbClr val="FFFFFF"/>
                  </a:solidFill>
                </a:uFill>
                <a:latin typeface="Calibri"/>
                <a:cs typeface="Calibri"/>
              </a:rPr>
              <a:t> </a:t>
            </a:r>
            <a:r>
              <a:rPr sz="1550" spc="5" dirty="0">
                <a:solidFill>
                  <a:srgbClr val="FFFFFF"/>
                </a:solidFill>
                <a:latin typeface="Calibri"/>
                <a:cs typeface="Calibri"/>
              </a:rPr>
              <a:t>:</a:t>
            </a:r>
            <a:endParaRPr sz="1550">
              <a:latin typeface="Calibri"/>
              <a:cs typeface="Calibri"/>
            </a:endParaRPr>
          </a:p>
        </p:txBody>
      </p:sp>
      <p:sp>
        <p:nvSpPr>
          <p:cNvPr id="71" name="object 71"/>
          <p:cNvSpPr txBox="1"/>
          <p:nvPr/>
        </p:nvSpPr>
        <p:spPr>
          <a:xfrm>
            <a:off x="5787009" y="3507676"/>
            <a:ext cx="2604770" cy="514350"/>
          </a:xfrm>
          <a:prstGeom prst="rect">
            <a:avLst/>
          </a:prstGeom>
        </p:spPr>
        <p:txBody>
          <a:bodyPr vert="horz" wrap="square" lIns="0" tIns="15875" rIns="0" bIns="0" rtlCol="0">
            <a:spAutoFit/>
          </a:bodyPr>
          <a:lstStyle/>
          <a:p>
            <a:pPr marL="298450" indent="-286385">
              <a:lnSpc>
                <a:spcPct val="100000"/>
              </a:lnSpc>
              <a:spcBef>
                <a:spcPts val="125"/>
              </a:spcBef>
              <a:buFont typeface="Segoe UI Symbol"/>
              <a:buChar char="⮚"/>
              <a:tabLst>
                <a:tab pos="299085" algn="l"/>
              </a:tabLst>
            </a:pPr>
            <a:r>
              <a:rPr sz="1550" spc="-10" dirty="0">
                <a:solidFill>
                  <a:srgbClr val="FFFFFF"/>
                </a:solidFill>
                <a:latin typeface="Calibri"/>
                <a:cs typeface="Calibri"/>
              </a:rPr>
              <a:t>#1</a:t>
            </a:r>
            <a:r>
              <a:rPr sz="1550" spc="30" dirty="0">
                <a:solidFill>
                  <a:srgbClr val="FFFFFF"/>
                </a:solidFill>
                <a:latin typeface="Calibri"/>
                <a:cs typeface="Calibri"/>
              </a:rPr>
              <a:t> </a:t>
            </a:r>
            <a:r>
              <a:rPr sz="1550" spc="5" dirty="0">
                <a:solidFill>
                  <a:srgbClr val="FFFFFF"/>
                </a:solidFill>
                <a:latin typeface="Calibri"/>
                <a:cs typeface="Calibri"/>
              </a:rPr>
              <a:t>dan</a:t>
            </a:r>
            <a:r>
              <a:rPr sz="1550" spc="80" dirty="0">
                <a:solidFill>
                  <a:srgbClr val="FFFFFF"/>
                </a:solidFill>
                <a:latin typeface="Calibri"/>
                <a:cs typeface="Calibri"/>
              </a:rPr>
              <a:t> </a:t>
            </a:r>
            <a:r>
              <a:rPr sz="1550" spc="-10" dirty="0">
                <a:solidFill>
                  <a:srgbClr val="FFFFFF"/>
                </a:solidFill>
                <a:latin typeface="Calibri"/>
                <a:cs typeface="Calibri"/>
              </a:rPr>
              <a:t>#2</a:t>
            </a:r>
            <a:r>
              <a:rPr sz="1550" spc="30" dirty="0">
                <a:solidFill>
                  <a:srgbClr val="FFFFFF"/>
                </a:solidFill>
                <a:latin typeface="Calibri"/>
                <a:cs typeface="Calibri"/>
              </a:rPr>
              <a:t> </a:t>
            </a:r>
            <a:r>
              <a:rPr sz="1550" spc="15" dirty="0">
                <a:solidFill>
                  <a:srgbClr val="FFFFFF"/>
                </a:solidFill>
                <a:latin typeface="Calibri"/>
                <a:cs typeface="Calibri"/>
              </a:rPr>
              <a:t>dilakukan</a:t>
            </a:r>
            <a:r>
              <a:rPr sz="1550" spc="5" dirty="0">
                <a:solidFill>
                  <a:srgbClr val="FFFFFF"/>
                </a:solidFill>
                <a:latin typeface="Calibri"/>
                <a:cs typeface="Calibri"/>
              </a:rPr>
              <a:t> </a:t>
            </a:r>
            <a:r>
              <a:rPr sz="1550" dirty="0">
                <a:solidFill>
                  <a:srgbClr val="FFFFFF"/>
                </a:solidFill>
                <a:latin typeface="Calibri"/>
                <a:cs typeface="Calibri"/>
              </a:rPr>
              <a:t>dengan</a:t>
            </a:r>
            <a:endParaRPr sz="1550">
              <a:latin typeface="Calibri"/>
              <a:cs typeface="Calibri"/>
            </a:endParaRPr>
          </a:p>
          <a:p>
            <a:pPr marL="288925">
              <a:lnSpc>
                <a:spcPct val="100000"/>
              </a:lnSpc>
              <a:spcBef>
                <a:spcPts val="95"/>
              </a:spcBef>
            </a:pPr>
            <a:r>
              <a:rPr sz="1550" spc="20" dirty="0">
                <a:solidFill>
                  <a:srgbClr val="FFFFFF"/>
                </a:solidFill>
                <a:latin typeface="Segoe UI Symbol"/>
                <a:cs typeface="Segoe UI Symbol"/>
              </a:rPr>
              <a:t>✔</a:t>
            </a:r>
            <a:r>
              <a:rPr sz="1550" spc="300" dirty="0">
                <a:solidFill>
                  <a:srgbClr val="FFFFFF"/>
                </a:solidFill>
                <a:latin typeface="Segoe UI Symbol"/>
                <a:cs typeface="Segoe UI Symbol"/>
              </a:rPr>
              <a:t> </a:t>
            </a:r>
            <a:r>
              <a:rPr sz="1550" spc="5" dirty="0">
                <a:solidFill>
                  <a:srgbClr val="FFFFFF"/>
                </a:solidFill>
                <a:latin typeface="Calibri"/>
                <a:cs typeface="Calibri"/>
              </a:rPr>
              <a:t>sumber</a:t>
            </a:r>
            <a:r>
              <a:rPr sz="1550" spc="125" dirty="0">
                <a:solidFill>
                  <a:srgbClr val="FFFFFF"/>
                </a:solidFill>
                <a:latin typeface="Calibri"/>
                <a:cs typeface="Calibri"/>
              </a:rPr>
              <a:t> </a:t>
            </a:r>
            <a:r>
              <a:rPr sz="1550" spc="5" dirty="0">
                <a:solidFill>
                  <a:srgbClr val="FFFFFF"/>
                </a:solidFill>
                <a:latin typeface="Calibri"/>
                <a:cs typeface="Calibri"/>
              </a:rPr>
              <a:t>dana;</a:t>
            </a:r>
            <a:endParaRPr sz="1550">
              <a:latin typeface="Calibri"/>
              <a:cs typeface="Calibri"/>
            </a:endParaRPr>
          </a:p>
        </p:txBody>
      </p:sp>
      <p:sp>
        <p:nvSpPr>
          <p:cNvPr id="72" name="object 72"/>
          <p:cNvSpPr txBox="1"/>
          <p:nvPr/>
        </p:nvSpPr>
        <p:spPr>
          <a:xfrm>
            <a:off x="6063615" y="3994213"/>
            <a:ext cx="2555875" cy="752475"/>
          </a:xfrm>
          <a:prstGeom prst="rect">
            <a:avLst/>
          </a:prstGeom>
        </p:spPr>
        <p:txBody>
          <a:bodyPr vert="horz" wrap="square" lIns="0" tIns="15875" rIns="0" bIns="0" rtlCol="0">
            <a:spAutoFit/>
          </a:bodyPr>
          <a:lstStyle/>
          <a:p>
            <a:pPr marL="12700">
              <a:lnSpc>
                <a:spcPct val="100000"/>
              </a:lnSpc>
              <a:spcBef>
                <a:spcPts val="125"/>
              </a:spcBef>
            </a:pPr>
            <a:r>
              <a:rPr sz="1550" spc="20" dirty="0">
                <a:solidFill>
                  <a:srgbClr val="FFFFFF"/>
                </a:solidFill>
                <a:latin typeface="Segoe UI Symbol"/>
                <a:cs typeface="Segoe UI Symbol"/>
              </a:rPr>
              <a:t>✔</a:t>
            </a:r>
            <a:r>
              <a:rPr sz="1550" spc="325" dirty="0">
                <a:solidFill>
                  <a:srgbClr val="FFFFFF"/>
                </a:solidFill>
                <a:latin typeface="Segoe UI Symbol"/>
                <a:cs typeface="Segoe UI Symbol"/>
              </a:rPr>
              <a:t> </a:t>
            </a:r>
            <a:r>
              <a:rPr sz="1550" spc="10" dirty="0">
                <a:solidFill>
                  <a:srgbClr val="FFFFFF"/>
                </a:solidFill>
                <a:latin typeface="Calibri"/>
                <a:cs typeface="Calibri"/>
              </a:rPr>
              <a:t>pagu</a:t>
            </a:r>
            <a:r>
              <a:rPr sz="1550" spc="15" dirty="0">
                <a:solidFill>
                  <a:srgbClr val="FFFFFF"/>
                </a:solidFill>
                <a:latin typeface="Calibri"/>
                <a:cs typeface="Calibri"/>
              </a:rPr>
              <a:t> </a:t>
            </a:r>
            <a:r>
              <a:rPr sz="1550" spc="5" dirty="0">
                <a:solidFill>
                  <a:srgbClr val="FFFFFF"/>
                </a:solidFill>
                <a:latin typeface="Calibri"/>
                <a:cs typeface="Calibri"/>
              </a:rPr>
              <a:t>anggaran</a:t>
            </a:r>
            <a:r>
              <a:rPr sz="1550" spc="90" dirty="0">
                <a:solidFill>
                  <a:srgbClr val="FFFFFF"/>
                </a:solidFill>
                <a:latin typeface="Calibri"/>
                <a:cs typeface="Calibri"/>
              </a:rPr>
              <a:t> </a:t>
            </a:r>
            <a:r>
              <a:rPr sz="1550" spc="5" dirty="0">
                <a:solidFill>
                  <a:srgbClr val="FFFFFF"/>
                </a:solidFill>
                <a:latin typeface="Calibri"/>
                <a:cs typeface="Calibri"/>
              </a:rPr>
              <a:t>Satker;</a:t>
            </a:r>
            <a:endParaRPr sz="1550">
              <a:latin typeface="Calibri"/>
              <a:cs typeface="Calibri"/>
            </a:endParaRPr>
          </a:p>
          <a:p>
            <a:pPr marL="12700">
              <a:lnSpc>
                <a:spcPct val="100000"/>
              </a:lnSpc>
              <a:spcBef>
                <a:spcPts val="95"/>
              </a:spcBef>
            </a:pPr>
            <a:r>
              <a:rPr sz="1550" spc="20" dirty="0">
                <a:solidFill>
                  <a:srgbClr val="FFFFFF"/>
                </a:solidFill>
                <a:latin typeface="Segoe UI Symbol"/>
                <a:cs typeface="Segoe UI Symbol"/>
              </a:rPr>
              <a:t>✔</a:t>
            </a:r>
            <a:r>
              <a:rPr sz="1550" spc="320" dirty="0">
                <a:solidFill>
                  <a:srgbClr val="FFFFFF"/>
                </a:solidFill>
                <a:latin typeface="Segoe UI Symbol"/>
                <a:cs typeface="Segoe UI Symbol"/>
              </a:rPr>
              <a:t> </a:t>
            </a:r>
            <a:r>
              <a:rPr sz="1550" spc="5" dirty="0">
                <a:solidFill>
                  <a:srgbClr val="FFFFFF"/>
                </a:solidFill>
                <a:latin typeface="Calibri"/>
                <a:cs typeface="Calibri"/>
              </a:rPr>
              <a:t>satuan</a:t>
            </a:r>
            <a:r>
              <a:rPr sz="1550" spc="90" dirty="0">
                <a:solidFill>
                  <a:srgbClr val="FFFFFF"/>
                </a:solidFill>
                <a:latin typeface="Calibri"/>
                <a:cs typeface="Calibri"/>
              </a:rPr>
              <a:t> </a:t>
            </a:r>
            <a:r>
              <a:rPr sz="1550" spc="10" dirty="0">
                <a:solidFill>
                  <a:srgbClr val="FFFFFF"/>
                </a:solidFill>
                <a:latin typeface="Calibri"/>
                <a:cs typeface="Calibri"/>
              </a:rPr>
              <a:t>dan </a:t>
            </a:r>
            <a:r>
              <a:rPr sz="1550" spc="5" dirty="0">
                <a:solidFill>
                  <a:srgbClr val="FFFFFF"/>
                </a:solidFill>
                <a:latin typeface="Calibri"/>
                <a:cs typeface="Calibri"/>
              </a:rPr>
              <a:t>volume</a:t>
            </a:r>
            <a:r>
              <a:rPr sz="1550" spc="130" dirty="0">
                <a:solidFill>
                  <a:srgbClr val="FFFFFF"/>
                </a:solidFill>
                <a:latin typeface="Calibri"/>
                <a:cs typeface="Calibri"/>
              </a:rPr>
              <a:t> </a:t>
            </a:r>
            <a:r>
              <a:rPr sz="1550" spc="5" dirty="0">
                <a:solidFill>
                  <a:srgbClr val="FFFFFF"/>
                </a:solidFill>
                <a:latin typeface="Calibri"/>
                <a:cs typeface="Calibri"/>
              </a:rPr>
              <a:t>RO;</a:t>
            </a:r>
            <a:r>
              <a:rPr sz="1550" spc="45" dirty="0">
                <a:solidFill>
                  <a:srgbClr val="FFFFFF"/>
                </a:solidFill>
                <a:latin typeface="Calibri"/>
                <a:cs typeface="Calibri"/>
              </a:rPr>
              <a:t> </a:t>
            </a:r>
            <a:r>
              <a:rPr sz="1550" spc="5" dirty="0">
                <a:solidFill>
                  <a:srgbClr val="FFFFFF"/>
                </a:solidFill>
                <a:latin typeface="Calibri"/>
                <a:cs typeface="Calibri"/>
              </a:rPr>
              <a:t>dan</a:t>
            </a:r>
            <a:endParaRPr sz="1550">
              <a:latin typeface="Calibri"/>
              <a:cs typeface="Calibri"/>
            </a:endParaRPr>
          </a:p>
          <a:p>
            <a:pPr marL="12700">
              <a:lnSpc>
                <a:spcPct val="100000"/>
              </a:lnSpc>
              <a:spcBef>
                <a:spcPts val="15"/>
              </a:spcBef>
            </a:pPr>
            <a:r>
              <a:rPr sz="1550" spc="20" dirty="0">
                <a:solidFill>
                  <a:srgbClr val="FFFFFF"/>
                </a:solidFill>
                <a:latin typeface="Segoe UI Symbol"/>
                <a:cs typeface="Segoe UI Symbol"/>
              </a:rPr>
              <a:t>✔</a:t>
            </a:r>
            <a:r>
              <a:rPr sz="1550" spc="300" dirty="0">
                <a:solidFill>
                  <a:srgbClr val="FFFFFF"/>
                </a:solidFill>
                <a:latin typeface="Segoe UI Symbol"/>
                <a:cs typeface="Segoe UI Symbol"/>
              </a:rPr>
              <a:t> </a:t>
            </a:r>
            <a:r>
              <a:rPr sz="1550" dirty="0">
                <a:solidFill>
                  <a:srgbClr val="FFFFFF"/>
                </a:solidFill>
                <a:latin typeface="Calibri"/>
                <a:cs typeface="Calibri"/>
              </a:rPr>
              <a:t>jenis</a:t>
            </a:r>
            <a:r>
              <a:rPr sz="1550" spc="65" dirty="0">
                <a:solidFill>
                  <a:srgbClr val="FFFFFF"/>
                </a:solidFill>
                <a:latin typeface="Calibri"/>
                <a:cs typeface="Calibri"/>
              </a:rPr>
              <a:t> </a:t>
            </a:r>
            <a:r>
              <a:rPr sz="1550" spc="5" dirty="0">
                <a:solidFill>
                  <a:srgbClr val="FFFFFF"/>
                </a:solidFill>
                <a:latin typeface="Calibri"/>
                <a:cs typeface="Calibri"/>
              </a:rPr>
              <a:t>belanja.</a:t>
            </a:r>
            <a:endParaRPr sz="1550">
              <a:latin typeface="Calibri"/>
              <a:cs typeface="Calibri"/>
            </a:endParaRPr>
          </a:p>
        </p:txBody>
      </p:sp>
      <p:sp>
        <p:nvSpPr>
          <p:cNvPr id="73" name="object 73"/>
          <p:cNvSpPr txBox="1"/>
          <p:nvPr/>
        </p:nvSpPr>
        <p:spPr>
          <a:xfrm>
            <a:off x="5787009" y="4976431"/>
            <a:ext cx="5622925" cy="504825"/>
          </a:xfrm>
          <a:prstGeom prst="rect">
            <a:avLst/>
          </a:prstGeom>
        </p:spPr>
        <p:txBody>
          <a:bodyPr vert="horz" wrap="square" lIns="0" tIns="13335" rIns="0" bIns="0" rtlCol="0">
            <a:spAutoFit/>
          </a:bodyPr>
          <a:lstStyle/>
          <a:p>
            <a:pPr marL="288925" marR="5080" indent="-276860">
              <a:lnSpc>
                <a:spcPct val="101000"/>
              </a:lnSpc>
              <a:spcBef>
                <a:spcPts val="105"/>
              </a:spcBef>
              <a:buFont typeface="Segoe UI Symbol"/>
              <a:buChar char="⮚"/>
              <a:tabLst>
                <a:tab pos="289560" algn="l"/>
              </a:tabLst>
            </a:pPr>
            <a:r>
              <a:rPr sz="1550" spc="15" dirty="0">
                <a:solidFill>
                  <a:srgbClr val="FFFFFF"/>
                </a:solidFill>
                <a:latin typeface="Calibri"/>
                <a:cs typeface="Calibri"/>
              </a:rPr>
              <a:t>Dilakukan </a:t>
            </a:r>
            <a:r>
              <a:rPr sz="1550" dirty="0">
                <a:solidFill>
                  <a:srgbClr val="FFFFFF"/>
                </a:solidFill>
                <a:latin typeface="Calibri"/>
                <a:cs typeface="Calibri"/>
              </a:rPr>
              <a:t>dengan</a:t>
            </a:r>
            <a:r>
              <a:rPr sz="1550" spc="95" dirty="0">
                <a:solidFill>
                  <a:srgbClr val="FFFFFF"/>
                </a:solidFill>
                <a:latin typeface="Calibri"/>
                <a:cs typeface="Calibri"/>
              </a:rPr>
              <a:t> </a:t>
            </a:r>
            <a:r>
              <a:rPr sz="1550" dirty="0">
                <a:solidFill>
                  <a:srgbClr val="FFFFFF"/>
                </a:solidFill>
                <a:latin typeface="Calibri"/>
                <a:cs typeface="Calibri"/>
              </a:rPr>
              <a:t>tetap</a:t>
            </a:r>
            <a:r>
              <a:rPr sz="1550" spc="95" dirty="0">
                <a:solidFill>
                  <a:srgbClr val="FFFFFF"/>
                </a:solidFill>
                <a:latin typeface="Calibri"/>
                <a:cs typeface="Calibri"/>
              </a:rPr>
              <a:t> </a:t>
            </a:r>
            <a:r>
              <a:rPr sz="1550" spc="5" dirty="0">
                <a:solidFill>
                  <a:srgbClr val="FFFFFF"/>
                </a:solidFill>
                <a:latin typeface="Calibri"/>
                <a:cs typeface="Calibri"/>
              </a:rPr>
              <a:t>memperhatikan</a:t>
            </a:r>
            <a:r>
              <a:rPr sz="1550" spc="170" dirty="0">
                <a:solidFill>
                  <a:srgbClr val="FFFFFF"/>
                </a:solidFill>
                <a:latin typeface="Calibri"/>
                <a:cs typeface="Calibri"/>
              </a:rPr>
              <a:t> </a:t>
            </a:r>
            <a:r>
              <a:rPr sz="1550" dirty="0">
                <a:solidFill>
                  <a:srgbClr val="FFFFFF"/>
                </a:solidFill>
                <a:latin typeface="Calibri"/>
                <a:cs typeface="Calibri"/>
              </a:rPr>
              <a:t>hasil</a:t>
            </a:r>
            <a:r>
              <a:rPr sz="1550" spc="40" dirty="0">
                <a:solidFill>
                  <a:srgbClr val="FFFFFF"/>
                </a:solidFill>
                <a:latin typeface="Calibri"/>
                <a:cs typeface="Calibri"/>
              </a:rPr>
              <a:t> </a:t>
            </a:r>
            <a:r>
              <a:rPr sz="1550" spc="-10" dirty="0">
                <a:solidFill>
                  <a:srgbClr val="FFFFFF"/>
                </a:solidFill>
                <a:latin typeface="Calibri"/>
                <a:cs typeface="Calibri"/>
              </a:rPr>
              <a:t>reviu</a:t>
            </a:r>
            <a:r>
              <a:rPr sz="1550" spc="170" dirty="0">
                <a:solidFill>
                  <a:srgbClr val="FFFFFF"/>
                </a:solidFill>
                <a:latin typeface="Calibri"/>
                <a:cs typeface="Calibri"/>
              </a:rPr>
              <a:t> </a:t>
            </a:r>
            <a:r>
              <a:rPr sz="1550" dirty="0">
                <a:solidFill>
                  <a:srgbClr val="FFFFFF"/>
                </a:solidFill>
                <a:latin typeface="Calibri"/>
                <a:cs typeface="Calibri"/>
              </a:rPr>
              <a:t>APIP</a:t>
            </a:r>
            <a:r>
              <a:rPr sz="1550" spc="35" dirty="0">
                <a:solidFill>
                  <a:srgbClr val="FFFFFF"/>
                </a:solidFill>
                <a:latin typeface="Calibri"/>
                <a:cs typeface="Calibri"/>
              </a:rPr>
              <a:t> </a:t>
            </a:r>
            <a:r>
              <a:rPr sz="1550" spc="10" dirty="0">
                <a:solidFill>
                  <a:srgbClr val="FFFFFF"/>
                </a:solidFill>
                <a:latin typeface="Calibri"/>
                <a:cs typeface="Calibri"/>
              </a:rPr>
              <a:t>K/L</a:t>
            </a:r>
            <a:r>
              <a:rPr sz="1550" spc="105" dirty="0">
                <a:solidFill>
                  <a:srgbClr val="FFFFFF"/>
                </a:solidFill>
                <a:latin typeface="Calibri"/>
                <a:cs typeface="Calibri"/>
              </a:rPr>
              <a:t> </a:t>
            </a:r>
            <a:r>
              <a:rPr sz="1550" spc="5" dirty="0">
                <a:solidFill>
                  <a:srgbClr val="FFFFFF"/>
                </a:solidFill>
                <a:latin typeface="Calibri"/>
                <a:cs typeface="Calibri"/>
              </a:rPr>
              <a:t>atas </a:t>
            </a:r>
            <a:r>
              <a:rPr sz="1550" spc="-335" dirty="0">
                <a:solidFill>
                  <a:srgbClr val="FFFFFF"/>
                </a:solidFill>
                <a:latin typeface="Calibri"/>
                <a:cs typeface="Calibri"/>
              </a:rPr>
              <a:t> </a:t>
            </a:r>
            <a:r>
              <a:rPr sz="1550" dirty="0">
                <a:solidFill>
                  <a:srgbClr val="FFFFFF"/>
                </a:solidFill>
                <a:latin typeface="Calibri"/>
                <a:cs typeface="Calibri"/>
              </a:rPr>
              <a:t>RKA-K/L</a:t>
            </a:r>
            <a:r>
              <a:rPr sz="1550" spc="175" dirty="0">
                <a:solidFill>
                  <a:srgbClr val="FFFFFF"/>
                </a:solidFill>
                <a:latin typeface="Calibri"/>
                <a:cs typeface="Calibri"/>
              </a:rPr>
              <a:t> </a:t>
            </a:r>
            <a:r>
              <a:rPr sz="1550" spc="5" dirty="0">
                <a:solidFill>
                  <a:srgbClr val="FFFFFF"/>
                </a:solidFill>
                <a:latin typeface="Calibri"/>
                <a:cs typeface="Calibri"/>
              </a:rPr>
              <a:t>dan</a:t>
            </a:r>
            <a:r>
              <a:rPr sz="1550" spc="10" dirty="0">
                <a:solidFill>
                  <a:srgbClr val="FFFFFF"/>
                </a:solidFill>
                <a:latin typeface="Calibri"/>
                <a:cs typeface="Calibri"/>
              </a:rPr>
              <a:t> </a:t>
            </a:r>
            <a:r>
              <a:rPr sz="1550" spc="-5" dirty="0">
                <a:solidFill>
                  <a:srgbClr val="FFFFFF"/>
                </a:solidFill>
                <a:latin typeface="Calibri"/>
                <a:cs typeface="Calibri"/>
              </a:rPr>
              <a:t>RKA-BUN</a:t>
            </a:r>
            <a:r>
              <a:rPr sz="1550" spc="280" dirty="0">
                <a:solidFill>
                  <a:srgbClr val="FFFFFF"/>
                </a:solidFill>
                <a:latin typeface="Calibri"/>
                <a:cs typeface="Calibri"/>
              </a:rPr>
              <a:t> </a:t>
            </a:r>
            <a:r>
              <a:rPr sz="1550" spc="10" dirty="0">
                <a:solidFill>
                  <a:srgbClr val="FFFFFF"/>
                </a:solidFill>
                <a:latin typeface="Calibri"/>
                <a:cs typeface="Calibri"/>
              </a:rPr>
              <a:t>tahun</a:t>
            </a:r>
            <a:r>
              <a:rPr sz="1550" spc="20" dirty="0">
                <a:solidFill>
                  <a:srgbClr val="FFFFFF"/>
                </a:solidFill>
                <a:latin typeface="Calibri"/>
                <a:cs typeface="Calibri"/>
              </a:rPr>
              <a:t> </a:t>
            </a:r>
            <a:r>
              <a:rPr sz="1550" spc="5" dirty="0">
                <a:solidFill>
                  <a:srgbClr val="FFFFFF"/>
                </a:solidFill>
                <a:latin typeface="Calibri"/>
                <a:cs typeface="Calibri"/>
              </a:rPr>
              <a:t>anggaran</a:t>
            </a:r>
            <a:r>
              <a:rPr sz="1550" spc="170" dirty="0">
                <a:solidFill>
                  <a:srgbClr val="FFFFFF"/>
                </a:solidFill>
                <a:latin typeface="Calibri"/>
                <a:cs typeface="Calibri"/>
              </a:rPr>
              <a:t> </a:t>
            </a:r>
            <a:r>
              <a:rPr sz="1550" dirty="0">
                <a:solidFill>
                  <a:srgbClr val="FFFFFF"/>
                </a:solidFill>
                <a:latin typeface="Calibri"/>
                <a:cs typeface="Calibri"/>
              </a:rPr>
              <a:t>berkenaan.</a:t>
            </a:r>
            <a:endParaRPr sz="155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3613" y="0"/>
            <a:ext cx="3442335" cy="938530"/>
            <a:chOff x="123613" y="0"/>
            <a:chExt cx="3442335" cy="938530"/>
          </a:xfrm>
        </p:grpSpPr>
        <p:pic>
          <p:nvPicPr>
            <p:cNvPr id="3" name="object 3"/>
            <p:cNvPicPr/>
            <p:nvPr/>
          </p:nvPicPr>
          <p:blipFill>
            <a:blip r:embed="rId2" cstate="print"/>
            <a:stretch>
              <a:fillRect/>
            </a:stretch>
          </p:blipFill>
          <p:spPr>
            <a:xfrm>
              <a:off x="123613" y="0"/>
              <a:ext cx="3442155" cy="937905"/>
            </a:xfrm>
            <a:prstGeom prst="rect">
              <a:avLst/>
            </a:prstGeom>
          </p:spPr>
        </p:pic>
        <p:pic>
          <p:nvPicPr>
            <p:cNvPr id="4" name="object 4"/>
            <p:cNvPicPr/>
            <p:nvPr/>
          </p:nvPicPr>
          <p:blipFill>
            <a:blip r:embed="rId3" cstate="print"/>
            <a:stretch>
              <a:fillRect/>
            </a:stretch>
          </p:blipFill>
          <p:spPr>
            <a:xfrm>
              <a:off x="1200149" y="304800"/>
              <a:ext cx="1943100" cy="457200"/>
            </a:xfrm>
            <a:prstGeom prst="rect">
              <a:avLst/>
            </a:prstGeom>
          </p:spPr>
        </p:pic>
        <p:pic>
          <p:nvPicPr>
            <p:cNvPr id="5" name="object 5"/>
            <p:cNvPicPr/>
            <p:nvPr/>
          </p:nvPicPr>
          <p:blipFill>
            <a:blip r:embed="rId4" cstate="print"/>
            <a:stretch>
              <a:fillRect/>
            </a:stretch>
          </p:blipFill>
          <p:spPr>
            <a:xfrm>
              <a:off x="552450" y="257175"/>
              <a:ext cx="504825" cy="552450"/>
            </a:xfrm>
            <a:prstGeom prst="rect">
              <a:avLst/>
            </a:prstGeom>
          </p:spPr>
        </p:pic>
      </p:grpSp>
      <p:grpSp>
        <p:nvGrpSpPr>
          <p:cNvPr id="6" name="object 6"/>
          <p:cNvGrpSpPr/>
          <p:nvPr/>
        </p:nvGrpSpPr>
        <p:grpSpPr>
          <a:xfrm>
            <a:off x="4019613" y="2714688"/>
            <a:ext cx="2762250" cy="4114800"/>
            <a:chOff x="4019613" y="2714688"/>
            <a:chExt cx="2762250" cy="4114800"/>
          </a:xfrm>
        </p:grpSpPr>
        <p:sp>
          <p:nvSpPr>
            <p:cNvPr id="7" name="object 7"/>
            <p:cNvSpPr/>
            <p:nvPr/>
          </p:nvSpPr>
          <p:spPr>
            <a:xfrm>
              <a:off x="4033901" y="2728976"/>
              <a:ext cx="2733675" cy="4086225"/>
            </a:xfrm>
            <a:custGeom>
              <a:avLst/>
              <a:gdLst/>
              <a:ahLst/>
              <a:cxnLst/>
              <a:rect l="l" t="t" r="r" b="b"/>
              <a:pathLst>
                <a:path w="2733675" h="4086225">
                  <a:moveTo>
                    <a:pt x="2050161" y="0"/>
                  </a:moveTo>
                  <a:lnTo>
                    <a:pt x="683387" y="0"/>
                  </a:lnTo>
                  <a:lnTo>
                    <a:pt x="683387" y="2719324"/>
                  </a:lnTo>
                  <a:lnTo>
                    <a:pt x="0" y="2719324"/>
                  </a:lnTo>
                  <a:lnTo>
                    <a:pt x="1366774" y="4086161"/>
                  </a:lnTo>
                  <a:lnTo>
                    <a:pt x="2733675" y="2719324"/>
                  </a:lnTo>
                  <a:lnTo>
                    <a:pt x="2050161" y="2719324"/>
                  </a:lnTo>
                  <a:lnTo>
                    <a:pt x="2050161" y="0"/>
                  </a:lnTo>
                  <a:close/>
                </a:path>
              </a:pathLst>
            </a:custGeom>
            <a:solidFill>
              <a:srgbClr val="33FA62"/>
            </a:solidFill>
          </p:spPr>
          <p:txBody>
            <a:bodyPr wrap="square" lIns="0" tIns="0" rIns="0" bIns="0" rtlCol="0"/>
            <a:lstStyle/>
            <a:p>
              <a:endParaRPr/>
            </a:p>
          </p:txBody>
        </p:sp>
        <p:sp>
          <p:nvSpPr>
            <p:cNvPr id="8" name="object 8"/>
            <p:cNvSpPr/>
            <p:nvPr/>
          </p:nvSpPr>
          <p:spPr>
            <a:xfrm>
              <a:off x="4033901" y="2728976"/>
              <a:ext cx="2733675" cy="4086225"/>
            </a:xfrm>
            <a:custGeom>
              <a:avLst/>
              <a:gdLst/>
              <a:ahLst/>
              <a:cxnLst/>
              <a:rect l="l" t="t" r="r" b="b"/>
              <a:pathLst>
                <a:path w="2733675" h="4086225">
                  <a:moveTo>
                    <a:pt x="0" y="2719324"/>
                  </a:moveTo>
                  <a:lnTo>
                    <a:pt x="683387" y="2719324"/>
                  </a:lnTo>
                  <a:lnTo>
                    <a:pt x="683387" y="0"/>
                  </a:lnTo>
                  <a:lnTo>
                    <a:pt x="2050161" y="0"/>
                  </a:lnTo>
                  <a:lnTo>
                    <a:pt x="2050161" y="2719324"/>
                  </a:lnTo>
                  <a:lnTo>
                    <a:pt x="2733675" y="2719324"/>
                  </a:lnTo>
                  <a:lnTo>
                    <a:pt x="1366774" y="4086161"/>
                  </a:lnTo>
                  <a:lnTo>
                    <a:pt x="0" y="2719324"/>
                  </a:lnTo>
                  <a:close/>
                </a:path>
              </a:pathLst>
            </a:custGeom>
            <a:ln w="28575">
              <a:solidFill>
                <a:srgbClr val="92D050"/>
              </a:solidFill>
              <a:prstDash val="lgDash"/>
            </a:ln>
          </p:spPr>
          <p:txBody>
            <a:bodyPr wrap="square" lIns="0" tIns="0" rIns="0" bIns="0" rtlCol="0"/>
            <a:lstStyle/>
            <a:p>
              <a:endParaRPr/>
            </a:p>
          </p:txBody>
        </p:sp>
      </p:grpSp>
      <p:grpSp>
        <p:nvGrpSpPr>
          <p:cNvPr id="9" name="object 9"/>
          <p:cNvGrpSpPr/>
          <p:nvPr/>
        </p:nvGrpSpPr>
        <p:grpSpPr>
          <a:xfrm>
            <a:off x="3505200" y="-1"/>
            <a:ext cx="8715375" cy="1150047"/>
            <a:chOff x="3476625" y="0"/>
            <a:chExt cx="8715375" cy="914400"/>
          </a:xfrm>
        </p:grpSpPr>
        <p:pic>
          <p:nvPicPr>
            <p:cNvPr id="10" name="object 10"/>
            <p:cNvPicPr/>
            <p:nvPr/>
          </p:nvPicPr>
          <p:blipFill>
            <a:blip r:embed="rId5" cstate="print"/>
            <a:stretch>
              <a:fillRect/>
            </a:stretch>
          </p:blipFill>
          <p:spPr>
            <a:xfrm>
              <a:off x="3476625" y="0"/>
              <a:ext cx="8677275" cy="914400"/>
            </a:xfrm>
            <a:prstGeom prst="rect">
              <a:avLst/>
            </a:prstGeom>
          </p:spPr>
        </p:pic>
        <p:sp>
          <p:nvSpPr>
            <p:cNvPr id="11" name="object 11"/>
            <p:cNvSpPr/>
            <p:nvPr/>
          </p:nvSpPr>
          <p:spPr>
            <a:xfrm>
              <a:off x="11925300" y="0"/>
              <a:ext cx="266700" cy="19050"/>
            </a:xfrm>
            <a:custGeom>
              <a:avLst/>
              <a:gdLst/>
              <a:ahLst/>
              <a:cxnLst/>
              <a:rect l="l" t="t" r="r" b="b"/>
              <a:pathLst>
                <a:path w="266700" h="19050">
                  <a:moveTo>
                    <a:pt x="239023" y="0"/>
                  </a:moveTo>
                  <a:lnTo>
                    <a:pt x="13230" y="0"/>
                  </a:lnTo>
                  <a:lnTo>
                    <a:pt x="0" y="18923"/>
                  </a:lnTo>
                  <a:lnTo>
                    <a:pt x="266573" y="18923"/>
                  </a:lnTo>
                  <a:lnTo>
                    <a:pt x="239023" y="0"/>
                  </a:lnTo>
                  <a:close/>
                </a:path>
              </a:pathLst>
            </a:custGeom>
            <a:solidFill>
              <a:srgbClr val="243046"/>
            </a:solidFill>
          </p:spPr>
          <p:txBody>
            <a:bodyPr wrap="square" lIns="0" tIns="0" rIns="0" bIns="0" rtlCol="0"/>
            <a:lstStyle/>
            <a:p>
              <a:endParaRPr/>
            </a:p>
          </p:txBody>
        </p:sp>
        <p:pic>
          <p:nvPicPr>
            <p:cNvPr id="12" name="object 12"/>
            <p:cNvPicPr/>
            <p:nvPr/>
          </p:nvPicPr>
          <p:blipFill>
            <a:blip r:embed="rId6" cstate="print"/>
            <a:stretch>
              <a:fillRect/>
            </a:stretch>
          </p:blipFill>
          <p:spPr>
            <a:xfrm>
              <a:off x="3505200" y="19050"/>
              <a:ext cx="8105775" cy="838200"/>
            </a:xfrm>
            <a:prstGeom prst="rect">
              <a:avLst/>
            </a:prstGeom>
          </p:spPr>
        </p:pic>
        <p:sp>
          <p:nvSpPr>
            <p:cNvPr id="13" name="object 13"/>
            <p:cNvSpPr/>
            <p:nvPr/>
          </p:nvSpPr>
          <p:spPr>
            <a:xfrm>
              <a:off x="11591925" y="19050"/>
              <a:ext cx="600075" cy="837565"/>
            </a:xfrm>
            <a:custGeom>
              <a:avLst/>
              <a:gdLst/>
              <a:ahLst/>
              <a:cxnLst/>
              <a:rect l="l" t="t" r="r" b="b"/>
              <a:pathLst>
                <a:path w="600075" h="837565">
                  <a:moveTo>
                    <a:pt x="599567" y="0"/>
                  </a:moveTo>
                  <a:lnTo>
                    <a:pt x="0" y="0"/>
                  </a:lnTo>
                  <a:lnTo>
                    <a:pt x="0" y="837564"/>
                  </a:lnTo>
                  <a:lnTo>
                    <a:pt x="599567" y="0"/>
                  </a:lnTo>
                  <a:close/>
                </a:path>
              </a:pathLst>
            </a:custGeom>
            <a:solidFill>
              <a:srgbClr val="2D5395"/>
            </a:solidFill>
          </p:spPr>
          <p:txBody>
            <a:bodyPr wrap="square" lIns="0" tIns="0" rIns="0" bIns="0" rtlCol="0"/>
            <a:lstStyle/>
            <a:p>
              <a:endParaRPr/>
            </a:p>
          </p:txBody>
        </p:sp>
      </p:grpSp>
      <p:sp>
        <p:nvSpPr>
          <p:cNvPr id="14" name="object 14"/>
          <p:cNvSpPr txBox="1">
            <a:spLocks noGrp="1"/>
          </p:cNvSpPr>
          <p:nvPr>
            <p:ph type="title"/>
          </p:nvPr>
        </p:nvSpPr>
        <p:spPr>
          <a:xfrm>
            <a:off x="3718558" y="34226"/>
            <a:ext cx="7147307" cy="628377"/>
          </a:xfrm>
          <a:prstGeom prst="rect">
            <a:avLst/>
          </a:prstGeom>
        </p:spPr>
        <p:txBody>
          <a:bodyPr vert="horz" wrap="square" lIns="0" tIns="12700" rIns="0" bIns="0" rtlCol="0">
            <a:spAutoFit/>
          </a:bodyPr>
          <a:lstStyle/>
          <a:p>
            <a:pPr marL="12700">
              <a:lnSpc>
                <a:spcPct val="100000"/>
              </a:lnSpc>
              <a:spcBef>
                <a:spcPts val="100"/>
              </a:spcBef>
            </a:pPr>
            <a:r>
              <a:rPr sz="2000" spc="75" dirty="0">
                <a:solidFill>
                  <a:schemeClr val="bg1"/>
                </a:solidFill>
                <a:latin typeface="Roboto Cn"/>
                <a:cs typeface="Roboto Cn"/>
              </a:rPr>
              <a:t>IV.</a:t>
            </a:r>
            <a:r>
              <a:rPr sz="2000" spc="65" dirty="0">
                <a:solidFill>
                  <a:schemeClr val="bg1"/>
                </a:solidFill>
                <a:latin typeface="Roboto Cn"/>
                <a:cs typeface="Roboto Cn"/>
              </a:rPr>
              <a:t> </a:t>
            </a:r>
            <a:r>
              <a:rPr sz="2000" spc="160" dirty="0">
                <a:solidFill>
                  <a:schemeClr val="bg1"/>
                </a:solidFill>
                <a:latin typeface="Roboto Cn"/>
                <a:cs typeface="Roboto Cn"/>
              </a:rPr>
              <a:t>Ba</a:t>
            </a:r>
            <a:r>
              <a:rPr lang="en-US" sz="2000" spc="160" dirty="0">
                <a:solidFill>
                  <a:schemeClr val="bg1"/>
                </a:solidFill>
                <a:latin typeface="Roboto Cn"/>
                <a:cs typeface="Roboto Cn"/>
              </a:rPr>
              <a:t>t</a:t>
            </a:r>
            <a:r>
              <a:rPr sz="2000" spc="160" dirty="0">
                <a:solidFill>
                  <a:schemeClr val="bg1"/>
                </a:solidFill>
                <a:latin typeface="Roboto Cn"/>
                <a:cs typeface="Roboto Cn"/>
              </a:rPr>
              <a:t>as</a:t>
            </a:r>
            <a:r>
              <a:rPr sz="2000" dirty="0">
                <a:solidFill>
                  <a:schemeClr val="bg1"/>
                </a:solidFill>
                <a:latin typeface="Roboto Cn"/>
                <a:cs typeface="Roboto Cn"/>
              </a:rPr>
              <a:t> </a:t>
            </a:r>
            <a:r>
              <a:rPr sz="2000" spc="140" dirty="0">
                <a:solidFill>
                  <a:schemeClr val="bg1"/>
                </a:solidFill>
                <a:latin typeface="Roboto Cn"/>
                <a:cs typeface="Roboto Cn"/>
              </a:rPr>
              <a:t>Akhi</a:t>
            </a:r>
            <a:r>
              <a:rPr lang="en-US" sz="2000" spc="140" dirty="0">
                <a:solidFill>
                  <a:schemeClr val="bg1"/>
                </a:solidFill>
                <a:latin typeface="Roboto Cn"/>
                <a:cs typeface="Roboto Cn"/>
              </a:rPr>
              <a:t>r </a:t>
            </a:r>
            <a:r>
              <a:rPr sz="2000" spc="145" dirty="0" err="1">
                <a:solidFill>
                  <a:schemeClr val="bg1"/>
                </a:solidFill>
                <a:latin typeface="Roboto Cn"/>
                <a:cs typeface="Roboto Cn"/>
              </a:rPr>
              <a:t>Pene</a:t>
            </a:r>
            <a:r>
              <a:rPr lang="en-US" sz="2000" spc="145" dirty="0" err="1">
                <a:solidFill>
                  <a:schemeClr val="bg1"/>
                </a:solidFill>
                <a:latin typeface="Roboto Cn"/>
                <a:cs typeface="Roboto Cn"/>
              </a:rPr>
              <a:t>r</a:t>
            </a:r>
            <a:r>
              <a:rPr sz="2000" spc="145" dirty="0" err="1">
                <a:solidFill>
                  <a:schemeClr val="bg1"/>
                </a:solidFill>
                <a:latin typeface="Roboto Cn"/>
                <a:cs typeface="Roboto Cn"/>
              </a:rPr>
              <a:t>imaan</a:t>
            </a:r>
            <a:r>
              <a:rPr sz="2000" spc="-35" dirty="0">
                <a:solidFill>
                  <a:schemeClr val="bg1"/>
                </a:solidFill>
                <a:latin typeface="Roboto Cn"/>
                <a:cs typeface="Roboto Cn"/>
              </a:rPr>
              <a:t> </a:t>
            </a:r>
            <a:r>
              <a:rPr sz="2000" spc="95" dirty="0" err="1">
                <a:solidFill>
                  <a:schemeClr val="bg1"/>
                </a:solidFill>
                <a:latin typeface="Roboto Cn"/>
                <a:cs typeface="Roboto Cn"/>
              </a:rPr>
              <a:t>Usulan</a:t>
            </a:r>
            <a:r>
              <a:rPr sz="2000" spc="114" dirty="0">
                <a:solidFill>
                  <a:schemeClr val="bg1"/>
                </a:solidFill>
                <a:latin typeface="Roboto Cn"/>
                <a:cs typeface="Roboto Cn"/>
              </a:rPr>
              <a:t> </a:t>
            </a:r>
            <a:r>
              <a:rPr sz="2000" spc="80" dirty="0">
                <a:solidFill>
                  <a:schemeClr val="bg1"/>
                </a:solidFill>
                <a:latin typeface="Roboto Cn"/>
                <a:cs typeface="Roboto Cn"/>
              </a:rPr>
              <a:t>&amp;</a:t>
            </a:r>
            <a:r>
              <a:rPr lang="en-US" sz="2000" spc="35" dirty="0">
                <a:solidFill>
                  <a:schemeClr val="bg1"/>
                </a:solidFill>
                <a:latin typeface="Roboto Cn"/>
                <a:cs typeface="Roboto Cn"/>
              </a:rPr>
              <a:t> </a:t>
            </a:r>
            <a:r>
              <a:rPr sz="2000" spc="130" dirty="0" err="1">
                <a:solidFill>
                  <a:schemeClr val="bg1"/>
                </a:solidFill>
                <a:latin typeface="Roboto Cn"/>
                <a:cs typeface="Roboto Cn"/>
              </a:rPr>
              <a:t>Penyampaian</a:t>
            </a:r>
            <a:r>
              <a:rPr lang="en-US" sz="2000" dirty="0">
                <a:solidFill>
                  <a:schemeClr val="bg1"/>
                </a:solidFill>
                <a:latin typeface="Roboto Cn"/>
                <a:cs typeface="Roboto Cn"/>
              </a:rPr>
              <a:t> </a:t>
            </a:r>
            <a:r>
              <a:rPr sz="2000" spc="140" dirty="0" err="1">
                <a:solidFill>
                  <a:schemeClr val="bg1"/>
                </a:solidFill>
                <a:latin typeface="Roboto Cn"/>
                <a:cs typeface="Roboto Cn"/>
              </a:rPr>
              <a:t>Pengesahan</a:t>
            </a:r>
            <a:r>
              <a:rPr sz="2000" spc="-40" dirty="0">
                <a:solidFill>
                  <a:schemeClr val="bg1"/>
                </a:solidFill>
                <a:latin typeface="Roboto Cn"/>
                <a:cs typeface="Roboto Cn"/>
              </a:rPr>
              <a:t> </a:t>
            </a:r>
            <a:r>
              <a:rPr sz="2000" spc="110" dirty="0" err="1">
                <a:solidFill>
                  <a:schemeClr val="bg1"/>
                </a:solidFill>
                <a:latin typeface="Roboto Cn"/>
                <a:cs typeface="Roboto Cn"/>
              </a:rPr>
              <a:t>Revisi</a:t>
            </a:r>
            <a:r>
              <a:rPr sz="2000" spc="50" dirty="0">
                <a:solidFill>
                  <a:schemeClr val="bg1"/>
                </a:solidFill>
                <a:latin typeface="Roboto Cn"/>
                <a:cs typeface="Roboto Cn"/>
              </a:rPr>
              <a:t> </a:t>
            </a:r>
            <a:r>
              <a:rPr sz="2000" spc="160" dirty="0" err="1">
                <a:solidFill>
                  <a:schemeClr val="bg1"/>
                </a:solidFill>
                <a:latin typeface="Roboto Cn"/>
                <a:cs typeface="Roboto Cn"/>
              </a:rPr>
              <a:t>Angga</a:t>
            </a:r>
            <a:r>
              <a:rPr lang="en-US" sz="2000" spc="160" dirty="0" err="1">
                <a:solidFill>
                  <a:schemeClr val="bg1"/>
                </a:solidFill>
                <a:latin typeface="Roboto Cn"/>
                <a:cs typeface="Roboto Cn"/>
              </a:rPr>
              <a:t>r</a:t>
            </a:r>
            <a:r>
              <a:rPr sz="2000" spc="160" dirty="0" err="1">
                <a:solidFill>
                  <a:schemeClr val="bg1"/>
                </a:solidFill>
                <a:latin typeface="Roboto Cn"/>
                <a:cs typeface="Roboto Cn"/>
              </a:rPr>
              <a:t>an</a:t>
            </a:r>
            <a:endParaRPr sz="2000" dirty="0">
              <a:solidFill>
                <a:schemeClr val="bg1"/>
              </a:solidFill>
              <a:latin typeface="Roboto Cn"/>
              <a:cs typeface="Roboto Cn"/>
            </a:endParaRPr>
          </a:p>
        </p:txBody>
      </p:sp>
      <p:grpSp>
        <p:nvGrpSpPr>
          <p:cNvPr id="15" name="object 15"/>
          <p:cNvGrpSpPr/>
          <p:nvPr/>
        </p:nvGrpSpPr>
        <p:grpSpPr>
          <a:xfrm>
            <a:off x="323850" y="1208150"/>
            <a:ext cx="5191125" cy="1068705"/>
            <a:chOff x="323850" y="1208150"/>
            <a:chExt cx="5191125" cy="1068705"/>
          </a:xfrm>
        </p:grpSpPr>
        <p:sp>
          <p:nvSpPr>
            <p:cNvPr id="16" name="object 16"/>
            <p:cNvSpPr/>
            <p:nvPr/>
          </p:nvSpPr>
          <p:spPr>
            <a:xfrm>
              <a:off x="333375" y="1381124"/>
              <a:ext cx="5172075" cy="885825"/>
            </a:xfrm>
            <a:custGeom>
              <a:avLst/>
              <a:gdLst/>
              <a:ahLst/>
              <a:cxnLst/>
              <a:rect l="l" t="t" r="r" b="b"/>
              <a:pathLst>
                <a:path w="5172075" h="885825">
                  <a:moveTo>
                    <a:pt x="5024501" y="0"/>
                  </a:moveTo>
                  <a:lnTo>
                    <a:pt x="147637" y="0"/>
                  </a:lnTo>
                  <a:lnTo>
                    <a:pt x="100974" y="7521"/>
                  </a:lnTo>
                  <a:lnTo>
                    <a:pt x="60446" y="28472"/>
                  </a:lnTo>
                  <a:lnTo>
                    <a:pt x="28486" y="60432"/>
                  </a:lnTo>
                  <a:lnTo>
                    <a:pt x="7527" y="100982"/>
                  </a:lnTo>
                  <a:lnTo>
                    <a:pt x="0" y="147700"/>
                  </a:lnTo>
                  <a:lnTo>
                    <a:pt x="0" y="738124"/>
                  </a:lnTo>
                  <a:lnTo>
                    <a:pt x="7527" y="784842"/>
                  </a:lnTo>
                  <a:lnTo>
                    <a:pt x="28486" y="825392"/>
                  </a:lnTo>
                  <a:lnTo>
                    <a:pt x="60446" y="857352"/>
                  </a:lnTo>
                  <a:lnTo>
                    <a:pt x="100974" y="878303"/>
                  </a:lnTo>
                  <a:lnTo>
                    <a:pt x="147637" y="885825"/>
                  </a:lnTo>
                  <a:lnTo>
                    <a:pt x="5024374" y="885825"/>
                  </a:lnTo>
                  <a:lnTo>
                    <a:pt x="5071092" y="878304"/>
                  </a:lnTo>
                  <a:lnTo>
                    <a:pt x="5111642" y="857360"/>
                  </a:lnTo>
                  <a:lnTo>
                    <a:pt x="5143602" y="825419"/>
                  </a:lnTo>
                  <a:lnTo>
                    <a:pt x="5164553" y="784907"/>
                  </a:lnTo>
                  <a:lnTo>
                    <a:pt x="5172075" y="738251"/>
                  </a:lnTo>
                  <a:lnTo>
                    <a:pt x="5172075" y="147700"/>
                  </a:lnTo>
                  <a:lnTo>
                    <a:pt x="5164554" y="100982"/>
                  </a:lnTo>
                  <a:lnTo>
                    <a:pt x="5143610" y="60432"/>
                  </a:lnTo>
                  <a:lnTo>
                    <a:pt x="5111669" y="28472"/>
                  </a:lnTo>
                  <a:lnTo>
                    <a:pt x="5071157" y="7521"/>
                  </a:lnTo>
                  <a:lnTo>
                    <a:pt x="5024501" y="0"/>
                  </a:lnTo>
                  <a:close/>
                </a:path>
              </a:pathLst>
            </a:custGeom>
            <a:solidFill>
              <a:srgbClr val="E0EED7"/>
            </a:solidFill>
          </p:spPr>
          <p:txBody>
            <a:bodyPr wrap="square" lIns="0" tIns="0" rIns="0" bIns="0" rtlCol="0"/>
            <a:lstStyle/>
            <a:p>
              <a:endParaRPr/>
            </a:p>
          </p:txBody>
        </p:sp>
        <p:sp>
          <p:nvSpPr>
            <p:cNvPr id="17" name="object 17"/>
            <p:cNvSpPr/>
            <p:nvPr/>
          </p:nvSpPr>
          <p:spPr>
            <a:xfrm>
              <a:off x="333375" y="1381124"/>
              <a:ext cx="5172075" cy="885825"/>
            </a:xfrm>
            <a:custGeom>
              <a:avLst/>
              <a:gdLst/>
              <a:ahLst/>
              <a:cxnLst/>
              <a:rect l="l" t="t" r="r" b="b"/>
              <a:pathLst>
                <a:path w="5172075" h="885825">
                  <a:moveTo>
                    <a:pt x="0" y="147700"/>
                  </a:moveTo>
                  <a:lnTo>
                    <a:pt x="7527" y="100982"/>
                  </a:lnTo>
                  <a:lnTo>
                    <a:pt x="28486" y="60432"/>
                  </a:lnTo>
                  <a:lnTo>
                    <a:pt x="60446" y="28472"/>
                  </a:lnTo>
                  <a:lnTo>
                    <a:pt x="100974" y="7521"/>
                  </a:lnTo>
                  <a:lnTo>
                    <a:pt x="147637" y="0"/>
                  </a:lnTo>
                  <a:lnTo>
                    <a:pt x="5024501" y="0"/>
                  </a:lnTo>
                  <a:lnTo>
                    <a:pt x="5071157" y="7521"/>
                  </a:lnTo>
                  <a:lnTo>
                    <a:pt x="5111669" y="28472"/>
                  </a:lnTo>
                  <a:lnTo>
                    <a:pt x="5143610" y="60432"/>
                  </a:lnTo>
                  <a:lnTo>
                    <a:pt x="5164554" y="100982"/>
                  </a:lnTo>
                  <a:lnTo>
                    <a:pt x="5172075" y="147700"/>
                  </a:lnTo>
                  <a:lnTo>
                    <a:pt x="5172075" y="738251"/>
                  </a:lnTo>
                  <a:lnTo>
                    <a:pt x="5164553" y="784907"/>
                  </a:lnTo>
                  <a:lnTo>
                    <a:pt x="5143602" y="825419"/>
                  </a:lnTo>
                  <a:lnTo>
                    <a:pt x="5111642" y="857360"/>
                  </a:lnTo>
                  <a:lnTo>
                    <a:pt x="5071092" y="878304"/>
                  </a:lnTo>
                  <a:lnTo>
                    <a:pt x="5024374" y="885825"/>
                  </a:lnTo>
                  <a:lnTo>
                    <a:pt x="147637" y="885825"/>
                  </a:lnTo>
                  <a:lnTo>
                    <a:pt x="100974" y="878303"/>
                  </a:lnTo>
                  <a:lnTo>
                    <a:pt x="60446" y="857352"/>
                  </a:lnTo>
                  <a:lnTo>
                    <a:pt x="28486" y="825392"/>
                  </a:lnTo>
                  <a:lnTo>
                    <a:pt x="7527" y="784842"/>
                  </a:lnTo>
                  <a:lnTo>
                    <a:pt x="0" y="738124"/>
                  </a:lnTo>
                  <a:lnTo>
                    <a:pt x="0" y="147700"/>
                  </a:lnTo>
                  <a:close/>
                </a:path>
              </a:pathLst>
            </a:custGeom>
            <a:ln w="19050">
              <a:solidFill>
                <a:srgbClr val="6F2F9F"/>
              </a:solidFill>
              <a:prstDash val="sysDash"/>
            </a:ln>
          </p:spPr>
          <p:txBody>
            <a:bodyPr wrap="square" lIns="0" tIns="0" rIns="0" bIns="0" rtlCol="0"/>
            <a:lstStyle/>
            <a:p>
              <a:endParaRPr/>
            </a:p>
          </p:txBody>
        </p:sp>
        <p:sp>
          <p:nvSpPr>
            <p:cNvPr id="18" name="object 18"/>
            <p:cNvSpPr/>
            <p:nvPr/>
          </p:nvSpPr>
          <p:spPr>
            <a:xfrm>
              <a:off x="2062226" y="1224025"/>
              <a:ext cx="1971675" cy="304800"/>
            </a:xfrm>
            <a:custGeom>
              <a:avLst/>
              <a:gdLst/>
              <a:ahLst/>
              <a:cxnLst/>
              <a:rect l="l" t="t" r="r" b="b"/>
              <a:pathLst>
                <a:path w="1971675" h="304800">
                  <a:moveTo>
                    <a:pt x="1920748" y="0"/>
                  </a:moveTo>
                  <a:lnTo>
                    <a:pt x="50800" y="0"/>
                  </a:lnTo>
                  <a:lnTo>
                    <a:pt x="31021" y="3990"/>
                  </a:lnTo>
                  <a:lnTo>
                    <a:pt x="14874" y="14874"/>
                  </a:lnTo>
                  <a:lnTo>
                    <a:pt x="3990" y="31021"/>
                  </a:lnTo>
                  <a:lnTo>
                    <a:pt x="0" y="50800"/>
                  </a:lnTo>
                  <a:lnTo>
                    <a:pt x="0" y="253873"/>
                  </a:lnTo>
                  <a:lnTo>
                    <a:pt x="3990" y="273671"/>
                  </a:lnTo>
                  <a:lnTo>
                    <a:pt x="14874" y="289861"/>
                  </a:lnTo>
                  <a:lnTo>
                    <a:pt x="31021" y="300789"/>
                  </a:lnTo>
                  <a:lnTo>
                    <a:pt x="50800" y="304800"/>
                  </a:lnTo>
                  <a:lnTo>
                    <a:pt x="1920748" y="304800"/>
                  </a:lnTo>
                  <a:lnTo>
                    <a:pt x="1940546" y="300789"/>
                  </a:lnTo>
                  <a:lnTo>
                    <a:pt x="1956736" y="289861"/>
                  </a:lnTo>
                  <a:lnTo>
                    <a:pt x="1967664" y="273671"/>
                  </a:lnTo>
                  <a:lnTo>
                    <a:pt x="1971675" y="253873"/>
                  </a:lnTo>
                  <a:lnTo>
                    <a:pt x="1971675" y="50800"/>
                  </a:lnTo>
                  <a:lnTo>
                    <a:pt x="1967664" y="31021"/>
                  </a:lnTo>
                  <a:lnTo>
                    <a:pt x="1956736" y="14874"/>
                  </a:lnTo>
                  <a:lnTo>
                    <a:pt x="1940546" y="3990"/>
                  </a:lnTo>
                  <a:lnTo>
                    <a:pt x="1920748" y="0"/>
                  </a:lnTo>
                  <a:close/>
                </a:path>
              </a:pathLst>
            </a:custGeom>
            <a:solidFill>
              <a:srgbClr val="33CC33"/>
            </a:solidFill>
          </p:spPr>
          <p:txBody>
            <a:bodyPr wrap="square" lIns="0" tIns="0" rIns="0" bIns="0" rtlCol="0"/>
            <a:lstStyle/>
            <a:p>
              <a:endParaRPr/>
            </a:p>
          </p:txBody>
        </p:sp>
        <p:sp>
          <p:nvSpPr>
            <p:cNvPr id="19" name="object 19"/>
            <p:cNvSpPr/>
            <p:nvPr/>
          </p:nvSpPr>
          <p:spPr>
            <a:xfrm>
              <a:off x="2062226" y="1224025"/>
              <a:ext cx="1971675" cy="304800"/>
            </a:xfrm>
            <a:custGeom>
              <a:avLst/>
              <a:gdLst/>
              <a:ahLst/>
              <a:cxnLst/>
              <a:rect l="l" t="t" r="r" b="b"/>
              <a:pathLst>
                <a:path w="1971675" h="304800">
                  <a:moveTo>
                    <a:pt x="0" y="50800"/>
                  </a:moveTo>
                  <a:lnTo>
                    <a:pt x="3990" y="31021"/>
                  </a:lnTo>
                  <a:lnTo>
                    <a:pt x="14874" y="14874"/>
                  </a:lnTo>
                  <a:lnTo>
                    <a:pt x="31021" y="3990"/>
                  </a:lnTo>
                  <a:lnTo>
                    <a:pt x="50800" y="0"/>
                  </a:lnTo>
                  <a:lnTo>
                    <a:pt x="1920748" y="0"/>
                  </a:lnTo>
                  <a:lnTo>
                    <a:pt x="1940546" y="3990"/>
                  </a:lnTo>
                  <a:lnTo>
                    <a:pt x="1956736" y="14874"/>
                  </a:lnTo>
                  <a:lnTo>
                    <a:pt x="1967664" y="31021"/>
                  </a:lnTo>
                  <a:lnTo>
                    <a:pt x="1971675" y="50800"/>
                  </a:lnTo>
                  <a:lnTo>
                    <a:pt x="1971675" y="253873"/>
                  </a:lnTo>
                  <a:lnTo>
                    <a:pt x="1967664" y="273671"/>
                  </a:lnTo>
                  <a:lnTo>
                    <a:pt x="1956736" y="289861"/>
                  </a:lnTo>
                  <a:lnTo>
                    <a:pt x="1940546" y="300789"/>
                  </a:lnTo>
                  <a:lnTo>
                    <a:pt x="1920748" y="304800"/>
                  </a:lnTo>
                  <a:lnTo>
                    <a:pt x="50800" y="304800"/>
                  </a:lnTo>
                  <a:lnTo>
                    <a:pt x="31021" y="300789"/>
                  </a:lnTo>
                  <a:lnTo>
                    <a:pt x="14874" y="289861"/>
                  </a:lnTo>
                  <a:lnTo>
                    <a:pt x="3990" y="273671"/>
                  </a:lnTo>
                  <a:lnTo>
                    <a:pt x="0" y="253873"/>
                  </a:lnTo>
                  <a:lnTo>
                    <a:pt x="0" y="50800"/>
                  </a:lnTo>
                  <a:close/>
                </a:path>
              </a:pathLst>
            </a:custGeom>
            <a:ln w="31750">
              <a:solidFill>
                <a:srgbClr val="FF0000"/>
              </a:solidFill>
            </a:ln>
          </p:spPr>
          <p:txBody>
            <a:bodyPr wrap="square" lIns="0" tIns="0" rIns="0" bIns="0" rtlCol="0"/>
            <a:lstStyle/>
            <a:p>
              <a:endParaRPr/>
            </a:p>
          </p:txBody>
        </p:sp>
      </p:grpSp>
      <p:sp>
        <p:nvSpPr>
          <p:cNvPr id="20" name="object 20"/>
          <p:cNvSpPr txBox="1"/>
          <p:nvPr/>
        </p:nvSpPr>
        <p:spPr>
          <a:xfrm>
            <a:off x="2571114" y="1228153"/>
            <a:ext cx="956310" cy="266065"/>
          </a:xfrm>
          <a:prstGeom prst="rect">
            <a:avLst/>
          </a:prstGeom>
        </p:spPr>
        <p:txBody>
          <a:bodyPr vert="horz" wrap="square" lIns="0" tIns="15875" rIns="0" bIns="0" rtlCol="0">
            <a:spAutoFit/>
          </a:bodyPr>
          <a:lstStyle/>
          <a:p>
            <a:pPr marL="12700">
              <a:lnSpc>
                <a:spcPct val="100000"/>
              </a:lnSpc>
              <a:spcBef>
                <a:spcPts val="125"/>
              </a:spcBef>
            </a:pPr>
            <a:r>
              <a:rPr sz="1550" b="1" spc="35" dirty="0">
                <a:latin typeface="Calibri"/>
                <a:cs typeface="Calibri"/>
              </a:rPr>
              <a:t>3</a:t>
            </a:r>
            <a:r>
              <a:rPr sz="1550" b="1" spc="10" dirty="0">
                <a:latin typeface="Calibri"/>
                <a:cs typeface="Calibri"/>
              </a:rPr>
              <a:t>1</a:t>
            </a:r>
            <a:r>
              <a:rPr sz="1550" b="1" spc="-25" dirty="0">
                <a:latin typeface="Calibri"/>
                <a:cs typeface="Calibri"/>
              </a:rPr>
              <a:t> </a:t>
            </a:r>
            <a:r>
              <a:rPr sz="1550" b="1" dirty="0">
                <a:latin typeface="Calibri"/>
                <a:cs typeface="Calibri"/>
              </a:rPr>
              <a:t>O</a:t>
            </a:r>
            <a:r>
              <a:rPr sz="1550" b="1" spc="10" dirty="0">
                <a:latin typeface="Calibri"/>
                <a:cs typeface="Calibri"/>
              </a:rPr>
              <a:t>k</a:t>
            </a:r>
            <a:r>
              <a:rPr sz="1550" b="1" spc="-25" dirty="0">
                <a:latin typeface="Calibri"/>
                <a:cs typeface="Calibri"/>
              </a:rPr>
              <a:t>t</a:t>
            </a:r>
            <a:r>
              <a:rPr sz="1550" b="1" spc="-10" dirty="0">
                <a:latin typeface="Calibri"/>
                <a:cs typeface="Calibri"/>
              </a:rPr>
              <a:t>ob</a:t>
            </a:r>
            <a:r>
              <a:rPr sz="1550" b="1" spc="40" dirty="0">
                <a:latin typeface="Calibri"/>
                <a:cs typeface="Calibri"/>
              </a:rPr>
              <a:t>e</a:t>
            </a:r>
            <a:r>
              <a:rPr sz="1550" b="1" spc="5" dirty="0">
                <a:latin typeface="Calibri"/>
                <a:cs typeface="Calibri"/>
              </a:rPr>
              <a:t>r</a:t>
            </a:r>
            <a:endParaRPr sz="1550">
              <a:latin typeface="Calibri"/>
              <a:cs typeface="Calibri"/>
            </a:endParaRPr>
          </a:p>
        </p:txBody>
      </p:sp>
      <p:sp>
        <p:nvSpPr>
          <p:cNvPr id="21" name="object 21"/>
          <p:cNvSpPr txBox="1"/>
          <p:nvPr/>
        </p:nvSpPr>
        <p:spPr>
          <a:xfrm>
            <a:off x="518159" y="1570037"/>
            <a:ext cx="4805680" cy="483234"/>
          </a:xfrm>
          <a:prstGeom prst="rect">
            <a:avLst/>
          </a:prstGeom>
        </p:spPr>
        <p:txBody>
          <a:bodyPr vert="horz" wrap="square" lIns="0" tIns="12700" rIns="0" bIns="0" rtlCol="0">
            <a:spAutoFit/>
          </a:bodyPr>
          <a:lstStyle/>
          <a:p>
            <a:pPr marL="12700" marR="5080">
              <a:lnSpc>
                <a:spcPct val="100000"/>
              </a:lnSpc>
              <a:spcBef>
                <a:spcPts val="100"/>
              </a:spcBef>
              <a:tabLst>
                <a:tab pos="660400" algn="l"/>
                <a:tab pos="2423795" algn="l"/>
                <a:tab pos="2976880" algn="l"/>
                <a:tab pos="4006215" algn="l"/>
              </a:tabLst>
            </a:pPr>
            <a:r>
              <a:rPr sz="1500" spc="-35" dirty="0">
                <a:latin typeface="Arial MT"/>
                <a:cs typeface="Arial MT"/>
              </a:rPr>
              <a:t>R</a:t>
            </a:r>
            <a:r>
              <a:rPr sz="1500" spc="60" dirty="0">
                <a:latin typeface="Arial MT"/>
                <a:cs typeface="Arial MT"/>
              </a:rPr>
              <a:t>e</a:t>
            </a:r>
            <a:r>
              <a:rPr sz="1500" spc="-80" dirty="0">
                <a:latin typeface="Arial MT"/>
                <a:cs typeface="Arial MT"/>
              </a:rPr>
              <a:t>v</a:t>
            </a:r>
            <a:r>
              <a:rPr sz="1500" spc="-35" dirty="0">
                <a:latin typeface="Arial MT"/>
                <a:cs typeface="Arial MT"/>
              </a:rPr>
              <a:t>i</a:t>
            </a:r>
            <a:r>
              <a:rPr sz="1500" spc="70" dirty="0">
                <a:latin typeface="Arial MT"/>
                <a:cs typeface="Arial MT"/>
              </a:rPr>
              <a:t>s</a:t>
            </a:r>
            <a:r>
              <a:rPr sz="1500" dirty="0">
                <a:latin typeface="Arial MT"/>
                <a:cs typeface="Arial MT"/>
              </a:rPr>
              <a:t>i	</a:t>
            </a:r>
            <a:r>
              <a:rPr sz="1500" spc="45" dirty="0">
                <a:latin typeface="Arial MT"/>
                <a:cs typeface="Arial MT"/>
              </a:rPr>
              <a:t>A</a:t>
            </a:r>
            <a:r>
              <a:rPr sz="1500" spc="-90" dirty="0">
                <a:latin typeface="Arial MT"/>
                <a:cs typeface="Arial MT"/>
              </a:rPr>
              <a:t>n</a:t>
            </a:r>
            <a:r>
              <a:rPr sz="1500" spc="-15" dirty="0">
                <a:latin typeface="Arial MT"/>
                <a:cs typeface="Arial MT"/>
              </a:rPr>
              <a:t>gga</a:t>
            </a:r>
            <a:r>
              <a:rPr sz="1500" spc="20" dirty="0">
                <a:latin typeface="Arial MT"/>
                <a:cs typeface="Arial MT"/>
              </a:rPr>
              <a:t>r</a:t>
            </a:r>
            <a:r>
              <a:rPr sz="1500" spc="60" dirty="0">
                <a:latin typeface="Arial MT"/>
                <a:cs typeface="Arial MT"/>
              </a:rPr>
              <a:t>a</a:t>
            </a:r>
            <a:r>
              <a:rPr sz="1500" dirty="0">
                <a:latin typeface="Arial MT"/>
                <a:cs typeface="Arial MT"/>
              </a:rPr>
              <a:t>n </a:t>
            </a:r>
            <a:r>
              <a:rPr sz="1500" spc="140" dirty="0">
                <a:latin typeface="Arial MT"/>
                <a:cs typeface="Arial MT"/>
              </a:rPr>
              <a:t> </a:t>
            </a:r>
            <a:r>
              <a:rPr sz="1500" spc="40" dirty="0">
                <a:latin typeface="Arial MT"/>
                <a:cs typeface="Arial MT"/>
              </a:rPr>
              <a:t>R</a:t>
            </a:r>
            <a:r>
              <a:rPr sz="1500" spc="-10" dirty="0">
                <a:latin typeface="Arial MT"/>
                <a:cs typeface="Arial MT"/>
              </a:rPr>
              <a:t>e</a:t>
            </a:r>
            <a:r>
              <a:rPr sz="1500" spc="65" dirty="0">
                <a:latin typeface="Arial MT"/>
                <a:cs typeface="Arial MT"/>
              </a:rPr>
              <a:t>g</a:t>
            </a:r>
            <a:r>
              <a:rPr sz="1500" spc="-85" dirty="0">
                <a:latin typeface="Arial MT"/>
                <a:cs typeface="Arial MT"/>
              </a:rPr>
              <a:t>u</a:t>
            </a:r>
            <a:r>
              <a:rPr sz="1500" spc="40" dirty="0">
                <a:latin typeface="Arial MT"/>
                <a:cs typeface="Arial MT"/>
              </a:rPr>
              <a:t>l</a:t>
            </a:r>
            <a:r>
              <a:rPr sz="1500" spc="-10" dirty="0">
                <a:latin typeface="Arial MT"/>
                <a:cs typeface="Arial MT"/>
              </a:rPr>
              <a:t>e</a:t>
            </a:r>
            <a:r>
              <a:rPr sz="1500" dirty="0">
                <a:latin typeface="Arial MT"/>
                <a:cs typeface="Arial MT"/>
              </a:rPr>
              <a:t>r	</a:t>
            </a:r>
            <a:r>
              <a:rPr sz="1500" spc="-10" dirty="0">
                <a:latin typeface="Arial MT"/>
                <a:cs typeface="Arial MT"/>
              </a:rPr>
              <a:t>pad</a:t>
            </a:r>
            <a:r>
              <a:rPr sz="1500" dirty="0">
                <a:latin typeface="Arial MT"/>
                <a:cs typeface="Arial MT"/>
              </a:rPr>
              <a:t>a	</a:t>
            </a:r>
            <a:r>
              <a:rPr sz="1500" b="1" spc="-35" dirty="0">
                <a:latin typeface="Arial"/>
                <a:cs typeface="Arial"/>
              </a:rPr>
              <a:t>D</a:t>
            </a:r>
            <a:r>
              <a:rPr sz="1500" b="1" spc="-45" dirty="0">
                <a:latin typeface="Arial"/>
                <a:cs typeface="Arial"/>
              </a:rPr>
              <a:t>i</a:t>
            </a:r>
            <a:r>
              <a:rPr sz="1500" b="1" spc="10" dirty="0">
                <a:latin typeface="Arial"/>
                <a:cs typeface="Arial"/>
              </a:rPr>
              <a:t>r</a:t>
            </a:r>
            <a:r>
              <a:rPr sz="1500" b="1" spc="-15" dirty="0">
                <a:latin typeface="Arial"/>
                <a:cs typeface="Arial"/>
              </a:rPr>
              <a:t>ek</a:t>
            </a:r>
            <a:r>
              <a:rPr sz="1500" b="1" spc="20" dirty="0">
                <a:latin typeface="Arial"/>
                <a:cs typeface="Arial"/>
              </a:rPr>
              <a:t>t</a:t>
            </a:r>
            <a:r>
              <a:rPr sz="1500" b="1" spc="-20" dirty="0">
                <a:latin typeface="Arial"/>
                <a:cs typeface="Arial"/>
              </a:rPr>
              <a:t>o</a:t>
            </a:r>
            <a:r>
              <a:rPr sz="1500" b="1" spc="10" dirty="0">
                <a:latin typeface="Arial"/>
                <a:cs typeface="Arial"/>
              </a:rPr>
              <a:t>r</a:t>
            </a:r>
            <a:r>
              <a:rPr sz="1500" b="1" spc="-15" dirty="0">
                <a:latin typeface="Arial"/>
                <a:cs typeface="Arial"/>
              </a:rPr>
              <a:t>a</a:t>
            </a:r>
            <a:r>
              <a:rPr sz="1500" b="1" dirty="0">
                <a:latin typeface="Arial"/>
                <a:cs typeface="Arial"/>
              </a:rPr>
              <a:t>t	</a:t>
            </a:r>
            <a:r>
              <a:rPr sz="1500" b="1" spc="-15" dirty="0">
                <a:latin typeface="Arial"/>
                <a:cs typeface="Arial"/>
              </a:rPr>
              <a:t>Je</a:t>
            </a:r>
            <a:r>
              <a:rPr sz="1500" b="1" spc="-20" dirty="0">
                <a:latin typeface="Arial"/>
                <a:cs typeface="Arial"/>
              </a:rPr>
              <a:t>nd</a:t>
            </a:r>
            <a:r>
              <a:rPr sz="1500" b="1" spc="-15" dirty="0">
                <a:latin typeface="Arial"/>
                <a:cs typeface="Arial"/>
              </a:rPr>
              <a:t>e</a:t>
            </a:r>
            <a:r>
              <a:rPr sz="1500" b="1" spc="10" dirty="0">
                <a:latin typeface="Arial"/>
                <a:cs typeface="Arial"/>
              </a:rPr>
              <a:t>r</a:t>
            </a:r>
            <a:r>
              <a:rPr sz="1500" b="1" spc="60" dirty="0">
                <a:latin typeface="Arial"/>
                <a:cs typeface="Arial"/>
              </a:rPr>
              <a:t>a</a:t>
            </a:r>
            <a:r>
              <a:rPr sz="1500" b="1" dirty="0">
                <a:latin typeface="Arial"/>
                <a:cs typeface="Arial"/>
              </a:rPr>
              <a:t>l  </a:t>
            </a:r>
            <a:r>
              <a:rPr sz="1500" b="1" spc="-25" dirty="0">
                <a:latin typeface="Arial"/>
                <a:cs typeface="Arial"/>
              </a:rPr>
              <a:t>Anggaran.</a:t>
            </a:r>
            <a:endParaRPr sz="1500">
              <a:latin typeface="Arial"/>
              <a:cs typeface="Arial"/>
            </a:endParaRPr>
          </a:p>
        </p:txBody>
      </p:sp>
      <p:grpSp>
        <p:nvGrpSpPr>
          <p:cNvPr id="22" name="object 22"/>
          <p:cNvGrpSpPr/>
          <p:nvPr/>
        </p:nvGrpSpPr>
        <p:grpSpPr>
          <a:xfrm>
            <a:off x="371475" y="4237101"/>
            <a:ext cx="5191125" cy="973455"/>
            <a:chOff x="371475" y="4237101"/>
            <a:chExt cx="5191125" cy="973455"/>
          </a:xfrm>
        </p:grpSpPr>
        <p:sp>
          <p:nvSpPr>
            <p:cNvPr id="23" name="object 23"/>
            <p:cNvSpPr/>
            <p:nvPr/>
          </p:nvSpPr>
          <p:spPr>
            <a:xfrm>
              <a:off x="381000" y="4419600"/>
              <a:ext cx="5172075" cy="781050"/>
            </a:xfrm>
            <a:custGeom>
              <a:avLst/>
              <a:gdLst/>
              <a:ahLst/>
              <a:cxnLst/>
              <a:rect l="l" t="t" r="r" b="b"/>
              <a:pathLst>
                <a:path w="5172075" h="781050">
                  <a:moveTo>
                    <a:pt x="5041900" y="0"/>
                  </a:moveTo>
                  <a:lnTo>
                    <a:pt x="130175" y="0"/>
                  </a:lnTo>
                  <a:lnTo>
                    <a:pt x="79504" y="10231"/>
                  </a:lnTo>
                  <a:lnTo>
                    <a:pt x="38126" y="38131"/>
                  </a:lnTo>
                  <a:lnTo>
                    <a:pt x="10229" y="79509"/>
                  </a:lnTo>
                  <a:lnTo>
                    <a:pt x="0" y="130175"/>
                  </a:lnTo>
                  <a:lnTo>
                    <a:pt x="0" y="650875"/>
                  </a:lnTo>
                  <a:lnTo>
                    <a:pt x="10229" y="701540"/>
                  </a:lnTo>
                  <a:lnTo>
                    <a:pt x="38126" y="742918"/>
                  </a:lnTo>
                  <a:lnTo>
                    <a:pt x="79504" y="770818"/>
                  </a:lnTo>
                  <a:lnTo>
                    <a:pt x="130175" y="781050"/>
                  </a:lnTo>
                  <a:lnTo>
                    <a:pt x="5041900" y="781050"/>
                  </a:lnTo>
                  <a:lnTo>
                    <a:pt x="5092565" y="770818"/>
                  </a:lnTo>
                  <a:lnTo>
                    <a:pt x="5133943" y="742918"/>
                  </a:lnTo>
                  <a:lnTo>
                    <a:pt x="5161843" y="701540"/>
                  </a:lnTo>
                  <a:lnTo>
                    <a:pt x="5172075" y="650875"/>
                  </a:lnTo>
                  <a:lnTo>
                    <a:pt x="5172075" y="130175"/>
                  </a:lnTo>
                  <a:lnTo>
                    <a:pt x="5161843" y="79509"/>
                  </a:lnTo>
                  <a:lnTo>
                    <a:pt x="5133943" y="38131"/>
                  </a:lnTo>
                  <a:lnTo>
                    <a:pt x="5092565" y="10231"/>
                  </a:lnTo>
                  <a:lnTo>
                    <a:pt x="5041900" y="0"/>
                  </a:lnTo>
                  <a:close/>
                </a:path>
              </a:pathLst>
            </a:custGeom>
            <a:solidFill>
              <a:srgbClr val="FFF1CC"/>
            </a:solidFill>
          </p:spPr>
          <p:txBody>
            <a:bodyPr wrap="square" lIns="0" tIns="0" rIns="0" bIns="0" rtlCol="0"/>
            <a:lstStyle/>
            <a:p>
              <a:endParaRPr/>
            </a:p>
          </p:txBody>
        </p:sp>
        <p:sp>
          <p:nvSpPr>
            <p:cNvPr id="24" name="object 24"/>
            <p:cNvSpPr/>
            <p:nvPr/>
          </p:nvSpPr>
          <p:spPr>
            <a:xfrm>
              <a:off x="381000" y="4419600"/>
              <a:ext cx="5172075" cy="781050"/>
            </a:xfrm>
            <a:custGeom>
              <a:avLst/>
              <a:gdLst/>
              <a:ahLst/>
              <a:cxnLst/>
              <a:rect l="l" t="t" r="r" b="b"/>
              <a:pathLst>
                <a:path w="5172075" h="781050">
                  <a:moveTo>
                    <a:pt x="0" y="130175"/>
                  </a:moveTo>
                  <a:lnTo>
                    <a:pt x="10229" y="79509"/>
                  </a:lnTo>
                  <a:lnTo>
                    <a:pt x="38126" y="38131"/>
                  </a:lnTo>
                  <a:lnTo>
                    <a:pt x="79504" y="10231"/>
                  </a:lnTo>
                  <a:lnTo>
                    <a:pt x="130175" y="0"/>
                  </a:lnTo>
                  <a:lnTo>
                    <a:pt x="5041900" y="0"/>
                  </a:lnTo>
                  <a:lnTo>
                    <a:pt x="5092565" y="10231"/>
                  </a:lnTo>
                  <a:lnTo>
                    <a:pt x="5133943" y="38131"/>
                  </a:lnTo>
                  <a:lnTo>
                    <a:pt x="5161843" y="79509"/>
                  </a:lnTo>
                  <a:lnTo>
                    <a:pt x="5172075" y="130175"/>
                  </a:lnTo>
                  <a:lnTo>
                    <a:pt x="5172075" y="650875"/>
                  </a:lnTo>
                  <a:lnTo>
                    <a:pt x="5161843" y="701540"/>
                  </a:lnTo>
                  <a:lnTo>
                    <a:pt x="5133943" y="742918"/>
                  </a:lnTo>
                  <a:lnTo>
                    <a:pt x="5092565" y="770818"/>
                  </a:lnTo>
                  <a:lnTo>
                    <a:pt x="5041900" y="781050"/>
                  </a:lnTo>
                  <a:lnTo>
                    <a:pt x="130175" y="781050"/>
                  </a:lnTo>
                  <a:lnTo>
                    <a:pt x="79504" y="770818"/>
                  </a:lnTo>
                  <a:lnTo>
                    <a:pt x="38126" y="742918"/>
                  </a:lnTo>
                  <a:lnTo>
                    <a:pt x="10229" y="701540"/>
                  </a:lnTo>
                  <a:lnTo>
                    <a:pt x="0" y="650875"/>
                  </a:lnTo>
                  <a:lnTo>
                    <a:pt x="0" y="130175"/>
                  </a:lnTo>
                  <a:close/>
                </a:path>
              </a:pathLst>
            </a:custGeom>
            <a:ln w="19050">
              <a:solidFill>
                <a:srgbClr val="6F2F9F"/>
              </a:solidFill>
              <a:prstDash val="sysDash"/>
            </a:ln>
          </p:spPr>
          <p:txBody>
            <a:bodyPr wrap="square" lIns="0" tIns="0" rIns="0" bIns="0" rtlCol="0"/>
            <a:lstStyle/>
            <a:p>
              <a:endParaRPr/>
            </a:p>
          </p:txBody>
        </p:sp>
        <p:sp>
          <p:nvSpPr>
            <p:cNvPr id="25" name="object 25"/>
            <p:cNvSpPr/>
            <p:nvPr/>
          </p:nvSpPr>
          <p:spPr>
            <a:xfrm>
              <a:off x="547687" y="4243451"/>
              <a:ext cx="1981835" cy="266700"/>
            </a:xfrm>
            <a:custGeom>
              <a:avLst/>
              <a:gdLst/>
              <a:ahLst/>
              <a:cxnLst/>
              <a:rect l="l" t="t" r="r" b="b"/>
              <a:pathLst>
                <a:path w="1981835" h="266700">
                  <a:moveTo>
                    <a:pt x="1936686" y="0"/>
                  </a:moveTo>
                  <a:lnTo>
                    <a:pt x="44450" y="0"/>
                  </a:lnTo>
                  <a:lnTo>
                    <a:pt x="27148" y="3480"/>
                  </a:lnTo>
                  <a:lnTo>
                    <a:pt x="13019" y="12985"/>
                  </a:lnTo>
                  <a:lnTo>
                    <a:pt x="3493" y="27110"/>
                  </a:lnTo>
                  <a:lnTo>
                    <a:pt x="0" y="44450"/>
                  </a:lnTo>
                  <a:lnTo>
                    <a:pt x="0" y="222123"/>
                  </a:lnTo>
                  <a:lnTo>
                    <a:pt x="3493" y="239482"/>
                  </a:lnTo>
                  <a:lnTo>
                    <a:pt x="13019" y="253650"/>
                  </a:lnTo>
                  <a:lnTo>
                    <a:pt x="27148" y="263199"/>
                  </a:lnTo>
                  <a:lnTo>
                    <a:pt x="44450" y="266700"/>
                  </a:lnTo>
                  <a:lnTo>
                    <a:pt x="1936686" y="266700"/>
                  </a:lnTo>
                  <a:lnTo>
                    <a:pt x="1954045" y="263199"/>
                  </a:lnTo>
                  <a:lnTo>
                    <a:pt x="1968214" y="253650"/>
                  </a:lnTo>
                  <a:lnTo>
                    <a:pt x="1977763" y="239482"/>
                  </a:lnTo>
                  <a:lnTo>
                    <a:pt x="1981263" y="222123"/>
                  </a:lnTo>
                  <a:lnTo>
                    <a:pt x="1981263" y="44450"/>
                  </a:lnTo>
                  <a:lnTo>
                    <a:pt x="1977763" y="27110"/>
                  </a:lnTo>
                  <a:lnTo>
                    <a:pt x="1968214" y="12985"/>
                  </a:lnTo>
                  <a:lnTo>
                    <a:pt x="1954045" y="3480"/>
                  </a:lnTo>
                  <a:lnTo>
                    <a:pt x="1936686" y="0"/>
                  </a:lnTo>
                  <a:close/>
                </a:path>
              </a:pathLst>
            </a:custGeom>
            <a:solidFill>
              <a:srgbClr val="FFFF00"/>
            </a:solidFill>
          </p:spPr>
          <p:txBody>
            <a:bodyPr wrap="square" lIns="0" tIns="0" rIns="0" bIns="0" rtlCol="0"/>
            <a:lstStyle/>
            <a:p>
              <a:endParaRPr/>
            </a:p>
          </p:txBody>
        </p:sp>
        <p:sp>
          <p:nvSpPr>
            <p:cNvPr id="26" name="object 26"/>
            <p:cNvSpPr/>
            <p:nvPr/>
          </p:nvSpPr>
          <p:spPr>
            <a:xfrm>
              <a:off x="547687" y="4243451"/>
              <a:ext cx="1981835" cy="266700"/>
            </a:xfrm>
            <a:custGeom>
              <a:avLst/>
              <a:gdLst/>
              <a:ahLst/>
              <a:cxnLst/>
              <a:rect l="l" t="t" r="r" b="b"/>
              <a:pathLst>
                <a:path w="1981835" h="266700">
                  <a:moveTo>
                    <a:pt x="0" y="44450"/>
                  </a:moveTo>
                  <a:lnTo>
                    <a:pt x="3493" y="27110"/>
                  </a:lnTo>
                  <a:lnTo>
                    <a:pt x="13019" y="12985"/>
                  </a:lnTo>
                  <a:lnTo>
                    <a:pt x="27148" y="3480"/>
                  </a:lnTo>
                  <a:lnTo>
                    <a:pt x="44450" y="0"/>
                  </a:lnTo>
                  <a:lnTo>
                    <a:pt x="1936686" y="0"/>
                  </a:lnTo>
                  <a:lnTo>
                    <a:pt x="1954045" y="3480"/>
                  </a:lnTo>
                  <a:lnTo>
                    <a:pt x="1968214" y="12985"/>
                  </a:lnTo>
                  <a:lnTo>
                    <a:pt x="1977763" y="27110"/>
                  </a:lnTo>
                  <a:lnTo>
                    <a:pt x="1981263" y="44450"/>
                  </a:lnTo>
                  <a:lnTo>
                    <a:pt x="1981263" y="222123"/>
                  </a:lnTo>
                  <a:lnTo>
                    <a:pt x="1977763" y="239482"/>
                  </a:lnTo>
                  <a:lnTo>
                    <a:pt x="1968214" y="253650"/>
                  </a:lnTo>
                  <a:lnTo>
                    <a:pt x="1954045" y="263199"/>
                  </a:lnTo>
                  <a:lnTo>
                    <a:pt x="1936686" y="266700"/>
                  </a:lnTo>
                  <a:lnTo>
                    <a:pt x="44450" y="266700"/>
                  </a:lnTo>
                  <a:lnTo>
                    <a:pt x="27148" y="263199"/>
                  </a:lnTo>
                  <a:lnTo>
                    <a:pt x="13019" y="253650"/>
                  </a:lnTo>
                  <a:lnTo>
                    <a:pt x="3493" y="239482"/>
                  </a:lnTo>
                  <a:lnTo>
                    <a:pt x="0" y="222123"/>
                  </a:lnTo>
                  <a:lnTo>
                    <a:pt x="0" y="44450"/>
                  </a:lnTo>
                  <a:close/>
                </a:path>
              </a:pathLst>
            </a:custGeom>
            <a:ln w="12700">
              <a:solidFill>
                <a:srgbClr val="30528F"/>
              </a:solidFill>
            </a:ln>
          </p:spPr>
          <p:txBody>
            <a:bodyPr wrap="square" lIns="0" tIns="0" rIns="0" bIns="0" rtlCol="0"/>
            <a:lstStyle/>
            <a:p>
              <a:endParaRPr/>
            </a:p>
          </p:txBody>
        </p:sp>
      </p:grpSp>
      <p:sp>
        <p:nvSpPr>
          <p:cNvPr id="27" name="object 27"/>
          <p:cNvSpPr txBox="1"/>
          <p:nvPr/>
        </p:nvSpPr>
        <p:spPr>
          <a:xfrm>
            <a:off x="560547" y="4237672"/>
            <a:ext cx="1955800" cy="243204"/>
          </a:xfrm>
          <a:prstGeom prst="rect">
            <a:avLst/>
          </a:prstGeom>
        </p:spPr>
        <p:txBody>
          <a:bodyPr vert="horz" wrap="square" lIns="0" tIns="15875" rIns="0" bIns="0" rtlCol="0">
            <a:spAutoFit/>
          </a:bodyPr>
          <a:lstStyle/>
          <a:p>
            <a:pPr marL="545465">
              <a:lnSpc>
                <a:spcPct val="100000"/>
              </a:lnSpc>
              <a:spcBef>
                <a:spcPts val="125"/>
              </a:spcBef>
            </a:pPr>
            <a:r>
              <a:rPr sz="1400" b="1" spc="30" dirty="0">
                <a:latin typeface="Calibri"/>
                <a:cs typeface="Calibri"/>
              </a:rPr>
              <a:t>1</a:t>
            </a:r>
            <a:r>
              <a:rPr sz="1400" b="1" spc="10" dirty="0">
                <a:latin typeface="Calibri"/>
                <a:cs typeface="Calibri"/>
              </a:rPr>
              <a:t>5</a:t>
            </a:r>
            <a:r>
              <a:rPr sz="1400" b="1" spc="-70" dirty="0">
                <a:latin typeface="Calibri"/>
                <a:cs typeface="Calibri"/>
              </a:rPr>
              <a:t> </a:t>
            </a:r>
            <a:r>
              <a:rPr sz="1400" b="1" spc="25" dirty="0">
                <a:latin typeface="Calibri"/>
                <a:cs typeface="Calibri"/>
              </a:rPr>
              <a:t>F</a:t>
            </a:r>
            <a:r>
              <a:rPr sz="1400" b="1" spc="35" dirty="0">
                <a:latin typeface="Calibri"/>
                <a:cs typeface="Calibri"/>
              </a:rPr>
              <a:t>e</a:t>
            </a:r>
            <a:r>
              <a:rPr sz="1400" b="1" spc="-10" dirty="0">
                <a:latin typeface="Calibri"/>
                <a:cs typeface="Calibri"/>
              </a:rPr>
              <a:t>b</a:t>
            </a:r>
            <a:r>
              <a:rPr sz="1400" b="1" spc="20" dirty="0">
                <a:latin typeface="Calibri"/>
                <a:cs typeface="Calibri"/>
              </a:rPr>
              <a:t>r</a:t>
            </a:r>
            <a:r>
              <a:rPr sz="1400" b="1" spc="-10" dirty="0">
                <a:latin typeface="Calibri"/>
                <a:cs typeface="Calibri"/>
              </a:rPr>
              <a:t>u</a:t>
            </a:r>
            <a:r>
              <a:rPr sz="1400" b="1" spc="-20" dirty="0">
                <a:latin typeface="Calibri"/>
                <a:cs typeface="Calibri"/>
              </a:rPr>
              <a:t>a</a:t>
            </a:r>
            <a:r>
              <a:rPr sz="1400" b="1" spc="20" dirty="0">
                <a:latin typeface="Calibri"/>
                <a:cs typeface="Calibri"/>
              </a:rPr>
              <a:t>r</a:t>
            </a:r>
            <a:r>
              <a:rPr sz="1400" b="1" spc="5" dirty="0">
                <a:latin typeface="Calibri"/>
                <a:cs typeface="Calibri"/>
              </a:rPr>
              <a:t>i</a:t>
            </a:r>
            <a:endParaRPr sz="1400">
              <a:latin typeface="Calibri"/>
              <a:cs typeface="Calibri"/>
            </a:endParaRPr>
          </a:p>
        </p:txBody>
      </p:sp>
      <p:sp>
        <p:nvSpPr>
          <p:cNvPr id="28" name="object 28"/>
          <p:cNvSpPr txBox="1"/>
          <p:nvPr/>
        </p:nvSpPr>
        <p:spPr>
          <a:xfrm>
            <a:off x="536892" y="4534852"/>
            <a:ext cx="4857115" cy="208915"/>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MT"/>
                <a:cs typeface="Arial MT"/>
              </a:rPr>
              <a:t>Revisi</a:t>
            </a:r>
            <a:r>
              <a:rPr sz="1200" spc="300" dirty="0">
                <a:latin typeface="Arial MT"/>
                <a:cs typeface="Arial MT"/>
              </a:rPr>
              <a:t> </a:t>
            </a:r>
            <a:r>
              <a:rPr sz="1200" dirty="0">
                <a:latin typeface="Arial MT"/>
                <a:cs typeface="Arial MT"/>
              </a:rPr>
              <a:t>Anggaran</a:t>
            </a:r>
            <a:r>
              <a:rPr sz="1200" spc="204" dirty="0">
                <a:latin typeface="Arial MT"/>
                <a:cs typeface="Arial MT"/>
              </a:rPr>
              <a:t> </a:t>
            </a:r>
            <a:r>
              <a:rPr sz="1200" spc="-5" dirty="0">
                <a:latin typeface="Arial MT"/>
                <a:cs typeface="Arial MT"/>
              </a:rPr>
              <a:t>berupa</a:t>
            </a:r>
            <a:r>
              <a:rPr sz="1200" spc="350" dirty="0">
                <a:latin typeface="Arial MT"/>
                <a:cs typeface="Arial MT"/>
              </a:rPr>
              <a:t> </a:t>
            </a:r>
            <a:r>
              <a:rPr sz="1200" dirty="0">
                <a:latin typeface="Arial MT"/>
                <a:cs typeface="Arial MT"/>
              </a:rPr>
              <a:t>perubahan</a:t>
            </a:r>
            <a:r>
              <a:rPr sz="1200" spc="215" dirty="0">
                <a:latin typeface="Arial MT"/>
                <a:cs typeface="Arial MT"/>
              </a:rPr>
              <a:t> </a:t>
            </a:r>
            <a:r>
              <a:rPr sz="1200" spc="-5" dirty="0">
                <a:latin typeface="Arial MT"/>
                <a:cs typeface="Arial MT"/>
              </a:rPr>
              <a:t>anggaran</a:t>
            </a:r>
            <a:r>
              <a:rPr sz="1200" spc="280" dirty="0">
                <a:latin typeface="Arial MT"/>
                <a:cs typeface="Arial MT"/>
              </a:rPr>
              <a:t> </a:t>
            </a:r>
            <a:r>
              <a:rPr sz="1200" spc="-10" dirty="0">
                <a:latin typeface="Arial MT"/>
                <a:cs typeface="Arial MT"/>
              </a:rPr>
              <a:t>belanja</a:t>
            </a:r>
            <a:r>
              <a:rPr sz="1200" spc="345" dirty="0">
                <a:latin typeface="Arial MT"/>
                <a:cs typeface="Arial MT"/>
              </a:rPr>
              <a:t> </a:t>
            </a:r>
            <a:r>
              <a:rPr sz="1200" spc="-10" dirty="0">
                <a:latin typeface="Arial MT"/>
                <a:cs typeface="Arial MT"/>
              </a:rPr>
              <a:t>dalam</a:t>
            </a:r>
            <a:r>
              <a:rPr sz="1200" spc="320" dirty="0">
                <a:latin typeface="Arial MT"/>
                <a:cs typeface="Arial MT"/>
              </a:rPr>
              <a:t> </a:t>
            </a:r>
            <a:r>
              <a:rPr sz="1200" spc="-20" dirty="0">
                <a:latin typeface="Arial MT"/>
                <a:cs typeface="Arial MT"/>
              </a:rPr>
              <a:t>rangka</a:t>
            </a:r>
            <a:endParaRPr sz="1200">
              <a:latin typeface="Arial MT"/>
              <a:cs typeface="Arial MT"/>
            </a:endParaRPr>
          </a:p>
        </p:txBody>
      </p:sp>
      <p:sp>
        <p:nvSpPr>
          <p:cNvPr id="29" name="object 29"/>
          <p:cNvSpPr txBox="1"/>
          <p:nvPr/>
        </p:nvSpPr>
        <p:spPr>
          <a:xfrm>
            <a:off x="536892" y="4716081"/>
            <a:ext cx="1605280" cy="208915"/>
          </a:xfrm>
          <a:prstGeom prst="rect">
            <a:avLst/>
          </a:prstGeom>
        </p:spPr>
        <p:txBody>
          <a:bodyPr vert="horz" wrap="square" lIns="0" tIns="12700" rIns="0" bIns="0" rtlCol="0">
            <a:spAutoFit/>
          </a:bodyPr>
          <a:lstStyle/>
          <a:p>
            <a:pPr marL="12700">
              <a:lnSpc>
                <a:spcPct val="100000"/>
              </a:lnSpc>
              <a:spcBef>
                <a:spcPts val="100"/>
              </a:spcBef>
              <a:tabLst>
                <a:tab pos="727075" algn="l"/>
              </a:tabLst>
            </a:pPr>
            <a:r>
              <a:rPr sz="1200" spc="-5" dirty="0">
                <a:latin typeface="Arial MT"/>
                <a:cs typeface="Arial MT"/>
              </a:rPr>
              <a:t>lanjutan	pelaksanaan</a:t>
            </a:r>
            <a:endParaRPr sz="1200">
              <a:latin typeface="Arial MT"/>
              <a:cs typeface="Arial MT"/>
            </a:endParaRPr>
          </a:p>
        </p:txBody>
      </p:sp>
      <p:sp>
        <p:nvSpPr>
          <p:cNvPr id="30" name="object 30"/>
          <p:cNvSpPr txBox="1"/>
          <p:nvPr/>
        </p:nvSpPr>
        <p:spPr>
          <a:xfrm>
            <a:off x="536892" y="4897437"/>
            <a:ext cx="1760220" cy="208915"/>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z="1200" dirty="0">
                <a:latin typeface="Arial MT"/>
                <a:cs typeface="Arial MT"/>
              </a:rPr>
              <a:t>s</a:t>
            </a:r>
            <a:r>
              <a:rPr sz="1200" spc="5" dirty="0">
                <a:latin typeface="Arial MT"/>
                <a:cs typeface="Arial MT"/>
              </a:rPr>
              <a:t>ebe</a:t>
            </a:r>
            <a:r>
              <a:rPr sz="1200" spc="-45" dirty="0">
                <a:latin typeface="Arial MT"/>
                <a:cs typeface="Arial MT"/>
              </a:rPr>
              <a:t>l</a:t>
            </a:r>
            <a:r>
              <a:rPr sz="1200" spc="-70" dirty="0">
                <a:latin typeface="Arial MT"/>
                <a:cs typeface="Arial MT"/>
              </a:rPr>
              <a:t>u</a:t>
            </a:r>
            <a:r>
              <a:rPr sz="1200" spc="45" dirty="0">
                <a:latin typeface="Arial MT"/>
                <a:cs typeface="Arial MT"/>
              </a:rPr>
              <a:t>m</a:t>
            </a:r>
            <a:r>
              <a:rPr sz="1200" spc="5" dirty="0">
                <a:latin typeface="Arial MT"/>
                <a:cs typeface="Arial MT"/>
              </a:rPr>
              <a:t>n</a:t>
            </a:r>
            <a:r>
              <a:rPr sz="1200" spc="-75" dirty="0">
                <a:latin typeface="Arial MT"/>
                <a:cs typeface="Arial MT"/>
              </a:rPr>
              <a:t>y</a:t>
            </a:r>
            <a:r>
              <a:rPr sz="1200" dirty="0">
                <a:latin typeface="Arial MT"/>
                <a:cs typeface="Arial MT"/>
              </a:rPr>
              <a:t>a	un</a:t>
            </a:r>
            <a:r>
              <a:rPr sz="1200" spc="-35" dirty="0">
                <a:latin typeface="Arial MT"/>
                <a:cs typeface="Arial MT"/>
              </a:rPr>
              <a:t>t</a:t>
            </a:r>
            <a:r>
              <a:rPr sz="1200" spc="-70" dirty="0">
                <a:latin typeface="Arial MT"/>
                <a:cs typeface="Arial MT"/>
              </a:rPr>
              <a:t>u</a:t>
            </a:r>
            <a:r>
              <a:rPr sz="1200" dirty="0">
                <a:latin typeface="Arial MT"/>
                <a:cs typeface="Arial MT"/>
              </a:rPr>
              <a:t>k</a:t>
            </a:r>
            <a:endParaRPr sz="1200">
              <a:latin typeface="Arial MT"/>
              <a:cs typeface="Arial MT"/>
            </a:endParaRPr>
          </a:p>
        </p:txBody>
      </p:sp>
      <p:sp>
        <p:nvSpPr>
          <p:cNvPr id="31" name="object 31"/>
          <p:cNvSpPr txBox="1"/>
          <p:nvPr/>
        </p:nvSpPr>
        <p:spPr>
          <a:xfrm>
            <a:off x="2300604" y="4716081"/>
            <a:ext cx="2273300" cy="390525"/>
          </a:xfrm>
          <a:prstGeom prst="rect">
            <a:avLst/>
          </a:prstGeom>
        </p:spPr>
        <p:txBody>
          <a:bodyPr vert="horz" wrap="square" lIns="0" tIns="19685" rIns="0" bIns="0" rtlCol="0">
            <a:spAutoFit/>
          </a:bodyPr>
          <a:lstStyle/>
          <a:p>
            <a:pPr marL="546100" marR="5080" indent="-534035">
              <a:lnSpc>
                <a:spcPts val="1430"/>
              </a:lnSpc>
              <a:spcBef>
                <a:spcPts val="155"/>
              </a:spcBef>
              <a:tabLst>
                <a:tab pos="1270635" algn="l"/>
                <a:tab pos="1613535" algn="l"/>
                <a:tab pos="1880235" algn="l"/>
              </a:tabLst>
            </a:pPr>
            <a:r>
              <a:rPr sz="1200" dirty="0">
                <a:latin typeface="Arial MT"/>
                <a:cs typeface="Arial MT"/>
              </a:rPr>
              <a:t>keg</a:t>
            </a:r>
            <a:r>
              <a:rPr sz="1200" spc="30" dirty="0">
                <a:latin typeface="Arial MT"/>
                <a:cs typeface="Arial MT"/>
              </a:rPr>
              <a:t>i</a:t>
            </a:r>
            <a:r>
              <a:rPr sz="1200" dirty="0">
                <a:latin typeface="Arial MT"/>
                <a:cs typeface="Arial MT"/>
              </a:rPr>
              <a:t>a</a:t>
            </a:r>
            <a:r>
              <a:rPr sz="1200" spc="-35" dirty="0">
                <a:latin typeface="Arial MT"/>
                <a:cs typeface="Arial MT"/>
              </a:rPr>
              <a:t>t</a:t>
            </a:r>
            <a:r>
              <a:rPr sz="1200" dirty="0">
                <a:latin typeface="Arial MT"/>
                <a:cs typeface="Arial MT"/>
              </a:rPr>
              <a:t>a</a:t>
            </a:r>
            <a:r>
              <a:rPr sz="1200" spc="-70" dirty="0">
                <a:latin typeface="Arial MT"/>
                <a:cs typeface="Arial MT"/>
              </a:rPr>
              <a:t>n</a:t>
            </a:r>
            <a:r>
              <a:rPr sz="1200" spc="-35" dirty="0">
                <a:latin typeface="Arial MT"/>
                <a:cs typeface="Arial MT"/>
              </a:rPr>
              <a:t>/</a:t>
            </a:r>
            <a:r>
              <a:rPr sz="1200" dirty="0">
                <a:latin typeface="Arial MT"/>
                <a:cs typeface="Arial MT"/>
              </a:rPr>
              <a:t>p</a:t>
            </a:r>
            <a:r>
              <a:rPr sz="1200" spc="-30" dirty="0">
                <a:latin typeface="Arial MT"/>
                <a:cs typeface="Arial MT"/>
              </a:rPr>
              <a:t>r</a:t>
            </a:r>
            <a:r>
              <a:rPr sz="1200" spc="80" dirty="0">
                <a:latin typeface="Arial MT"/>
                <a:cs typeface="Arial MT"/>
              </a:rPr>
              <a:t>o</a:t>
            </a:r>
            <a:r>
              <a:rPr sz="1200" spc="-80" dirty="0">
                <a:latin typeface="Arial MT"/>
                <a:cs typeface="Arial MT"/>
              </a:rPr>
              <a:t>y</a:t>
            </a:r>
            <a:r>
              <a:rPr sz="1200" dirty="0">
                <a:latin typeface="Arial MT"/>
                <a:cs typeface="Arial MT"/>
              </a:rPr>
              <a:t>ek	</a:t>
            </a:r>
            <a:r>
              <a:rPr sz="1200" spc="20" dirty="0">
                <a:latin typeface="Arial MT"/>
                <a:cs typeface="Arial MT"/>
              </a:rPr>
              <a:t>SBS</a:t>
            </a:r>
            <a:r>
              <a:rPr sz="1200" dirty="0">
                <a:latin typeface="Arial MT"/>
                <a:cs typeface="Arial MT"/>
              </a:rPr>
              <a:t>N	</a:t>
            </a:r>
            <a:r>
              <a:rPr sz="1200" spc="-35" dirty="0">
                <a:latin typeface="Arial MT"/>
                <a:cs typeface="Arial MT"/>
              </a:rPr>
              <a:t>t</a:t>
            </a:r>
            <a:r>
              <a:rPr sz="1200" dirty="0">
                <a:latin typeface="Arial MT"/>
                <a:cs typeface="Arial MT"/>
              </a:rPr>
              <a:t>ahun  kontrak		</a:t>
            </a:r>
            <a:r>
              <a:rPr sz="1200" spc="-10" dirty="0">
                <a:latin typeface="Arial MT"/>
                <a:cs typeface="Arial MT"/>
              </a:rPr>
              <a:t>tahun</a:t>
            </a:r>
            <a:endParaRPr sz="1200">
              <a:latin typeface="Arial MT"/>
              <a:cs typeface="Arial MT"/>
            </a:endParaRPr>
          </a:p>
        </p:txBody>
      </p:sp>
      <p:sp>
        <p:nvSpPr>
          <p:cNvPr id="32" name="object 32"/>
          <p:cNvSpPr txBox="1"/>
          <p:nvPr/>
        </p:nvSpPr>
        <p:spPr>
          <a:xfrm>
            <a:off x="4731384" y="4716081"/>
            <a:ext cx="671830" cy="390525"/>
          </a:xfrm>
          <a:prstGeom prst="rect">
            <a:avLst/>
          </a:prstGeom>
        </p:spPr>
        <p:txBody>
          <a:bodyPr vert="horz" wrap="square" lIns="0" tIns="19685" rIns="0" bIns="0" rtlCol="0">
            <a:spAutoFit/>
          </a:bodyPr>
          <a:lstStyle/>
          <a:p>
            <a:pPr marL="117475" marR="5080" indent="-104775">
              <a:lnSpc>
                <a:spcPts val="1430"/>
              </a:lnSpc>
              <a:spcBef>
                <a:spcPts val="155"/>
              </a:spcBef>
            </a:pPr>
            <a:r>
              <a:rPr sz="1200" spc="80" dirty="0">
                <a:latin typeface="Arial MT"/>
                <a:cs typeface="Arial MT"/>
              </a:rPr>
              <a:t>a</a:t>
            </a:r>
            <a:r>
              <a:rPr sz="1200" spc="-70" dirty="0">
                <a:latin typeface="Arial MT"/>
                <a:cs typeface="Arial MT"/>
              </a:rPr>
              <a:t>n</a:t>
            </a:r>
            <a:r>
              <a:rPr sz="1200" dirty="0">
                <a:latin typeface="Arial MT"/>
                <a:cs typeface="Arial MT"/>
              </a:rPr>
              <a:t>gga</a:t>
            </a:r>
            <a:r>
              <a:rPr sz="1200" spc="-30" dirty="0">
                <a:latin typeface="Arial MT"/>
                <a:cs typeface="Arial MT"/>
              </a:rPr>
              <a:t>r</a:t>
            </a:r>
            <a:r>
              <a:rPr sz="1200" dirty="0">
                <a:latin typeface="Arial MT"/>
                <a:cs typeface="Arial MT"/>
              </a:rPr>
              <a:t>an  </a:t>
            </a:r>
            <a:r>
              <a:rPr sz="1200" spc="35" dirty="0">
                <a:latin typeface="Arial MT"/>
                <a:cs typeface="Arial MT"/>
              </a:rPr>
              <a:t>t</a:t>
            </a:r>
            <a:r>
              <a:rPr sz="1200" dirty="0">
                <a:latin typeface="Arial MT"/>
                <a:cs typeface="Arial MT"/>
              </a:rPr>
              <a:t>u</a:t>
            </a:r>
            <a:r>
              <a:rPr sz="1200" spc="-70" dirty="0">
                <a:latin typeface="Arial MT"/>
                <a:cs typeface="Arial MT"/>
              </a:rPr>
              <a:t>n</a:t>
            </a:r>
            <a:r>
              <a:rPr sz="1200" dirty="0">
                <a:latin typeface="Arial MT"/>
                <a:cs typeface="Arial MT"/>
              </a:rPr>
              <a:t>gga</a:t>
            </a:r>
            <a:r>
              <a:rPr sz="1200" spc="-35" dirty="0">
                <a:latin typeface="Arial MT"/>
                <a:cs typeface="Arial MT"/>
              </a:rPr>
              <a:t>l</a:t>
            </a:r>
            <a:r>
              <a:rPr sz="1200" dirty="0">
                <a:latin typeface="Arial MT"/>
                <a:cs typeface="Arial MT"/>
              </a:rPr>
              <a:t>.</a:t>
            </a:r>
            <a:endParaRPr sz="1200">
              <a:latin typeface="Arial MT"/>
              <a:cs typeface="Arial MT"/>
            </a:endParaRPr>
          </a:p>
        </p:txBody>
      </p:sp>
      <p:grpSp>
        <p:nvGrpSpPr>
          <p:cNvPr id="33" name="object 33"/>
          <p:cNvGrpSpPr/>
          <p:nvPr/>
        </p:nvGrpSpPr>
        <p:grpSpPr>
          <a:xfrm>
            <a:off x="304800" y="5332476"/>
            <a:ext cx="5181600" cy="1002030"/>
            <a:chOff x="304800" y="5332476"/>
            <a:chExt cx="5181600" cy="1002030"/>
          </a:xfrm>
        </p:grpSpPr>
        <p:sp>
          <p:nvSpPr>
            <p:cNvPr id="34" name="object 34"/>
            <p:cNvSpPr/>
            <p:nvPr/>
          </p:nvSpPr>
          <p:spPr>
            <a:xfrm>
              <a:off x="314325" y="5543550"/>
              <a:ext cx="5162550" cy="781050"/>
            </a:xfrm>
            <a:custGeom>
              <a:avLst/>
              <a:gdLst/>
              <a:ahLst/>
              <a:cxnLst/>
              <a:rect l="l" t="t" r="r" b="b"/>
              <a:pathLst>
                <a:path w="5162550" h="781050">
                  <a:moveTo>
                    <a:pt x="5032375" y="0"/>
                  </a:moveTo>
                  <a:lnTo>
                    <a:pt x="130175" y="0"/>
                  </a:lnTo>
                  <a:lnTo>
                    <a:pt x="79504" y="10229"/>
                  </a:lnTo>
                  <a:lnTo>
                    <a:pt x="38126" y="38126"/>
                  </a:lnTo>
                  <a:lnTo>
                    <a:pt x="10229" y="79504"/>
                  </a:lnTo>
                  <a:lnTo>
                    <a:pt x="0" y="130175"/>
                  </a:lnTo>
                  <a:lnTo>
                    <a:pt x="0" y="650875"/>
                  </a:lnTo>
                  <a:lnTo>
                    <a:pt x="10229" y="701545"/>
                  </a:lnTo>
                  <a:lnTo>
                    <a:pt x="38126" y="742923"/>
                  </a:lnTo>
                  <a:lnTo>
                    <a:pt x="79504" y="770820"/>
                  </a:lnTo>
                  <a:lnTo>
                    <a:pt x="130175" y="781050"/>
                  </a:lnTo>
                  <a:lnTo>
                    <a:pt x="5032375" y="781050"/>
                  </a:lnTo>
                  <a:lnTo>
                    <a:pt x="5083040" y="770820"/>
                  </a:lnTo>
                  <a:lnTo>
                    <a:pt x="5124418" y="742923"/>
                  </a:lnTo>
                  <a:lnTo>
                    <a:pt x="5152318" y="701545"/>
                  </a:lnTo>
                  <a:lnTo>
                    <a:pt x="5162550" y="650875"/>
                  </a:lnTo>
                  <a:lnTo>
                    <a:pt x="5162550" y="130175"/>
                  </a:lnTo>
                  <a:lnTo>
                    <a:pt x="5152318" y="79504"/>
                  </a:lnTo>
                  <a:lnTo>
                    <a:pt x="5124418" y="38126"/>
                  </a:lnTo>
                  <a:lnTo>
                    <a:pt x="5083040" y="10229"/>
                  </a:lnTo>
                  <a:lnTo>
                    <a:pt x="5032375" y="0"/>
                  </a:lnTo>
                  <a:close/>
                </a:path>
              </a:pathLst>
            </a:custGeom>
            <a:solidFill>
              <a:srgbClr val="FFF1CC"/>
            </a:solidFill>
          </p:spPr>
          <p:txBody>
            <a:bodyPr wrap="square" lIns="0" tIns="0" rIns="0" bIns="0" rtlCol="0"/>
            <a:lstStyle/>
            <a:p>
              <a:endParaRPr/>
            </a:p>
          </p:txBody>
        </p:sp>
        <p:sp>
          <p:nvSpPr>
            <p:cNvPr id="35" name="object 35"/>
            <p:cNvSpPr/>
            <p:nvPr/>
          </p:nvSpPr>
          <p:spPr>
            <a:xfrm>
              <a:off x="314325" y="5543550"/>
              <a:ext cx="5162550" cy="781050"/>
            </a:xfrm>
            <a:custGeom>
              <a:avLst/>
              <a:gdLst/>
              <a:ahLst/>
              <a:cxnLst/>
              <a:rect l="l" t="t" r="r" b="b"/>
              <a:pathLst>
                <a:path w="5162550" h="781050">
                  <a:moveTo>
                    <a:pt x="0" y="130175"/>
                  </a:moveTo>
                  <a:lnTo>
                    <a:pt x="10229" y="79504"/>
                  </a:lnTo>
                  <a:lnTo>
                    <a:pt x="38126" y="38126"/>
                  </a:lnTo>
                  <a:lnTo>
                    <a:pt x="79504" y="10229"/>
                  </a:lnTo>
                  <a:lnTo>
                    <a:pt x="130175" y="0"/>
                  </a:lnTo>
                  <a:lnTo>
                    <a:pt x="5032375" y="0"/>
                  </a:lnTo>
                  <a:lnTo>
                    <a:pt x="5083040" y="10229"/>
                  </a:lnTo>
                  <a:lnTo>
                    <a:pt x="5124418" y="38126"/>
                  </a:lnTo>
                  <a:lnTo>
                    <a:pt x="5152318" y="79504"/>
                  </a:lnTo>
                  <a:lnTo>
                    <a:pt x="5162550" y="130175"/>
                  </a:lnTo>
                  <a:lnTo>
                    <a:pt x="5162550" y="650875"/>
                  </a:lnTo>
                  <a:lnTo>
                    <a:pt x="5152318" y="701545"/>
                  </a:lnTo>
                  <a:lnTo>
                    <a:pt x="5124418" y="742923"/>
                  </a:lnTo>
                  <a:lnTo>
                    <a:pt x="5083040" y="770820"/>
                  </a:lnTo>
                  <a:lnTo>
                    <a:pt x="5032375" y="781050"/>
                  </a:lnTo>
                  <a:lnTo>
                    <a:pt x="130175" y="781050"/>
                  </a:lnTo>
                  <a:lnTo>
                    <a:pt x="79504" y="770820"/>
                  </a:lnTo>
                  <a:lnTo>
                    <a:pt x="38126" y="742923"/>
                  </a:lnTo>
                  <a:lnTo>
                    <a:pt x="10229" y="701545"/>
                  </a:lnTo>
                  <a:lnTo>
                    <a:pt x="0" y="650875"/>
                  </a:lnTo>
                  <a:lnTo>
                    <a:pt x="0" y="130175"/>
                  </a:lnTo>
                  <a:close/>
                </a:path>
              </a:pathLst>
            </a:custGeom>
            <a:ln w="19050">
              <a:solidFill>
                <a:srgbClr val="6F2F9F"/>
              </a:solidFill>
              <a:prstDash val="sysDash"/>
            </a:ln>
          </p:spPr>
          <p:txBody>
            <a:bodyPr wrap="square" lIns="0" tIns="0" rIns="0" bIns="0" rtlCol="0"/>
            <a:lstStyle/>
            <a:p>
              <a:endParaRPr/>
            </a:p>
          </p:txBody>
        </p:sp>
        <p:sp>
          <p:nvSpPr>
            <p:cNvPr id="36" name="object 36"/>
            <p:cNvSpPr/>
            <p:nvPr/>
          </p:nvSpPr>
          <p:spPr>
            <a:xfrm>
              <a:off x="471487" y="5338826"/>
              <a:ext cx="1981835" cy="295275"/>
            </a:xfrm>
            <a:custGeom>
              <a:avLst/>
              <a:gdLst/>
              <a:ahLst/>
              <a:cxnLst/>
              <a:rect l="l" t="t" r="r" b="b"/>
              <a:pathLst>
                <a:path w="1981835" h="295275">
                  <a:moveTo>
                    <a:pt x="1931987" y="0"/>
                  </a:moveTo>
                  <a:lnTo>
                    <a:pt x="49212" y="0"/>
                  </a:lnTo>
                  <a:lnTo>
                    <a:pt x="30057" y="3857"/>
                  </a:lnTo>
                  <a:lnTo>
                    <a:pt x="14414" y="14382"/>
                  </a:lnTo>
                  <a:lnTo>
                    <a:pt x="3867" y="30003"/>
                  </a:lnTo>
                  <a:lnTo>
                    <a:pt x="0" y="49149"/>
                  </a:lnTo>
                  <a:lnTo>
                    <a:pt x="0" y="245999"/>
                  </a:lnTo>
                  <a:lnTo>
                    <a:pt x="3867" y="265154"/>
                  </a:lnTo>
                  <a:lnTo>
                    <a:pt x="14414" y="280797"/>
                  </a:lnTo>
                  <a:lnTo>
                    <a:pt x="30057" y="291343"/>
                  </a:lnTo>
                  <a:lnTo>
                    <a:pt x="49212" y="295211"/>
                  </a:lnTo>
                  <a:lnTo>
                    <a:pt x="1931987" y="295211"/>
                  </a:lnTo>
                  <a:lnTo>
                    <a:pt x="1951152" y="291343"/>
                  </a:lnTo>
                  <a:lnTo>
                    <a:pt x="1966817" y="280797"/>
                  </a:lnTo>
                  <a:lnTo>
                    <a:pt x="1977386" y="265154"/>
                  </a:lnTo>
                  <a:lnTo>
                    <a:pt x="1981263" y="245999"/>
                  </a:lnTo>
                  <a:lnTo>
                    <a:pt x="1981263" y="49149"/>
                  </a:lnTo>
                  <a:lnTo>
                    <a:pt x="1977386" y="30003"/>
                  </a:lnTo>
                  <a:lnTo>
                    <a:pt x="1966817" y="14382"/>
                  </a:lnTo>
                  <a:lnTo>
                    <a:pt x="1951152" y="3857"/>
                  </a:lnTo>
                  <a:lnTo>
                    <a:pt x="1931987" y="0"/>
                  </a:lnTo>
                  <a:close/>
                </a:path>
              </a:pathLst>
            </a:custGeom>
            <a:solidFill>
              <a:srgbClr val="FFFF00"/>
            </a:solidFill>
          </p:spPr>
          <p:txBody>
            <a:bodyPr wrap="square" lIns="0" tIns="0" rIns="0" bIns="0" rtlCol="0"/>
            <a:lstStyle/>
            <a:p>
              <a:endParaRPr/>
            </a:p>
          </p:txBody>
        </p:sp>
        <p:sp>
          <p:nvSpPr>
            <p:cNvPr id="37" name="object 37"/>
            <p:cNvSpPr/>
            <p:nvPr/>
          </p:nvSpPr>
          <p:spPr>
            <a:xfrm>
              <a:off x="471487" y="5338826"/>
              <a:ext cx="1981835" cy="295275"/>
            </a:xfrm>
            <a:custGeom>
              <a:avLst/>
              <a:gdLst/>
              <a:ahLst/>
              <a:cxnLst/>
              <a:rect l="l" t="t" r="r" b="b"/>
              <a:pathLst>
                <a:path w="1981835" h="295275">
                  <a:moveTo>
                    <a:pt x="0" y="49149"/>
                  </a:moveTo>
                  <a:lnTo>
                    <a:pt x="3867" y="30003"/>
                  </a:lnTo>
                  <a:lnTo>
                    <a:pt x="14414" y="14382"/>
                  </a:lnTo>
                  <a:lnTo>
                    <a:pt x="30057" y="3857"/>
                  </a:lnTo>
                  <a:lnTo>
                    <a:pt x="49212" y="0"/>
                  </a:lnTo>
                  <a:lnTo>
                    <a:pt x="1931987" y="0"/>
                  </a:lnTo>
                  <a:lnTo>
                    <a:pt x="1951152" y="3857"/>
                  </a:lnTo>
                  <a:lnTo>
                    <a:pt x="1966817" y="14382"/>
                  </a:lnTo>
                  <a:lnTo>
                    <a:pt x="1977386" y="30003"/>
                  </a:lnTo>
                  <a:lnTo>
                    <a:pt x="1981263" y="49149"/>
                  </a:lnTo>
                  <a:lnTo>
                    <a:pt x="1981263" y="245999"/>
                  </a:lnTo>
                  <a:lnTo>
                    <a:pt x="1977386" y="265154"/>
                  </a:lnTo>
                  <a:lnTo>
                    <a:pt x="1966817" y="280797"/>
                  </a:lnTo>
                  <a:lnTo>
                    <a:pt x="1951152" y="291343"/>
                  </a:lnTo>
                  <a:lnTo>
                    <a:pt x="1931987" y="295211"/>
                  </a:lnTo>
                  <a:lnTo>
                    <a:pt x="49212" y="295211"/>
                  </a:lnTo>
                  <a:lnTo>
                    <a:pt x="30057" y="291343"/>
                  </a:lnTo>
                  <a:lnTo>
                    <a:pt x="14414" y="280797"/>
                  </a:lnTo>
                  <a:lnTo>
                    <a:pt x="3867" y="265154"/>
                  </a:lnTo>
                  <a:lnTo>
                    <a:pt x="0" y="245999"/>
                  </a:lnTo>
                  <a:lnTo>
                    <a:pt x="0" y="49149"/>
                  </a:lnTo>
                  <a:close/>
                </a:path>
              </a:pathLst>
            </a:custGeom>
            <a:ln w="12700">
              <a:solidFill>
                <a:srgbClr val="30528F"/>
              </a:solidFill>
            </a:ln>
          </p:spPr>
          <p:txBody>
            <a:bodyPr wrap="square" lIns="0" tIns="0" rIns="0" bIns="0" rtlCol="0"/>
            <a:lstStyle/>
            <a:p>
              <a:endParaRPr/>
            </a:p>
          </p:txBody>
        </p:sp>
      </p:grpSp>
      <p:sp>
        <p:nvSpPr>
          <p:cNvPr id="38" name="object 38"/>
          <p:cNvSpPr txBox="1"/>
          <p:nvPr/>
        </p:nvSpPr>
        <p:spPr>
          <a:xfrm>
            <a:off x="485044" y="5349621"/>
            <a:ext cx="1954530" cy="242570"/>
          </a:xfrm>
          <a:prstGeom prst="rect">
            <a:avLst/>
          </a:prstGeom>
        </p:spPr>
        <p:txBody>
          <a:bodyPr vert="horz" wrap="square" lIns="0" tIns="15875" rIns="0" bIns="0" rtlCol="0">
            <a:spAutoFit/>
          </a:bodyPr>
          <a:lstStyle/>
          <a:p>
            <a:pPr marL="626110">
              <a:lnSpc>
                <a:spcPct val="100000"/>
              </a:lnSpc>
              <a:spcBef>
                <a:spcPts val="125"/>
              </a:spcBef>
            </a:pPr>
            <a:r>
              <a:rPr sz="1400" b="1" spc="35" dirty="0">
                <a:latin typeface="Calibri"/>
                <a:cs typeface="Calibri"/>
              </a:rPr>
              <a:t>3</a:t>
            </a:r>
            <a:r>
              <a:rPr sz="1400" b="1" spc="10" dirty="0">
                <a:latin typeface="Calibri"/>
                <a:cs typeface="Calibri"/>
              </a:rPr>
              <a:t>1</a:t>
            </a:r>
            <a:r>
              <a:rPr sz="1400" b="1" spc="-65" dirty="0">
                <a:latin typeface="Calibri"/>
                <a:cs typeface="Calibri"/>
              </a:rPr>
              <a:t> </a:t>
            </a:r>
            <a:r>
              <a:rPr sz="1400" b="1" spc="45" dirty="0">
                <a:latin typeface="Calibri"/>
                <a:cs typeface="Calibri"/>
              </a:rPr>
              <a:t>M</a:t>
            </a:r>
            <a:r>
              <a:rPr sz="1400" b="1" spc="-20" dirty="0">
                <a:latin typeface="Calibri"/>
                <a:cs typeface="Calibri"/>
              </a:rPr>
              <a:t>a</a:t>
            </a:r>
            <a:r>
              <a:rPr sz="1400" b="1" spc="20" dirty="0">
                <a:latin typeface="Calibri"/>
                <a:cs typeface="Calibri"/>
              </a:rPr>
              <a:t>r</a:t>
            </a:r>
            <a:r>
              <a:rPr sz="1400" b="1" spc="40" dirty="0">
                <a:latin typeface="Calibri"/>
                <a:cs typeface="Calibri"/>
              </a:rPr>
              <a:t>e</a:t>
            </a:r>
            <a:r>
              <a:rPr sz="1400" b="1" spc="5" dirty="0">
                <a:latin typeface="Calibri"/>
                <a:cs typeface="Calibri"/>
              </a:rPr>
              <a:t>t</a:t>
            </a:r>
            <a:endParaRPr sz="1400">
              <a:latin typeface="Calibri"/>
              <a:cs typeface="Calibri"/>
            </a:endParaRPr>
          </a:p>
        </p:txBody>
      </p:sp>
      <p:sp>
        <p:nvSpPr>
          <p:cNvPr id="39" name="object 39"/>
          <p:cNvSpPr txBox="1"/>
          <p:nvPr/>
        </p:nvSpPr>
        <p:spPr>
          <a:xfrm>
            <a:off x="464502" y="5661342"/>
            <a:ext cx="4857115" cy="208915"/>
          </a:xfrm>
          <a:prstGeom prst="rect">
            <a:avLst/>
          </a:prstGeom>
        </p:spPr>
        <p:txBody>
          <a:bodyPr vert="horz" wrap="square" lIns="0" tIns="12700" rIns="0" bIns="0" rtlCol="0">
            <a:spAutoFit/>
          </a:bodyPr>
          <a:lstStyle/>
          <a:p>
            <a:pPr marL="12700">
              <a:lnSpc>
                <a:spcPct val="100000"/>
              </a:lnSpc>
              <a:spcBef>
                <a:spcPts val="100"/>
              </a:spcBef>
            </a:pPr>
            <a:r>
              <a:rPr sz="1200" spc="-15" dirty="0">
                <a:latin typeface="Arial MT"/>
                <a:cs typeface="Arial MT"/>
              </a:rPr>
              <a:t>Revisi</a:t>
            </a:r>
            <a:r>
              <a:rPr sz="1200" spc="305" dirty="0">
                <a:latin typeface="Arial MT"/>
                <a:cs typeface="Arial MT"/>
              </a:rPr>
              <a:t> </a:t>
            </a:r>
            <a:r>
              <a:rPr sz="1200" dirty="0">
                <a:latin typeface="Arial MT"/>
                <a:cs typeface="Arial MT"/>
              </a:rPr>
              <a:t>Anggaran</a:t>
            </a:r>
            <a:r>
              <a:rPr sz="1200" spc="210" dirty="0">
                <a:latin typeface="Arial MT"/>
                <a:cs typeface="Arial MT"/>
              </a:rPr>
              <a:t> </a:t>
            </a:r>
            <a:r>
              <a:rPr sz="1200" spc="-5" dirty="0">
                <a:latin typeface="Arial MT"/>
                <a:cs typeface="Arial MT"/>
              </a:rPr>
              <a:t>berupa</a:t>
            </a:r>
            <a:r>
              <a:rPr sz="1200" spc="355" dirty="0">
                <a:latin typeface="Arial MT"/>
                <a:cs typeface="Arial MT"/>
              </a:rPr>
              <a:t> </a:t>
            </a:r>
            <a:r>
              <a:rPr sz="1200" dirty="0">
                <a:latin typeface="Arial MT"/>
                <a:cs typeface="Arial MT"/>
              </a:rPr>
              <a:t>perubahan</a:t>
            </a:r>
            <a:r>
              <a:rPr sz="1200" spc="215" dirty="0">
                <a:latin typeface="Arial MT"/>
                <a:cs typeface="Arial MT"/>
              </a:rPr>
              <a:t> </a:t>
            </a:r>
            <a:r>
              <a:rPr sz="1200" spc="-5" dirty="0">
                <a:latin typeface="Arial MT"/>
                <a:cs typeface="Arial MT"/>
              </a:rPr>
              <a:t>anggaran</a:t>
            </a:r>
            <a:r>
              <a:rPr sz="1200" spc="285" dirty="0">
                <a:latin typeface="Arial MT"/>
                <a:cs typeface="Arial MT"/>
              </a:rPr>
              <a:t> </a:t>
            </a:r>
            <a:r>
              <a:rPr sz="1200" spc="-15" dirty="0">
                <a:latin typeface="Arial MT"/>
                <a:cs typeface="Arial MT"/>
              </a:rPr>
              <a:t>belanja</a:t>
            </a:r>
            <a:r>
              <a:rPr sz="1200" spc="355" dirty="0">
                <a:latin typeface="Arial MT"/>
                <a:cs typeface="Arial MT"/>
              </a:rPr>
              <a:t> </a:t>
            </a:r>
            <a:r>
              <a:rPr sz="1200" spc="-10" dirty="0">
                <a:latin typeface="Arial MT"/>
                <a:cs typeface="Arial MT"/>
              </a:rPr>
              <a:t>dalam</a:t>
            </a:r>
            <a:r>
              <a:rPr sz="1200" spc="320" dirty="0">
                <a:latin typeface="Arial MT"/>
                <a:cs typeface="Arial MT"/>
              </a:rPr>
              <a:t> </a:t>
            </a:r>
            <a:r>
              <a:rPr sz="1200" spc="-20" dirty="0">
                <a:latin typeface="Arial MT"/>
                <a:cs typeface="Arial MT"/>
              </a:rPr>
              <a:t>rangka</a:t>
            </a:r>
            <a:endParaRPr sz="1200">
              <a:latin typeface="Arial MT"/>
              <a:cs typeface="Arial MT"/>
            </a:endParaRPr>
          </a:p>
        </p:txBody>
      </p:sp>
      <p:sp>
        <p:nvSpPr>
          <p:cNvPr id="40" name="object 40"/>
          <p:cNvSpPr txBox="1"/>
          <p:nvPr/>
        </p:nvSpPr>
        <p:spPr>
          <a:xfrm>
            <a:off x="3486150" y="5842634"/>
            <a:ext cx="453390" cy="208915"/>
          </a:xfrm>
          <a:prstGeom prst="rect">
            <a:avLst/>
          </a:prstGeom>
        </p:spPr>
        <p:txBody>
          <a:bodyPr vert="horz" wrap="square" lIns="0" tIns="12700" rIns="0" bIns="0" rtlCol="0">
            <a:spAutoFit/>
          </a:bodyPr>
          <a:lstStyle/>
          <a:p>
            <a:pPr marL="12700">
              <a:lnSpc>
                <a:spcPct val="100000"/>
              </a:lnSpc>
              <a:spcBef>
                <a:spcPts val="100"/>
              </a:spcBef>
            </a:pPr>
            <a:r>
              <a:rPr sz="1200" spc="20" dirty="0">
                <a:latin typeface="Arial MT"/>
                <a:cs typeface="Arial MT"/>
              </a:rPr>
              <a:t>SBSN</a:t>
            </a:r>
            <a:endParaRPr sz="1200">
              <a:latin typeface="Arial MT"/>
              <a:cs typeface="Arial MT"/>
            </a:endParaRPr>
          </a:p>
        </p:txBody>
      </p:sp>
      <p:sp>
        <p:nvSpPr>
          <p:cNvPr id="41" name="object 41"/>
          <p:cNvSpPr txBox="1"/>
          <p:nvPr/>
        </p:nvSpPr>
        <p:spPr>
          <a:xfrm>
            <a:off x="4096130" y="5842634"/>
            <a:ext cx="406400" cy="208915"/>
          </a:xfrm>
          <a:prstGeom prst="rect">
            <a:avLst/>
          </a:prstGeom>
        </p:spPr>
        <p:txBody>
          <a:bodyPr vert="horz" wrap="square" lIns="0" tIns="12700" rIns="0" bIns="0" rtlCol="0">
            <a:spAutoFit/>
          </a:bodyPr>
          <a:lstStyle/>
          <a:p>
            <a:pPr marL="12700">
              <a:lnSpc>
                <a:spcPct val="100000"/>
              </a:lnSpc>
              <a:spcBef>
                <a:spcPts val="100"/>
              </a:spcBef>
            </a:pPr>
            <a:r>
              <a:rPr sz="1200" spc="-35" dirty="0">
                <a:latin typeface="Arial MT"/>
                <a:cs typeface="Arial MT"/>
              </a:rPr>
              <a:t>t</a:t>
            </a:r>
            <a:r>
              <a:rPr sz="1200" spc="5" dirty="0">
                <a:latin typeface="Arial MT"/>
                <a:cs typeface="Arial MT"/>
              </a:rPr>
              <a:t>ahu</a:t>
            </a:r>
            <a:r>
              <a:rPr sz="1200" dirty="0">
                <a:latin typeface="Arial MT"/>
                <a:cs typeface="Arial MT"/>
              </a:rPr>
              <a:t>n</a:t>
            </a:r>
            <a:endParaRPr sz="1200">
              <a:latin typeface="Arial MT"/>
              <a:cs typeface="Arial MT"/>
            </a:endParaRPr>
          </a:p>
        </p:txBody>
      </p:sp>
      <p:sp>
        <p:nvSpPr>
          <p:cNvPr id="42" name="object 42"/>
          <p:cNvSpPr txBox="1"/>
          <p:nvPr/>
        </p:nvSpPr>
        <p:spPr>
          <a:xfrm>
            <a:off x="464502" y="6024245"/>
            <a:ext cx="1788795" cy="208279"/>
          </a:xfrm>
          <a:prstGeom prst="rect">
            <a:avLst/>
          </a:prstGeom>
        </p:spPr>
        <p:txBody>
          <a:bodyPr vert="horz" wrap="square" lIns="0" tIns="12700" rIns="0" bIns="0" rtlCol="0">
            <a:spAutoFit/>
          </a:bodyPr>
          <a:lstStyle/>
          <a:p>
            <a:pPr marL="12700">
              <a:lnSpc>
                <a:spcPct val="100000"/>
              </a:lnSpc>
              <a:spcBef>
                <a:spcPts val="100"/>
              </a:spcBef>
              <a:tabLst>
                <a:tab pos="1413510" algn="l"/>
              </a:tabLst>
            </a:pPr>
            <a:r>
              <a:rPr sz="1200" spc="-5" dirty="0">
                <a:latin typeface="Arial MT"/>
                <a:cs typeface="Arial MT"/>
              </a:rPr>
              <a:t>s</a:t>
            </a:r>
            <a:r>
              <a:rPr sz="1200" dirty="0">
                <a:latin typeface="Arial MT"/>
                <a:cs typeface="Arial MT"/>
              </a:rPr>
              <a:t>ebe</a:t>
            </a:r>
            <a:r>
              <a:rPr sz="1200" spc="-50" dirty="0">
                <a:latin typeface="Arial MT"/>
                <a:cs typeface="Arial MT"/>
              </a:rPr>
              <a:t>l</a:t>
            </a:r>
            <a:r>
              <a:rPr sz="1200" spc="-75" dirty="0">
                <a:latin typeface="Arial MT"/>
                <a:cs typeface="Arial MT"/>
              </a:rPr>
              <a:t>u</a:t>
            </a:r>
            <a:r>
              <a:rPr sz="1200" spc="45" dirty="0">
                <a:latin typeface="Arial MT"/>
                <a:cs typeface="Arial MT"/>
              </a:rPr>
              <a:t>m</a:t>
            </a:r>
            <a:r>
              <a:rPr sz="1200" dirty="0">
                <a:latin typeface="Arial MT"/>
                <a:cs typeface="Arial MT"/>
              </a:rPr>
              <a:t>n</a:t>
            </a:r>
            <a:r>
              <a:rPr sz="1200" spc="-80" dirty="0">
                <a:latin typeface="Arial MT"/>
                <a:cs typeface="Arial MT"/>
              </a:rPr>
              <a:t>y</a:t>
            </a:r>
            <a:r>
              <a:rPr sz="1200" spc="-5" dirty="0">
                <a:latin typeface="Arial MT"/>
                <a:cs typeface="Arial MT"/>
              </a:rPr>
              <a:t>a</a:t>
            </a:r>
            <a:r>
              <a:rPr sz="1200" dirty="0">
                <a:latin typeface="Arial MT"/>
                <a:cs typeface="Arial MT"/>
              </a:rPr>
              <a:t>	u</a:t>
            </a:r>
            <a:r>
              <a:rPr sz="1200" spc="-75" dirty="0">
                <a:latin typeface="Arial MT"/>
                <a:cs typeface="Arial MT"/>
              </a:rPr>
              <a:t>n</a:t>
            </a:r>
            <a:r>
              <a:rPr sz="1200" spc="40" dirty="0">
                <a:latin typeface="Arial MT"/>
                <a:cs typeface="Arial MT"/>
              </a:rPr>
              <a:t>t</a:t>
            </a:r>
            <a:r>
              <a:rPr sz="1200" spc="-75" dirty="0">
                <a:latin typeface="Arial MT"/>
                <a:cs typeface="Arial MT"/>
              </a:rPr>
              <a:t>u</a:t>
            </a:r>
            <a:r>
              <a:rPr sz="1200" dirty="0">
                <a:latin typeface="Arial MT"/>
                <a:cs typeface="Arial MT"/>
              </a:rPr>
              <a:t>k</a:t>
            </a:r>
            <a:endParaRPr sz="1200">
              <a:latin typeface="Arial MT"/>
              <a:cs typeface="Arial MT"/>
            </a:endParaRPr>
          </a:p>
        </p:txBody>
      </p:sp>
      <p:sp>
        <p:nvSpPr>
          <p:cNvPr id="43" name="object 43"/>
          <p:cNvSpPr txBox="1"/>
          <p:nvPr/>
        </p:nvSpPr>
        <p:spPr>
          <a:xfrm>
            <a:off x="464502" y="5842634"/>
            <a:ext cx="2866390" cy="389890"/>
          </a:xfrm>
          <a:prstGeom prst="rect">
            <a:avLst/>
          </a:prstGeom>
        </p:spPr>
        <p:txBody>
          <a:bodyPr vert="horz" wrap="square" lIns="0" tIns="12700" rIns="0" bIns="0" rtlCol="0">
            <a:spAutoFit/>
          </a:bodyPr>
          <a:lstStyle/>
          <a:p>
            <a:pPr marR="17145" algn="r">
              <a:lnSpc>
                <a:spcPts val="1435"/>
              </a:lnSpc>
              <a:spcBef>
                <a:spcPts val="100"/>
              </a:spcBef>
              <a:tabLst>
                <a:tab pos="714375" algn="l"/>
                <a:tab pos="1763395" algn="l"/>
              </a:tabLst>
            </a:pPr>
            <a:r>
              <a:rPr sz="1200" spc="-5" dirty="0">
                <a:latin typeface="Arial MT"/>
                <a:cs typeface="Arial MT"/>
              </a:rPr>
              <a:t>lanjutan	</a:t>
            </a:r>
            <a:r>
              <a:rPr sz="1200" dirty="0">
                <a:latin typeface="Arial MT"/>
                <a:cs typeface="Arial MT"/>
              </a:rPr>
              <a:t>pelaksanaan	</a:t>
            </a:r>
            <a:r>
              <a:rPr sz="1200" spc="-10" dirty="0">
                <a:latin typeface="Arial MT"/>
                <a:cs typeface="Arial MT"/>
              </a:rPr>
              <a:t>kegiatan/proyek</a:t>
            </a:r>
            <a:endParaRPr sz="1200">
              <a:latin typeface="Arial MT"/>
              <a:cs typeface="Arial MT"/>
            </a:endParaRPr>
          </a:p>
          <a:p>
            <a:pPr marR="5080" algn="r">
              <a:lnSpc>
                <a:spcPts val="1435"/>
              </a:lnSpc>
            </a:pPr>
            <a:r>
              <a:rPr sz="1200" spc="-10" dirty="0">
                <a:latin typeface="Arial MT"/>
                <a:cs typeface="Arial MT"/>
              </a:rPr>
              <a:t>kontrak</a:t>
            </a:r>
            <a:endParaRPr sz="1200">
              <a:latin typeface="Arial MT"/>
              <a:cs typeface="Arial MT"/>
            </a:endParaRPr>
          </a:p>
        </p:txBody>
      </p:sp>
      <p:sp>
        <p:nvSpPr>
          <p:cNvPr id="44" name="object 44"/>
          <p:cNvSpPr txBox="1"/>
          <p:nvPr/>
        </p:nvSpPr>
        <p:spPr>
          <a:xfrm>
            <a:off x="3896105" y="6024245"/>
            <a:ext cx="405765" cy="208279"/>
          </a:xfrm>
          <a:prstGeom prst="rect">
            <a:avLst/>
          </a:prstGeom>
        </p:spPr>
        <p:txBody>
          <a:bodyPr vert="horz" wrap="square" lIns="0" tIns="12700" rIns="0" bIns="0" rtlCol="0">
            <a:spAutoFit/>
          </a:bodyPr>
          <a:lstStyle/>
          <a:p>
            <a:pPr marL="12700">
              <a:lnSpc>
                <a:spcPct val="100000"/>
              </a:lnSpc>
              <a:spcBef>
                <a:spcPts val="100"/>
              </a:spcBef>
            </a:pPr>
            <a:r>
              <a:rPr sz="1200" spc="-35" dirty="0">
                <a:latin typeface="Arial MT"/>
                <a:cs typeface="Arial MT"/>
              </a:rPr>
              <a:t>t</a:t>
            </a:r>
            <a:r>
              <a:rPr sz="1200" dirty="0">
                <a:latin typeface="Arial MT"/>
                <a:cs typeface="Arial MT"/>
              </a:rPr>
              <a:t>ahu</a:t>
            </a:r>
            <a:r>
              <a:rPr sz="1200" spc="-5" dirty="0">
                <a:latin typeface="Arial MT"/>
                <a:cs typeface="Arial MT"/>
              </a:rPr>
              <a:t>n</a:t>
            </a:r>
            <a:endParaRPr sz="1200">
              <a:latin typeface="Arial MT"/>
              <a:cs typeface="Arial MT"/>
            </a:endParaRPr>
          </a:p>
        </p:txBody>
      </p:sp>
      <p:sp>
        <p:nvSpPr>
          <p:cNvPr id="45" name="object 45"/>
          <p:cNvSpPr txBox="1"/>
          <p:nvPr/>
        </p:nvSpPr>
        <p:spPr>
          <a:xfrm>
            <a:off x="4658740" y="5842634"/>
            <a:ext cx="671830" cy="389890"/>
          </a:xfrm>
          <a:prstGeom prst="rect">
            <a:avLst/>
          </a:prstGeom>
        </p:spPr>
        <p:txBody>
          <a:bodyPr vert="horz" wrap="square" lIns="0" tIns="12700" rIns="0" bIns="0" rtlCol="0">
            <a:spAutoFit/>
          </a:bodyPr>
          <a:lstStyle/>
          <a:p>
            <a:pPr marR="5080" algn="r">
              <a:lnSpc>
                <a:spcPts val="1435"/>
              </a:lnSpc>
              <a:spcBef>
                <a:spcPts val="100"/>
              </a:spcBef>
            </a:pPr>
            <a:r>
              <a:rPr sz="1200" spc="-5" dirty="0">
                <a:latin typeface="Arial MT"/>
                <a:cs typeface="Arial MT"/>
              </a:rPr>
              <a:t>anggaran</a:t>
            </a:r>
            <a:endParaRPr sz="1200">
              <a:latin typeface="Arial MT"/>
              <a:cs typeface="Arial MT"/>
            </a:endParaRPr>
          </a:p>
          <a:p>
            <a:pPr marR="8255" algn="r">
              <a:lnSpc>
                <a:spcPts val="1435"/>
              </a:lnSpc>
            </a:pPr>
            <a:r>
              <a:rPr sz="1200" spc="-15" dirty="0">
                <a:latin typeface="Arial MT"/>
                <a:cs typeface="Arial MT"/>
              </a:rPr>
              <a:t>jamak.</a:t>
            </a:r>
            <a:endParaRPr sz="1200">
              <a:latin typeface="Arial MT"/>
              <a:cs typeface="Arial MT"/>
            </a:endParaRPr>
          </a:p>
        </p:txBody>
      </p:sp>
      <p:grpSp>
        <p:nvGrpSpPr>
          <p:cNvPr id="46" name="object 46"/>
          <p:cNvGrpSpPr/>
          <p:nvPr/>
        </p:nvGrpSpPr>
        <p:grpSpPr>
          <a:xfrm>
            <a:off x="6057900" y="2903601"/>
            <a:ext cx="5191125" cy="792480"/>
            <a:chOff x="6057900" y="2903601"/>
            <a:chExt cx="5191125" cy="792480"/>
          </a:xfrm>
        </p:grpSpPr>
        <p:sp>
          <p:nvSpPr>
            <p:cNvPr id="47" name="object 47"/>
            <p:cNvSpPr/>
            <p:nvPr/>
          </p:nvSpPr>
          <p:spPr>
            <a:xfrm>
              <a:off x="6067425" y="3076575"/>
              <a:ext cx="5172075" cy="609600"/>
            </a:xfrm>
            <a:custGeom>
              <a:avLst/>
              <a:gdLst/>
              <a:ahLst/>
              <a:cxnLst/>
              <a:rect l="l" t="t" r="r" b="b"/>
              <a:pathLst>
                <a:path w="5172075" h="609600">
                  <a:moveTo>
                    <a:pt x="5070475" y="0"/>
                  </a:moveTo>
                  <a:lnTo>
                    <a:pt x="101600" y="0"/>
                  </a:lnTo>
                  <a:lnTo>
                    <a:pt x="62043" y="7981"/>
                  </a:lnTo>
                  <a:lnTo>
                    <a:pt x="29749" y="29749"/>
                  </a:lnTo>
                  <a:lnTo>
                    <a:pt x="7981" y="62043"/>
                  </a:lnTo>
                  <a:lnTo>
                    <a:pt x="0" y="101600"/>
                  </a:lnTo>
                  <a:lnTo>
                    <a:pt x="0" y="508000"/>
                  </a:lnTo>
                  <a:lnTo>
                    <a:pt x="7981" y="547556"/>
                  </a:lnTo>
                  <a:lnTo>
                    <a:pt x="29749" y="579850"/>
                  </a:lnTo>
                  <a:lnTo>
                    <a:pt x="62043" y="601618"/>
                  </a:lnTo>
                  <a:lnTo>
                    <a:pt x="101600" y="609600"/>
                  </a:lnTo>
                  <a:lnTo>
                    <a:pt x="5070475" y="609600"/>
                  </a:lnTo>
                  <a:lnTo>
                    <a:pt x="5110031" y="601618"/>
                  </a:lnTo>
                  <a:lnTo>
                    <a:pt x="5142325" y="579850"/>
                  </a:lnTo>
                  <a:lnTo>
                    <a:pt x="5164093" y="547556"/>
                  </a:lnTo>
                  <a:lnTo>
                    <a:pt x="5172075" y="508000"/>
                  </a:lnTo>
                  <a:lnTo>
                    <a:pt x="5172075" y="101600"/>
                  </a:lnTo>
                  <a:lnTo>
                    <a:pt x="5164093" y="62043"/>
                  </a:lnTo>
                  <a:lnTo>
                    <a:pt x="5142325" y="29749"/>
                  </a:lnTo>
                  <a:lnTo>
                    <a:pt x="5110031" y="7981"/>
                  </a:lnTo>
                  <a:lnTo>
                    <a:pt x="5070475" y="0"/>
                  </a:lnTo>
                  <a:close/>
                </a:path>
              </a:pathLst>
            </a:custGeom>
            <a:solidFill>
              <a:srgbClr val="FFF1CC"/>
            </a:solidFill>
          </p:spPr>
          <p:txBody>
            <a:bodyPr wrap="square" lIns="0" tIns="0" rIns="0" bIns="0" rtlCol="0"/>
            <a:lstStyle/>
            <a:p>
              <a:endParaRPr/>
            </a:p>
          </p:txBody>
        </p:sp>
        <p:sp>
          <p:nvSpPr>
            <p:cNvPr id="48" name="object 48"/>
            <p:cNvSpPr/>
            <p:nvPr/>
          </p:nvSpPr>
          <p:spPr>
            <a:xfrm>
              <a:off x="6067425" y="3076575"/>
              <a:ext cx="5172075" cy="609600"/>
            </a:xfrm>
            <a:custGeom>
              <a:avLst/>
              <a:gdLst/>
              <a:ahLst/>
              <a:cxnLst/>
              <a:rect l="l" t="t" r="r" b="b"/>
              <a:pathLst>
                <a:path w="5172075" h="609600">
                  <a:moveTo>
                    <a:pt x="0" y="101600"/>
                  </a:moveTo>
                  <a:lnTo>
                    <a:pt x="7981" y="62043"/>
                  </a:lnTo>
                  <a:lnTo>
                    <a:pt x="29749" y="29749"/>
                  </a:lnTo>
                  <a:lnTo>
                    <a:pt x="62043" y="7981"/>
                  </a:lnTo>
                  <a:lnTo>
                    <a:pt x="101600" y="0"/>
                  </a:lnTo>
                  <a:lnTo>
                    <a:pt x="5070475" y="0"/>
                  </a:lnTo>
                  <a:lnTo>
                    <a:pt x="5110031" y="7981"/>
                  </a:lnTo>
                  <a:lnTo>
                    <a:pt x="5142325" y="29749"/>
                  </a:lnTo>
                  <a:lnTo>
                    <a:pt x="5164093" y="62043"/>
                  </a:lnTo>
                  <a:lnTo>
                    <a:pt x="5172075" y="101600"/>
                  </a:lnTo>
                  <a:lnTo>
                    <a:pt x="5172075" y="508000"/>
                  </a:lnTo>
                  <a:lnTo>
                    <a:pt x="5164093" y="547556"/>
                  </a:lnTo>
                  <a:lnTo>
                    <a:pt x="5142325" y="579850"/>
                  </a:lnTo>
                  <a:lnTo>
                    <a:pt x="5110031" y="601618"/>
                  </a:lnTo>
                  <a:lnTo>
                    <a:pt x="5070475" y="609600"/>
                  </a:lnTo>
                  <a:lnTo>
                    <a:pt x="101600" y="609600"/>
                  </a:lnTo>
                  <a:lnTo>
                    <a:pt x="62043" y="601618"/>
                  </a:lnTo>
                  <a:lnTo>
                    <a:pt x="29749" y="579850"/>
                  </a:lnTo>
                  <a:lnTo>
                    <a:pt x="7981" y="547556"/>
                  </a:lnTo>
                  <a:lnTo>
                    <a:pt x="0" y="508000"/>
                  </a:lnTo>
                  <a:lnTo>
                    <a:pt x="0" y="101600"/>
                  </a:lnTo>
                  <a:close/>
                </a:path>
              </a:pathLst>
            </a:custGeom>
            <a:ln w="19050">
              <a:solidFill>
                <a:srgbClr val="6F2F9F"/>
              </a:solidFill>
              <a:prstDash val="sysDash"/>
            </a:ln>
          </p:spPr>
          <p:txBody>
            <a:bodyPr wrap="square" lIns="0" tIns="0" rIns="0" bIns="0" rtlCol="0"/>
            <a:lstStyle/>
            <a:p>
              <a:endParaRPr/>
            </a:p>
          </p:txBody>
        </p:sp>
        <p:sp>
          <p:nvSpPr>
            <p:cNvPr id="49" name="object 49"/>
            <p:cNvSpPr/>
            <p:nvPr/>
          </p:nvSpPr>
          <p:spPr>
            <a:xfrm>
              <a:off x="6234176" y="2909951"/>
              <a:ext cx="1981200" cy="238125"/>
            </a:xfrm>
            <a:custGeom>
              <a:avLst/>
              <a:gdLst/>
              <a:ahLst/>
              <a:cxnLst/>
              <a:rect l="l" t="t" r="r" b="b"/>
              <a:pathLst>
                <a:path w="1981200" h="238125">
                  <a:moveTo>
                    <a:pt x="1941449" y="0"/>
                  </a:moveTo>
                  <a:lnTo>
                    <a:pt x="39624" y="0"/>
                  </a:lnTo>
                  <a:lnTo>
                    <a:pt x="24163" y="3101"/>
                  </a:lnTo>
                  <a:lnTo>
                    <a:pt x="11572" y="11572"/>
                  </a:lnTo>
                  <a:lnTo>
                    <a:pt x="3101" y="24163"/>
                  </a:lnTo>
                  <a:lnTo>
                    <a:pt x="0" y="39624"/>
                  </a:lnTo>
                  <a:lnTo>
                    <a:pt x="0" y="198374"/>
                  </a:lnTo>
                  <a:lnTo>
                    <a:pt x="3101" y="213854"/>
                  </a:lnTo>
                  <a:lnTo>
                    <a:pt x="11572" y="226488"/>
                  </a:lnTo>
                  <a:lnTo>
                    <a:pt x="24163" y="235003"/>
                  </a:lnTo>
                  <a:lnTo>
                    <a:pt x="39624" y="238125"/>
                  </a:lnTo>
                  <a:lnTo>
                    <a:pt x="1941449" y="238125"/>
                  </a:lnTo>
                  <a:lnTo>
                    <a:pt x="1956929" y="235003"/>
                  </a:lnTo>
                  <a:lnTo>
                    <a:pt x="1969563" y="226488"/>
                  </a:lnTo>
                  <a:lnTo>
                    <a:pt x="1978078" y="213854"/>
                  </a:lnTo>
                  <a:lnTo>
                    <a:pt x="1981200" y="198374"/>
                  </a:lnTo>
                  <a:lnTo>
                    <a:pt x="1981200" y="39624"/>
                  </a:lnTo>
                  <a:lnTo>
                    <a:pt x="1978078" y="24163"/>
                  </a:lnTo>
                  <a:lnTo>
                    <a:pt x="1969563" y="11572"/>
                  </a:lnTo>
                  <a:lnTo>
                    <a:pt x="1956929" y="3101"/>
                  </a:lnTo>
                  <a:lnTo>
                    <a:pt x="1941449" y="0"/>
                  </a:lnTo>
                  <a:close/>
                </a:path>
              </a:pathLst>
            </a:custGeom>
            <a:solidFill>
              <a:srgbClr val="FFFF00"/>
            </a:solidFill>
          </p:spPr>
          <p:txBody>
            <a:bodyPr wrap="square" lIns="0" tIns="0" rIns="0" bIns="0" rtlCol="0"/>
            <a:lstStyle/>
            <a:p>
              <a:endParaRPr/>
            </a:p>
          </p:txBody>
        </p:sp>
        <p:sp>
          <p:nvSpPr>
            <p:cNvPr id="50" name="object 50"/>
            <p:cNvSpPr/>
            <p:nvPr/>
          </p:nvSpPr>
          <p:spPr>
            <a:xfrm>
              <a:off x="6234176" y="2909951"/>
              <a:ext cx="1981200" cy="238125"/>
            </a:xfrm>
            <a:custGeom>
              <a:avLst/>
              <a:gdLst/>
              <a:ahLst/>
              <a:cxnLst/>
              <a:rect l="l" t="t" r="r" b="b"/>
              <a:pathLst>
                <a:path w="1981200" h="238125">
                  <a:moveTo>
                    <a:pt x="0" y="39624"/>
                  </a:moveTo>
                  <a:lnTo>
                    <a:pt x="3101" y="24163"/>
                  </a:lnTo>
                  <a:lnTo>
                    <a:pt x="11572" y="11572"/>
                  </a:lnTo>
                  <a:lnTo>
                    <a:pt x="24163" y="3101"/>
                  </a:lnTo>
                  <a:lnTo>
                    <a:pt x="39624" y="0"/>
                  </a:lnTo>
                  <a:lnTo>
                    <a:pt x="1941449" y="0"/>
                  </a:lnTo>
                  <a:lnTo>
                    <a:pt x="1956929" y="3101"/>
                  </a:lnTo>
                  <a:lnTo>
                    <a:pt x="1969563" y="11572"/>
                  </a:lnTo>
                  <a:lnTo>
                    <a:pt x="1978078" y="24163"/>
                  </a:lnTo>
                  <a:lnTo>
                    <a:pt x="1981200" y="39624"/>
                  </a:lnTo>
                  <a:lnTo>
                    <a:pt x="1981200" y="198374"/>
                  </a:lnTo>
                  <a:lnTo>
                    <a:pt x="1978078" y="213854"/>
                  </a:lnTo>
                  <a:lnTo>
                    <a:pt x="1969563" y="226488"/>
                  </a:lnTo>
                  <a:lnTo>
                    <a:pt x="1956929" y="235003"/>
                  </a:lnTo>
                  <a:lnTo>
                    <a:pt x="1941449" y="238125"/>
                  </a:lnTo>
                  <a:lnTo>
                    <a:pt x="39624" y="238125"/>
                  </a:lnTo>
                  <a:lnTo>
                    <a:pt x="24163" y="235003"/>
                  </a:lnTo>
                  <a:lnTo>
                    <a:pt x="11572" y="226488"/>
                  </a:lnTo>
                  <a:lnTo>
                    <a:pt x="3101" y="213854"/>
                  </a:lnTo>
                  <a:lnTo>
                    <a:pt x="0" y="198374"/>
                  </a:lnTo>
                  <a:lnTo>
                    <a:pt x="0" y="39624"/>
                  </a:lnTo>
                  <a:close/>
                </a:path>
              </a:pathLst>
            </a:custGeom>
            <a:ln w="12700">
              <a:solidFill>
                <a:srgbClr val="30528F"/>
              </a:solidFill>
            </a:ln>
          </p:spPr>
          <p:txBody>
            <a:bodyPr wrap="square" lIns="0" tIns="0" rIns="0" bIns="0" rtlCol="0"/>
            <a:lstStyle/>
            <a:p>
              <a:endParaRPr/>
            </a:p>
          </p:txBody>
        </p:sp>
      </p:grpSp>
      <p:sp>
        <p:nvSpPr>
          <p:cNvPr id="51" name="object 51"/>
          <p:cNvSpPr txBox="1"/>
          <p:nvPr/>
        </p:nvSpPr>
        <p:spPr>
          <a:xfrm>
            <a:off x="6246312" y="2891472"/>
            <a:ext cx="1957070" cy="243204"/>
          </a:xfrm>
          <a:prstGeom prst="rect">
            <a:avLst/>
          </a:prstGeom>
        </p:spPr>
        <p:txBody>
          <a:bodyPr vert="horz" wrap="square" lIns="0" tIns="15875" rIns="0" bIns="0" rtlCol="0">
            <a:spAutoFit/>
          </a:bodyPr>
          <a:lstStyle/>
          <a:p>
            <a:pPr marR="5080" algn="ctr">
              <a:lnSpc>
                <a:spcPct val="100000"/>
              </a:lnSpc>
              <a:spcBef>
                <a:spcPts val="125"/>
              </a:spcBef>
            </a:pPr>
            <a:r>
              <a:rPr sz="1400" b="1" spc="10" dirty="0">
                <a:latin typeface="Calibri"/>
                <a:cs typeface="Calibri"/>
              </a:rPr>
              <a:t>7</a:t>
            </a:r>
            <a:r>
              <a:rPr sz="1400" b="1" spc="-30" dirty="0">
                <a:latin typeface="Calibri"/>
                <a:cs typeface="Calibri"/>
              </a:rPr>
              <a:t> </a:t>
            </a:r>
            <a:r>
              <a:rPr sz="1400" b="1" spc="20" dirty="0">
                <a:latin typeface="Calibri"/>
                <a:cs typeface="Calibri"/>
              </a:rPr>
              <a:t>April</a:t>
            </a:r>
            <a:endParaRPr sz="1400">
              <a:latin typeface="Calibri"/>
              <a:cs typeface="Calibri"/>
            </a:endParaRPr>
          </a:p>
        </p:txBody>
      </p:sp>
      <p:sp>
        <p:nvSpPr>
          <p:cNvPr id="52" name="object 52"/>
          <p:cNvSpPr txBox="1"/>
          <p:nvPr/>
        </p:nvSpPr>
        <p:spPr>
          <a:xfrm>
            <a:off x="6227445" y="3172777"/>
            <a:ext cx="3538220" cy="380365"/>
          </a:xfrm>
          <a:prstGeom prst="rect">
            <a:avLst/>
          </a:prstGeom>
        </p:spPr>
        <p:txBody>
          <a:bodyPr vert="horz" wrap="square" lIns="0" tIns="27940" rIns="0" bIns="0" rtlCol="0">
            <a:spAutoFit/>
          </a:bodyPr>
          <a:lstStyle/>
          <a:p>
            <a:pPr marL="12700" marR="5080">
              <a:lnSpc>
                <a:spcPts val="1350"/>
              </a:lnSpc>
              <a:spcBef>
                <a:spcPts val="220"/>
              </a:spcBef>
            </a:pPr>
            <a:r>
              <a:rPr sz="1200" spc="-15" dirty="0">
                <a:latin typeface="Arial MT"/>
                <a:cs typeface="Arial MT"/>
              </a:rPr>
              <a:t>Revisi </a:t>
            </a:r>
            <a:r>
              <a:rPr sz="1200" spc="-10" dirty="0">
                <a:latin typeface="Arial MT"/>
                <a:cs typeface="Arial MT"/>
              </a:rPr>
              <a:t>Anggaran </a:t>
            </a:r>
            <a:r>
              <a:rPr sz="1200" spc="-5" dirty="0">
                <a:latin typeface="Arial MT"/>
                <a:cs typeface="Arial MT"/>
              </a:rPr>
              <a:t>terkait </a:t>
            </a:r>
            <a:r>
              <a:rPr sz="1200" spc="-20" dirty="0">
                <a:latin typeface="Arial MT"/>
                <a:cs typeface="Arial MT"/>
              </a:rPr>
              <a:t>penggunaan</a:t>
            </a:r>
            <a:r>
              <a:rPr sz="1200" spc="-15" dirty="0">
                <a:latin typeface="Arial MT"/>
                <a:cs typeface="Arial MT"/>
              </a:rPr>
              <a:t> </a:t>
            </a:r>
            <a:r>
              <a:rPr sz="1200" spc="-25" dirty="0">
                <a:latin typeface="Arial MT"/>
                <a:cs typeface="Arial MT"/>
              </a:rPr>
              <a:t>RO </a:t>
            </a:r>
            <a:r>
              <a:rPr sz="1200" spc="-10" dirty="0">
                <a:latin typeface="Arial MT"/>
                <a:cs typeface="Arial MT"/>
              </a:rPr>
              <a:t>Cadangan. </a:t>
            </a:r>
            <a:r>
              <a:rPr sz="1200" spc="-320" dirty="0">
                <a:latin typeface="Arial MT"/>
                <a:cs typeface="Arial MT"/>
              </a:rPr>
              <a:t> </a:t>
            </a:r>
            <a:r>
              <a:rPr sz="1200" dirty="0">
                <a:latin typeface="Arial MT"/>
                <a:cs typeface="Arial MT"/>
              </a:rPr>
              <a:t>#</a:t>
            </a:r>
            <a:r>
              <a:rPr sz="1200" spc="-35" dirty="0">
                <a:latin typeface="Arial MT"/>
                <a:cs typeface="Arial MT"/>
              </a:rPr>
              <a:t> Rujukan</a:t>
            </a:r>
            <a:r>
              <a:rPr sz="1200" spc="200" dirty="0">
                <a:latin typeface="Arial MT"/>
                <a:cs typeface="Arial MT"/>
              </a:rPr>
              <a:t> </a:t>
            </a:r>
            <a:r>
              <a:rPr sz="1200" spc="5" dirty="0">
                <a:latin typeface="Arial MT"/>
                <a:cs typeface="Arial MT"/>
              </a:rPr>
              <a:t>Pasal</a:t>
            </a:r>
            <a:r>
              <a:rPr sz="1200" spc="-80" dirty="0">
                <a:latin typeface="Arial MT"/>
                <a:cs typeface="Arial MT"/>
              </a:rPr>
              <a:t> </a:t>
            </a:r>
            <a:r>
              <a:rPr sz="1200" dirty="0">
                <a:latin typeface="Arial MT"/>
                <a:cs typeface="Arial MT"/>
              </a:rPr>
              <a:t>152</a:t>
            </a:r>
            <a:endParaRPr sz="1200">
              <a:latin typeface="Arial MT"/>
              <a:cs typeface="Arial MT"/>
            </a:endParaRPr>
          </a:p>
        </p:txBody>
      </p:sp>
      <p:grpSp>
        <p:nvGrpSpPr>
          <p:cNvPr id="53" name="object 53"/>
          <p:cNvGrpSpPr/>
          <p:nvPr/>
        </p:nvGrpSpPr>
        <p:grpSpPr>
          <a:xfrm>
            <a:off x="6057900" y="4703826"/>
            <a:ext cx="5191125" cy="735330"/>
            <a:chOff x="6057900" y="4703826"/>
            <a:chExt cx="5191125" cy="735330"/>
          </a:xfrm>
        </p:grpSpPr>
        <p:sp>
          <p:nvSpPr>
            <p:cNvPr id="54" name="object 54"/>
            <p:cNvSpPr/>
            <p:nvPr/>
          </p:nvSpPr>
          <p:spPr>
            <a:xfrm>
              <a:off x="6067425" y="4819650"/>
              <a:ext cx="5172075" cy="609600"/>
            </a:xfrm>
            <a:custGeom>
              <a:avLst/>
              <a:gdLst/>
              <a:ahLst/>
              <a:cxnLst/>
              <a:rect l="l" t="t" r="r" b="b"/>
              <a:pathLst>
                <a:path w="5172075" h="609600">
                  <a:moveTo>
                    <a:pt x="5070475" y="0"/>
                  </a:moveTo>
                  <a:lnTo>
                    <a:pt x="101600" y="0"/>
                  </a:lnTo>
                  <a:lnTo>
                    <a:pt x="62043" y="7981"/>
                  </a:lnTo>
                  <a:lnTo>
                    <a:pt x="29749" y="29749"/>
                  </a:lnTo>
                  <a:lnTo>
                    <a:pt x="7981" y="62043"/>
                  </a:lnTo>
                  <a:lnTo>
                    <a:pt x="0" y="101600"/>
                  </a:lnTo>
                  <a:lnTo>
                    <a:pt x="0" y="508000"/>
                  </a:lnTo>
                  <a:lnTo>
                    <a:pt x="7981" y="547556"/>
                  </a:lnTo>
                  <a:lnTo>
                    <a:pt x="29749" y="579850"/>
                  </a:lnTo>
                  <a:lnTo>
                    <a:pt x="62043" y="601618"/>
                  </a:lnTo>
                  <a:lnTo>
                    <a:pt x="101600" y="609600"/>
                  </a:lnTo>
                  <a:lnTo>
                    <a:pt x="5070475" y="609600"/>
                  </a:lnTo>
                  <a:lnTo>
                    <a:pt x="5110031" y="601618"/>
                  </a:lnTo>
                  <a:lnTo>
                    <a:pt x="5142325" y="579850"/>
                  </a:lnTo>
                  <a:lnTo>
                    <a:pt x="5164093" y="547556"/>
                  </a:lnTo>
                  <a:lnTo>
                    <a:pt x="5172075" y="508000"/>
                  </a:lnTo>
                  <a:lnTo>
                    <a:pt x="5172075" y="101600"/>
                  </a:lnTo>
                  <a:lnTo>
                    <a:pt x="5164093" y="62043"/>
                  </a:lnTo>
                  <a:lnTo>
                    <a:pt x="5142325" y="29749"/>
                  </a:lnTo>
                  <a:lnTo>
                    <a:pt x="5110031" y="7981"/>
                  </a:lnTo>
                  <a:lnTo>
                    <a:pt x="5070475" y="0"/>
                  </a:lnTo>
                  <a:close/>
                </a:path>
              </a:pathLst>
            </a:custGeom>
            <a:solidFill>
              <a:srgbClr val="FFF1CC"/>
            </a:solidFill>
          </p:spPr>
          <p:txBody>
            <a:bodyPr wrap="square" lIns="0" tIns="0" rIns="0" bIns="0" rtlCol="0"/>
            <a:lstStyle/>
            <a:p>
              <a:endParaRPr/>
            </a:p>
          </p:txBody>
        </p:sp>
        <p:sp>
          <p:nvSpPr>
            <p:cNvPr id="55" name="object 55"/>
            <p:cNvSpPr/>
            <p:nvPr/>
          </p:nvSpPr>
          <p:spPr>
            <a:xfrm>
              <a:off x="6067425" y="4819650"/>
              <a:ext cx="5172075" cy="609600"/>
            </a:xfrm>
            <a:custGeom>
              <a:avLst/>
              <a:gdLst/>
              <a:ahLst/>
              <a:cxnLst/>
              <a:rect l="l" t="t" r="r" b="b"/>
              <a:pathLst>
                <a:path w="5172075" h="609600">
                  <a:moveTo>
                    <a:pt x="0" y="101600"/>
                  </a:moveTo>
                  <a:lnTo>
                    <a:pt x="7981" y="62043"/>
                  </a:lnTo>
                  <a:lnTo>
                    <a:pt x="29749" y="29749"/>
                  </a:lnTo>
                  <a:lnTo>
                    <a:pt x="62043" y="7981"/>
                  </a:lnTo>
                  <a:lnTo>
                    <a:pt x="101600" y="0"/>
                  </a:lnTo>
                  <a:lnTo>
                    <a:pt x="5070475" y="0"/>
                  </a:lnTo>
                  <a:lnTo>
                    <a:pt x="5110031" y="7981"/>
                  </a:lnTo>
                  <a:lnTo>
                    <a:pt x="5142325" y="29749"/>
                  </a:lnTo>
                  <a:lnTo>
                    <a:pt x="5164093" y="62043"/>
                  </a:lnTo>
                  <a:lnTo>
                    <a:pt x="5172075" y="101600"/>
                  </a:lnTo>
                  <a:lnTo>
                    <a:pt x="5172075" y="508000"/>
                  </a:lnTo>
                  <a:lnTo>
                    <a:pt x="5164093" y="547556"/>
                  </a:lnTo>
                  <a:lnTo>
                    <a:pt x="5142325" y="579850"/>
                  </a:lnTo>
                  <a:lnTo>
                    <a:pt x="5110031" y="601618"/>
                  </a:lnTo>
                  <a:lnTo>
                    <a:pt x="5070475" y="609600"/>
                  </a:lnTo>
                  <a:lnTo>
                    <a:pt x="101600" y="609600"/>
                  </a:lnTo>
                  <a:lnTo>
                    <a:pt x="62043" y="601618"/>
                  </a:lnTo>
                  <a:lnTo>
                    <a:pt x="29749" y="579850"/>
                  </a:lnTo>
                  <a:lnTo>
                    <a:pt x="7981" y="547556"/>
                  </a:lnTo>
                  <a:lnTo>
                    <a:pt x="0" y="508000"/>
                  </a:lnTo>
                  <a:lnTo>
                    <a:pt x="0" y="101600"/>
                  </a:lnTo>
                  <a:close/>
                </a:path>
              </a:pathLst>
            </a:custGeom>
            <a:ln w="19050">
              <a:solidFill>
                <a:srgbClr val="6F2F9F"/>
              </a:solidFill>
              <a:prstDash val="sysDash"/>
            </a:ln>
          </p:spPr>
          <p:txBody>
            <a:bodyPr wrap="square" lIns="0" tIns="0" rIns="0" bIns="0" rtlCol="0"/>
            <a:lstStyle/>
            <a:p>
              <a:endParaRPr/>
            </a:p>
          </p:txBody>
        </p:sp>
        <p:sp>
          <p:nvSpPr>
            <p:cNvPr id="56" name="object 56"/>
            <p:cNvSpPr/>
            <p:nvPr/>
          </p:nvSpPr>
          <p:spPr>
            <a:xfrm>
              <a:off x="6243701" y="4710176"/>
              <a:ext cx="1971675" cy="238125"/>
            </a:xfrm>
            <a:custGeom>
              <a:avLst/>
              <a:gdLst/>
              <a:ahLst/>
              <a:cxnLst/>
              <a:rect l="l" t="t" r="r" b="b"/>
              <a:pathLst>
                <a:path w="1971675" h="238125">
                  <a:moveTo>
                    <a:pt x="1931924" y="0"/>
                  </a:moveTo>
                  <a:lnTo>
                    <a:pt x="39624" y="0"/>
                  </a:lnTo>
                  <a:lnTo>
                    <a:pt x="24163" y="3101"/>
                  </a:lnTo>
                  <a:lnTo>
                    <a:pt x="11572" y="11572"/>
                  </a:lnTo>
                  <a:lnTo>
                    <a:pt x="3101" y="24163"/>
                  </a:lnTo>
                  <a:lnTo>
                    <a:pt x="0" y="39624"/>
                  </a:lnTo>
                  <a:lnTo>
                    <a:pt x="0" y="198374"/>
                  </a:lnTo>
                  <a:lnTo>
                    <a:pt x="3101" y="213854"/>
                  </a:lnTo>
                  <a:lnTo>
                    <a:pt x="11572" y="226488"/>
                  </a:lnTo>
                  <a:lnTo>
                    <a:pt x="24163" y="235003"/>
                  </a:lnTo>
                  <a:lnTo>
                    <a:pt x="39624" y="238125"/>
                  </a:lnTo>
                  <a:lnTo>
                    <a:pt x="1931924" y="238125"/>
                  </a:lnTo>
                  <a:lnTo>
                    <a:pt x="1947404" y="235003"/>
                  </a:lnTo>
                  <a:lnTo>
                    <a:pt x="1960038" y="226488"/>
                  </a:lnTo>
                  <a:lnTo>
                    <a:pt x="1968553" y="213854"/>
                  </a:lnTo>
                  <a:lnTo>
                    <a:pt x="1971675" y="198374"/>
                  </a:lnTo>
                  <a:lnTo>
                    <a:pt x="1971675" y="39624"/>
                  </a:lnTo>
                  <a:lnTo>
                    <a:pt x="1968553" y="24163"/>
                  </a:lnTo>
                  <a:lnTo>
                    <a:pt x="1960038" y="11572"/>
                  </a:lnTo>
                  <a:lnTo>
                    <a:pt x="1947404" y="3101"/>
                  </a:lnTo>
                  <a:lnTo>
                    <a:pt x="1931924" y="0"/>
                  </a:lnTo>
                  <a:close/>
                </a:path>
              </a:pathLst>
            </a:custGeom>
            <a:solidFill>
              <a:srgbClr val="FFFF00"/>
            </a:solidFill>
          </p:spPr>
          <p:txBody>
            <a:bodyPr wrap="square" lIns="0" tIns="0" rIns="0" bIns="0" rtlCol="0"/>
            <a:lstStyle/>
            <a:p>
              <a:endParaRPr/>
            </a:p>
          </p:txBody>
        </p:sp>
        <p:sp>
          <p:nvSpPr>
            <p:cNvPr id="57" name="object 57"/>
            <p:cNvSpPr/>
            <p:nvPr/>
          </p:nvSpPr>
          <p:spPr>
            <a:xfrm>
              <a:off x="6243701" y="4710176"/>
              <a:ext cx="1971675" cy="238125"/>
            </a:xfrm>
            <a:custGeom>
              <a:avLst/>
              <a:gdLst/>
              <a:ahLst/>
              <a:cxnLst/>
              <a:rect l="l" t="t" r="r" b="b"/>
              <a:pathLst>
                <a:path w="1971675" h="238125">
                  <a:moveTo>
                    <a:pt x="0" y="39624"/>
                  </a:moveTo>
                  <a:lnTo>
                    <a:pt x="3101" y="24163"/>
                  </a:lnTo>
                  <a:lnTo>
                    <a:pt x="11572" y="11572"/>
                  </a:lnTo>
                  <a:lnTo>
                    <a:pt x="24163" y="3101"/>
                  </a:lnTo>
                  <a:lnTo>
                    <a:pt x="39624" y="0"/>
                  </a:lnTo>
                  <a:lnTo>
                    <a:pt x="1931924" y="0"/>
                  </a:lnTo>
                  <a:lnTo>
                    <a:pt x="1947404" y="3101"/>
                  </a:lnTo>
                  <a:lnTo>
                    <a:pt x="1960038" y="11572"/>
                  </a:lnTo>
                  <a:lnTo>
                    <a:pt x="1968553" y="24163"/>
                  </a:lnTo>
                  <a:lnTo>
                    <a:pt x="1971675" y="39624"/>
                  </a:lnTo>
                  <a:lnTo>
                    <a:pt x="1971675" y="198374"/>
                  </a:lnTo>
                  <a:lnTo>
                    <a:pt x="1968553" y="213854"/>
                  </a:lnTo>
                  <a:lnTo>
                    <a:pt x="1960038" y="226488"/>
                  </a:lnTo>
                  <a:lnTo>
                    <a:pt x="1947404" y="235003"/>
                  </a:lnTo>
                  <a:lnTo>
                    <a:pt x="1931924" y="238125"/>
                  </a:lnTo>
                  <a:lnTo>
                    <a:pt x="39624" y="238125"/>
                  </a:lnTo>
                  <a:lnTo>
                    <a:pt x="24163" y="235003"/>
                  </a:lnTo>
                  <a:lnTo>
                    <a:pt x="11572" y="226488"/>
                  </a:lnTo>
                  <a:lnTo>
                    <a:pt x="3101" y="213854"/>
                  </a:lnTo>
                  <a:lnTo>
                    <a:pt x="0" y="198374"/>
                  </a:lnTo>
                  <a:lnTo>
                    <a:pt x="0" y="39624"/>
                  </a:lnTo>
                  <a:close/>
                </a:path>
              </a:pathLst>
            </a:custGeom>
            <a:ln w="12700">
              <a:solidFill>
                <a:srgbClr val="30528F"/>
              </a:solidFill>
            </a:ln>
          </p:spPr>
          <p:txBody>
            <a:bodyPr wrap="square" lIns="0" tIns="0" rIns="0" bIns="0" rtlCol="0"/>
            <a:lstStyle/>
            <a:p>
              <a:endParaRPr/>
            </a:p>
          </p:txBody>
        </p:sp>
      </p:grpSp>
      <p:sp>
        <p:nvSpPr>
          <p:cNvPr id="58" name="object 58"/>
          <p:cNvSpPr txBox="1"/>
          <p:nvPr/>
        </p:nvSpPr>
        <p:spPr>
          <a:xfrm>
            <a:off x="6255837" y="4692904"/>
            <a:ext cx="1947545" cy="242570"/>
          </a:xfrm>
          <a:prstGeom prst="rect">
            <a:avLst/>
          </a:prstGeom>
        </p:spPr>
        <p:txBody>
          <a:bodyPr vert="horz" wrap="square" lIns="0" tIns="15875" rIns="0" bIns="0" rtlCol="0">
            <a:spAutoFit/>
          </a:bodyPr>
          <a:lstStyle/>
          <a:p>
            <a:pPr marL="544195">
              <a:lnSpc>
                <a:spcPct val="100000"/>
              </a:lnSpc>
              <a:spcBef>
                <a:spcPts val="125"/>
              </a:spcBef>
            </a:pPr>
            <a:r>
              <a:rPr sz="1400" b="1" spc="35" dirty="0">
                <a:latin typeface="Calibri"/>
                <a:cs typeface="Calibri"/>
              </a:rPr>
              <a:t>3</a:t>
            </a:r>
            <a:r>
              <a:rPr sz="1400" b="1" spc="10" dirty="0">
                <a:latin typeface="Calibri"/>
                <a:cs typeface="Calibri"/>
              </a:rPr>
              <a:t>1</a:t>
            </a:r>
            <a:r>
              <a:rPr sz="1400" b="1" spc="-70" dirty="0">
                <a:latin typeface="Calibri"/>
                <a:cs typeface="Calibri"/>
              </a:rPr>
              <a:t> </a:t>
            </a:r>
            <a:r>
              <a:rPr sz="1400" b="1" spc="20" dirty="0">
                <a:latin typeface="Calibri"/>
                <a:cs typeface="Calibri"/>
              </a:rPr>
              <a:t>O</a:t>
            </a:r>
            <a:r>
              <a:rPr sz="1400" b="1" dirty="0">
                <a:latin typeface="Calibri"/>
                <a:cs typeface="Calibri"/>
              </a:rPr>
              <a:t>k</a:t>
            </a:r>
            <a:r>
              <a:rPr sz="1400" b="1" spc="30" dirty="0">
                <a:latin typeface="Calibri"/>
                <a:cs typeface="Calibri"/>
              </a:rPr>
              <a:t>t</a:t>
            </a:r>
            <a:r>
              <a:rPr sz="1400" b="1" spc="-10" dirty="0">
                <a:latin typeface="Calibri"/>
                <a:cs typeface="Calibri"/>
              </a:rPr>
              <a:t>ob</a:t>
            </a:r>
            <a:r>
              <a:rPr sz="1400" b="1" spc="40" dirty="0">
                <a:latin typeface="Calibri"/>
                <a:cs typeface="Calibri"/>
              </a:rPr>
              <a:t>e</a:t>
            </a:r>
            <a:r>
              <a:rPr sz="1400" b="1" spc="5" dirty="0">
                <a:latin typeface="Calibri"/>
                <a:cs typeface="Calibri"/>
              </a:rPr>
              <a:t>r</a:t>
            </a:r>
            <a:endParaRPr sz="1400">
              <a:latin typeface="Calibri"/>
              <a:cs typeface="Calibri"/>
            </a:endParaRPr>
          </a:p>
        </p:txBody>
      </p:sp>
      <p:grpSp>
        <p:nvGrpSpPr>
          <p:cNvPr id="59" name="object 59"/>
          <p:cNvGrpSpPr/>
          <p:nvPr/>
        </p:nvGrpSpPr>
        <p:grpSpPr>
          <a:xfrm>
            <a:off x="5981700" y="5561076"/>
            <a:ext cx="5838825" cy="935355"/>
            <a:chOff x="5981700" y="5561076"/>
            <a:chExt cx="5838825" cy="935355"/>
          </a:xfrm>
        </p:grpSpPr>
        <p:sp>
          <p:nvSpPr>
            <p:cNvPr id="60" name="object 60"/>
            <p:cNvSpPr/>
            <p:nvPr/>
          </p:nvSpPr>
          <p:spPr>
            <a:xfrm>
              <a:off x="5991225" y="5667375"/>
              <a:ext cx="5819775" cy="819150"/>
            </a:xfrm>
            <a:custGeom>
              <a:avLst/>
              <a:gdLst/>
              <a:ahLst/>
              <a:cxnLst/>
              <a:rect l="l" t="t" r="r" b="b"/>
              <a:pathLst>
                <a:path w="5819775" h="819150">
                  <a:moveTo>
                    <a:pt x="5683250" y="0"/>
                  </a:moveTo>
                  <a:lnTo>
                    <a:pt x="136525" y="0"/>
                  </a:lnTo>
                  <a:lnTo>
                    <a:pt x="93358" y="6960"/>
                  </a:lnTo>
                  <a:lnTo>
                    <a:pt x="55878" y="26341"/>
                  </a:lnTo>
                  <a:lnTo>
                    <a:pt x="26330" y="55895"/>
                  </a:lnTo>
                  <a:lnTo>
                    <a:pt x="6956" y="93372"/>
                  </a:lnTo>
                  <a:lnTo>
                    <a:pt x="0" y="136525"/>
                  </a:lnTo>
                  <a:lnTo>
                    <a:pt x="0" y="682625"/>
                  </a:lnTo>
                  <a:lnTo>
                    <a:pt x="6956" y="725777"/>
                  </a:lnTo>
                  <a:lnTo>
                    <a:pt x="26330" y="763254"/>
                  </a:lnTo>
                  <a:lnTo>
                    <a:pt x="55878" y="792808"/>
                  </a:lnTo>
                  <a:lnTo>
                    <a:pt x="93358" y="812189"/>
                  </a:lnTo>
                  <a:lnTo>
                    <a:pt x="136525" y="819150"/>
                  </a:lnTo>
                  <a:lnTo>
                    <a:pt x="5683250" y="819150"/>
                  </a:lnTo>
                  <a:lnTo>
                    <a:pt x="5726416" y="812189"/>
                  </a:lnTo>
                  <a:lnTo>
                    <a:pt x="5763896" y="792808"/>
                  </a:lnTo>
                  <a:lnTo>
                    <a:pt x="5793444" y="763254"/>
                  </a:lnTo>
                  <a:lnTo>
                    <a:pt x="5812818" y="725777"/>
                  </a:lnTo>
                  <a:lnTo>
                    <a:pt x="5819775" y="682625"/>
                  </a:lnTo>
                  <a:lnTo>
                    <a:pt x="5819775" y="136525"/>
                  </a:lnTo>
                  <a:lnTo>
                    <a:pt x="5812818" y="93372"/>
                  </a:lnTo>
                  <a:lnTo>
                    <a:pt x="5793444" y="55895"/>
                  </a:lnTo>
                  <a:lnTo>
                    <a:pt x="5763896" y="26341"/>
                  </a:lnTo>
                  <a:lnTo>
                    <a:pt x="5726416" y="6960"/>
                  </a:lnTo>
                  <a:lnTo>
                    <a:pt x="5683250" y="0"/>
                  </a:lnTo>
                  <a:close/>
                </a:path>
              </a:pathLst>
            </a:custGeom>
            <a:solidFill>
              <a:srgbClr val="FFF1CC"/>
            </a:solidFill>
          </p:spPr>
          <p:txBody>
            <a:bodyPr wrap="square" lIns="0" tIns="0" rIns="0" bIns="0" rtlCol="0"/>
            <a:lstStyle/>
            <a:p>
              <a:endParaRPr/>
            </a:p>
          </p:txBody>
        </p:sp>
        <p:sp>
          <p:nvSpPr>
            <p:cNvPr id="61" name="object 61"/>
            <p:cNvSpPr/>
            <p:nvPr/>
          </p:nvSpPr>
          <p:spPr>
            <a:xfrm>
              <a:off x="5991225" y="5667375"/>
              <a:ext cx="5819775" cy="819150"/>
            </a:xfrm>
            <a:custGeom>
              <a:avLst/>
              <a:gdLst/>
              <a:ahLst/>
              <a:cxnLst/>
              <a:rect l="l" t="t" r="r" b="b"/>
              <a:pathLst>
                <a:path w="5819775" h="819150">
                  <a:moveTo>
                    <a:pt x="0" y="136525"/>
                  </a:moveTo>
                  <a:lnTo>
                    <a:pt x="6956" y="93372"/>
                  </a:lnTo>
                  <a:lnTo>
                    <a:pt x="26330" y="55895"/>
                  </a:lnTo>
                  <a:lnTo>
                    <a:pt x="55878" y="26341"/>
                  </a:lnTo>
                  <a:lnTo>
                    <a:pt x="93358" y="6960"/>
                  </a:lnTo>
                  <a:lnTo>
                    <a:pt x="136525" y="0"/>
                  </a:lnTo>
                  <a:lnTo>
                    <a:pt x="5683250" y="0"/>
                  </a:lnTo>
                  <a:lnTo>
                    <a:pt x="5726416" y="6960"/>
                  </a:lnTo>
                  <a:lnTo>
                    <a:pt x="5763896" y="26341"/>
                  </a:lnTo>
                  <a:lnTo>
                    <a:pt x="5793444" y="55895"/>
                  </a:lnTo>
                  <a:lnTo>
                    <a:pt x="5812818" y="93372"/>
                  </a:lnTo>
                  <a:lnTo>
                    <a:pt x="5819775" y="136525"/>
                  </a:lnTo>
                  <a:lnTo>
                    <a:pt x="5819775" y="682625"/>
                  </a:lnTo>
                  <a:lnTo>
                    <a:pt x="5812818" y="725777"/>
                  </a:lnTo>
                  <a:lnTo>
                    <a:pt x="5793444" y="763254"/>
                  </a:lnTo>
                  <a:lnTo>
                    <a:pt x="5763896" y="792808"/>
                  </a:lnTo>
                  <a:lnTo>
                    <a:pt x="5726416" y="812189"/>
                  </a:lnTo>
                  <a:lnTo>
                    <a:pt x="5683250" y="819150"/>
                  </a:lnTo>
                  <a:lnTo>
                    <a:pt x="136525" y="819150"/>
                  </a:lnTo>
                  <a:lnTo>
                    <a:pt x="93358" y="812189"/>
                  </a:lnTo>
                  <a:lnTo>
                    <a:pt x="55878" y="792808"/>
                  </a:lnTo>
                  <a:lnTo>
                    <a:pt x="26330" y="763254"/>
                  </a:lnTo>
                  <a:lnTo>
                    <a:pt x="6956" y="725777"/>
                  </a:lnTo>
                  <a:lnTo>
                    <a:pt x="0" y="682625"/>
                  </a:lnTo>
                  <a:lnTo>
                    <a:pt x="0" y="136525"/>
                  </a:lnTo>
                  <a:close/>
                </a:path>
              </a:pathLst>
            </a:custGeom>
            <a:ln w="19050">
              <a:solidFill>
                <a:srgbClr val="6F2F9F"/>
              </a:solidFill>
              <a:prstDash val="sysDash"/>
            </a:ln>
          </p:spPr>
          <p:txBody>
            <a:bodyPr wrap="square" lIns="0" tIns="0" rIns="0" bIns="0" rtlCol="0"/>
            <a:lstStyle/>
            <a:p>
              <a:endParaRPr/>
            </a:p>
          </p:txBody>
        </p:sp>
        <p:sp>
          <p:nvSpPr>
            <p:cNvPr id="62" name="object 62"/>
            <p:cNvSpPr/>
            <p:nvPr/>
          </p:nvSpPr>
          <p:spPr>
            <a:xfrm>
              <a:off x="6177026" y="5567426"/>
              <a:ext cx="2219325" cy="228600"/>
            </a:xfrm>
            <a:custGeom>
              <a:avLst/>
              <a:gdLst/>
              <a:ahLst/>
              <a:cxnLst/>
              <a:rect l="l" t="t" r="r" b="b"/>
              <a:pathLst>
                <a:path w="2219325" h="228600">
                  <a:moveTo>
                    <a:pt x="2181225" y="0"/>
                  </a:moveTo>
                  <a:lnTo>
                    <a:pt x="38100" y="0"/>
                  </a:lnTo>
                  <a:lnTo>
                    <a:pt x="23252" y="2987"/>
                  </a:lnTo>
                  <a:lnTo>
                    <a:pt x="11144" y="11136"/>
                  </a:lnTo>
                  <a:lnTo>
                    <a:pt x="2988" y="23226"/>
                  </a:lnTo>
                  <a:lnTo>
                    <a:pt x="0" y="38036"/>
                  </a:lnTo>
                  <a:lnTo>
                    <a:pt x="0" y="190436"/>
                  </a:lnTo>
                  <a:lnTo>
                    <a:pt x="2988" y="205267"/>
                  </a:lnTo>
                  <a:lnTo>
                    <a:pt x="11144" y="217377"/>
                  </a:lnTo>
                  <a:lnTo>
                    <a:pt x="23252" y="225542"/>
                  </a:lnTo>
                  <a:lnTo>
                    <a:pt x="38100" y="228536"/>
                  </a:lnTo>
                  <a:lnTo>
                    <a:pt x="2181225" y="228536"/>
                  </a:lnTo>
                  <a:lnTo>
                    <a:pt x="2196018" y="225542"/>
                  </a:lnTo>
                  <a:lnTo>
                    <a:pt x="2208133" y="217377"/>
                  </a:lnTo>
                  <a:lnTo>
                    <a:pt x="2216318" y="205267"/>
                  </a:lnTo>
                  <a:lnTo>
                    <a:pt x="2219325" y="190436"/>
                  </a:lnTo>
                  <a:lnTo>
                    <a:pt x="2219325" y="38036"/>
                  </a:lnTo>
                  <a:lnTo>
                    <a:pt x="2216318" y="23226"/>
                  </a:lnTo>
                  <a:lnTo>
                    <a:pt x="2208133" y="11136"/>
                  </a:lnTo>
                  <a:lnTo>
                    <a:pt x="2196018" y="2987"/>
                  </a:lnTo>
                  <a:lnTo>
                    <a:pt x="2181225" y="0"/>
                  </a:lnTo>
                  <a:close/>
                </a:path>
              </a:pathLst>
            </a:custGeom>
            <a:solidFill>
              <a:srgbClr val="FFFF00"/>
            </a:solidFill>
          </p:spPr>
          <p:txBody>
            <a:bodyPr wrap="square" lIns="0" tIns="0" rIns="0" bIns="0" rtlCol="0"/>
            <a:lstStyle/>
            <a:p>
              <a:endParaRPr/>
            </a:p>
          </p:txBody>
        </p:sp>
        <p:sp>
          <p:nvSpPr>
            <p:cNvPr id="63" name="object 63"/>
            <p:cNvSpPr/>
            <p:nvPr/>
          </p:nvSpPr>
          <p:spPr>
            <a:xfrm>
              <a:off x="6177026" y="5567426"/>
              <a:ext cx="2219325" cy="228600"/>
            </a:xfrm>
            <a:custGeom>
              <a:avLst/>
              <a:gdLst/>
              <a:ahLst/>
              <a:cxnLst/>
              <a:rect l="l" t="t" r="r" b="b"/>
              <a:pathLst>
                <a:path w="2219325" h="228600">
                  <a:moveTo>
                    <a:pt x="0" y="38036"/>
                  </a:moveTo>
                  <a:lnTo>
                    <a:pt x="2988" y="23226"/>
                  </a:lnTo>
                  <a:lnTo>
                    <a:pt x="11144" y="11136"/>
                  </a:lnTo>
                  <a:lnTo>
                    <a:pt x="23252" y="2987"/>
                  </a:lnTo>
                  <a:lnTo>
                    <a:pt x="38100" y="0"/>
                  </a:lnTo>
                  <a:lnTo>
                    <a:pt x="2181225" y="0"/>
                  </a:lnTo>
                  <a:lnTo>
                    <a:pt x="2196018" y="2987"/>
                  </a:lnTo>
                  <a:lnTo>
                    <a:pt x="2208133" y="11136"/>
                  </a:lnTo>
                  <a:lnTo>
                    <a:pt x="2216318" y="23226"/>
                  </a:lnTo>
                  <a:lnTo>
                    <a:pt x="2219325" y="38036"/>
                  </a:lnTo>
                  <a:lnTo>
                    <a:pt x="2219325" y="190436"/>
                  </a:lnTo>
                  <a:lnTo>
                    <a:pt x="2216318" y="205267"/>
                  </a:lnTo>
                  <a:lnTo>
                    <a:pt x="2208133" y="217377"/>
                  </a:lnTo>
                  <a:lnTo>
                    <a:pt x="2196018" y="225542"/>
                  </a:lnTo>
                  <a:lnTo>
                    <a:pt x="2181225" y="228536"/>
                  </a:lnTo>
                  <a:lnTo>
                    <a:pt x="38100" y="228536"/>
                  </a:lnTo>
                  <a:lnTo>
                    <a:pt x="23252" y="225542"/>
                  </a:lnTo>
                  <a:lnTo>
                    <a:pt x="11144" y="217377"/>
                  </a:lnTo>
                  <a:lnTo>
                    <a:pt x="2988" y="205267"/>
                  </a:lnTo>
                  <a:lnTo>
                    <a:pt x="0" y="190436"/>
                  </a:lnTo>
                  <a:lnTo>
                    <a:pt x="0" y="38036"/>
                  </a:lnTo>
                  <a:close/>
                </a:path>
              </a:pathLst>
            </a:custGeom>
            <a:ln w="12700">
              <a:solidFill>
                <a:srgbClr val="30528F"/>
              </a:solidFill>
            </a:ln>
          </p:spPr>
          <p:txBody>
            <a:bodyPr wrap="square" lIns="0" tIns="0" rIns="0" bIns="0" rtlCol="0"/>
            <a:lstStyle/>
            <a:p>
              <a:endParaRPr/>
            </a:p>
          </p:txBody>
        </p:sp>
      </p:grpSp>
      <p:sp>
        <p:nvSpPr>
          <p:cNvPr id="64" name="object 64"/>
          <p:cNvSpPr txBox="1"/>
          <p:nvPr/>
        </p:nvSpPr>
        <p:spPr>
          <a:xfrm>
            <a:off x="6162421" y="4972113"/>
            <a:ext cx="4864735" cy="815975"/>
          </a:xfrm>
          <a:prstGeom prst="rect">
            <a:avLst/>
          </a:prstGeom>
        </p:spPr>
        <p:txBody>
          <a:bodyPr vert="horz" wrap="square" lIns="0" tIns="27940" rIns="0" bIns="0" rtlCol="0">
            <a:spAutoFit/>
          </a:bodyPr>
          <a:lstStyle/>
          <a:p>
            <a:pPr marL="12700" marR="5080">
              <a:lnSpc>
                <a:spcPts val="1350"/>
              </a:lnSpc>
              <a:spcBef>
                <a:spcPts val="220"/>
              </a:spcBef>
              <a:tabLst>
                <a:tab pos="660400" algn="l"/>
                <a:tab pos="1250950" algn="l"/>
                <a:tab pos="1899285" algn="l"/>
                <a:tab pos="2804795" algn="l"/>
                <a:tab pos="3891915" algn="l"/>
                <a:tab pos="4578350" algn="l"/>
              </a:tabLst>
            </a:pPr>
            <a:r>
              <a:rPr sz="1200" spc="-5" dirty="0">
                <a:latin typeface="Arial MT"/>
                <a:cs typeface="Arial MT"/>
              </a:rPr>
              <a:t>Pergeseran</a:t>
            </a:r>
            <a:r>
              <a:rPr sz="1200" spc="-95" dirty="0">
                <a:latin typeface="Arial MT"/>
                <a:cs typeface="Arial MT"/>
              </a:rPr>
              <a:t> </a:t>
            </a:r>
            <a:r>
              <a:rPr sz="1200" dirty="0">
                <a:latin typeface="Arial MT"/>
                <a:cs typeface="Arial MT"/>
              </a:rPr>
              <a:t>anggaran</a:t>
            </a:r>
            <a:r>
              <a:rPr sz="1200" spc="-35" dirty="0">
                <a:latin typeface="Arial MT"/>
                <a:cs typeface="Arial MT"/>
              </a:rPr>
              <a:t> </a:t>
            </a:r>
            <a:r>
              <a:rPr sz="1200" spc="-10" dirty="0">
                <a:latin typeface="Arial MT"/>
                <a:cs typeface="Arial MT"/>
              </a:rPr>
              <a:t>dari</a:t>
            </a:r>
            <a:r>
              <a:rPr sz="1200" spc="85" dirty="0">
                <a:latin typeface="Arial MT"/>
                <a:cs typeface="Arial MT"/>
              </a:rPr>
              <a:t> </a:t>
            </a:r>
            <a:r>
              <a:rPr sz="1200" dirty="0">
                <a:latin typeface="Arial MT"/>
                <a:cs typeface="Arial MT"/>
              </a:rPr>
              <a:t>sub</a:t>
            </a:r>
            <a:r>
              <a:rPr sz="1200" spc="-25" dirty="0">
                <a:latin typeface="Arial MT"/>
                <a:cs typeface="Arial MT"/>
              </a:rPr>
              <a:t> </a:t>
            </a:r>
            <a:r>
              <a:rPr sz="1200" spc="10" dirty="0">
                <a:latin typeface="Arial MT"/>
                <a:cs typeface="Arial MT"/>
              </a:rPr>
              <a:t>BA</a:t>
            </a:r>
            <a:r>
              <a:rPr sz="1200" spc="65" dirty="0">
                <a:latin typeface="Arial MT"/>
                <a:cs typeface="Arial MT"/>
              </a:rPr>
              <a:t> </a:t>
            </a:r>
            <a:r>
              <a:rPr sz="1200" spc="-10" dirty="0">
                <a:latin typeface="Arial MT"/>
                <a:cs typeface="Arial MT"/>
              </a:rPr>
              <a:t>BUN</a:t>
            </a:r>
            <a:r>
              <a:rPr sz="1200" spc="5" dirty="0">
                <a:latin typeface="Arial MT"/>
                <a:cs typeface="Arial MT"/>
              </a:rPr>
              <a:t> </a:t>
            </a:r>
            <a:r>
              <a:rPr sz="1200" spc="-10" dirty="0">
                <a:latin typeface="Arial MT"/>
                <a:cs typeface="Arial MT"/>
              </a:rPr>
              <a:t>Belanja</a:t>
            </a:r>
            <a:r>
              <a:rPr sz="1200" spc="50" dirty="0">
                <a:latin typeface="Arial MT"/>
                <a:cs typeface="Arial MT"/>
              </a:rPr>
              <a:t> </a:t>
            </a:r>
            <a:r>
              <a:rPr sz="1200" spc="-5" dirty="0">
                <a:latin typeface="Arial MT"/>
                <a:cs typeface="Arial MT"/>
              </a:rPr>
              <a:t>Lainnya</a:t>
            </a:r>
            <a:r>
              <a:rPr sz="1200" spc="50" dirty="0">
                <a:latin typeface="Arial MT"/>
                <a:cs typeface="Arial MT"/>
              </a:rPr>
              <a:t> </a:t>
            </a:r>
            <a:r>
              <a:rPr sz="1200" spc="-5" dirty="0">
                <a:latin typeface="Arial MT"/>
                <a:cs typeface="Arial MT"/>
              </a:rPr>
              <a:t>ke</a:t>
            </a:r>
            <a:r>
              <a:rPr sz="1200" spc="-30" dirty="0">
                <a:latin typeface="Arial MT"/>
                <a:cs typeface="Arial MT"/>
              </a:rPr>
              <a:t> </a:t>
            </a:r>
            <a:r>
              <a:rPr sz="1200" spc="10" dirty="0">
                <a:latin typeface="Arial MT"/>
                <a:cs typeface="Arial MT"/>
              </a:rPr>
              <a:t>BA</a:t>
            </a:r>
            <a:r>
              <a:rPr sz="1200" spc="65" dirty="0">
                <a:latin typeface="Arial MT"/>
                <a:cs typeface="Arial MT"/>
              </a:rPr>
              <a:t> </a:t>
            </a:r>
            <a:r>
              <a:rPr sz="1200" spc="-5" dirty="0">
                <a:latin typeface="Arial MT"/>
                <a:cs typeface="Arial MT"/>
              </a:rPr>
              <a:t>K/L</a:t>
            </a:r>
            <a:r>
              <a:rPr sz="1200" spc="50" dirty="0">
                <a:latin typeface="Arial MT"/>
                <a:cs typeface="Arial MT"/>
              </a:rPr>
              <a:t> </a:t>
            </a:r>
            <a:r>
              <a:rPr sz="1200" spc="-5" dirty="0">
                <a:latin typeface="Arial MT"/>
                <a:cs typeface="Arial MT"/>
              </a:rPr>
              <a:t>(SP </a:t>
            </a:r>
            <a:r>
              <a:rPr sz="1200" spc="-315" dirty="0">
                <a:latin typeface="Arial MT"/>
                <a:cs typeface="Arial MT"/>
              </a:rPr>
              <a:t> </a:t>
            </a:r>
            <a:r>
              <a:rPr sz="1200" spc="20" dirty="0">
                <a:latin typeface="Arial MT"/>
                <a:cs typeface="Arial MT"/>
              </a:rPr>
              <a:t>SABA</a:t>
            </a:r>
            <a:r>
              <a:rPr sz="1200" dirty="0">
                <a:latin typeface="Arial MT"/>
                <a:cs typeface="Arial MT"/>
              </a:rPr>
              <a:t>)	da</a:t>
            </a:r>
            <a:r>
              <a:rPr sz="1200" spc="-45" dirty="0">
                <a:latin typeface="Arial MT"/>
                <a:cs typeface="Arial MT"/>
              </a:rPr>
              <a:t>l</a:t>
            </a:r>
            <a:r>
              <a:rPr sz="1200" dirty="0">
                <a:latin typeface="Arial MT"/>
                <a:cs typeface="Arial MT"/>
              </a:rPr>
              <a:t>am	</a:t>
            </a:r>
            <a:r>
              <a:rPr sz="1200" spc="-25" dirty="0">
                <a:latin typeface="Arial MT"/>
                <a:cs typeface="Arial MT"/>
              </a:rPr>
              <a:t>r</a:t>
            </a:r>
            <a:r>
              <a:rPr sz="1200" spc="80" dirty="0">
                <a:latin typeface="Arial MT"/>
                <a:cs typeface="Arial MT"/>
              </a:rPr>
              <a:t>a</a:t>
            </a:r>
            <a:r>
              <a:rPr sz="1200" spc="-70" dirty="0">
                <a:latin typeface="Arial MT"/>
                <a:cs typeface="Arial MT"/>
              </a:rPr>
              <a:t>n</a:t>
            </a:r>
            <a:r>
              <a:rPr sz="1200" spc="5" dirty="0">
                <a:latin typeface="Arial MT"/>
                <a:cs typeface="Arial MT"/>
              </a:rPr>
              <a:t>g</a:t>
            </a:r>
            <a:r>
              <a:rPr sz="1200" dirty="0">
                <a:latin typeface="Arial MT"/>
                <a:cs typeface="Arial MT"/>
              </a:rPr>
              <a:t>ka	pe</a:t>
            </a:r>
            <a:r>
              <a:rPr sz="1200" spc="-30" dirty="0">
                <a:latin typeface="Arial MT"/>
                <a:cs typeface="Arial MT"/>
              </a:rPr>
              <a:t>m</a:t>
            </a:r>
            <a:r>
              <a:rPr sz="1200" dirty="0">
                <a:latin typeface="Arial MT"/>
                <a:cs typeface="Arial MT"/>
              </a:rPr>
              <a:t>be</a:t>
            </a:r>
            <a:r>
              <a:rPr sz="1200" spc="-30" dirty="0">
                <a:latin typeface="Arial MT"/>
                <a:cs typeface="Arial MT"/>
              </a:rPr>
              <a:t>r</a:t>
            </a:r>
            <a:r>
              <a:rPr sz="1200" spc="30" dirty="0">
                <a:latin typeface="Arial MT"/>
                <a:cs typeface="Arial MT"/>
              </a:rPr>
              <a:t>i</a:t>
            </a:r>
            <a:r>
              <a:rPr sz="1200" spc="80" dirty="0">
                <a:latin typeface="Arial MT"/>
                <a:cs typeface="Arial MT"/>
              </a:rPr>
              <a:t>a</a:t>
            </a:r>
            <a:r>
              <a:rPr sz="1200" dirty="0">
                <a:latin typeface="Arial MT"/>
                <a:cs typeface="Arial MT"/>
              </a:rPr>
              <a:t>n	p</a:t>
            </a:r>
            <a:r>
              <a:rPr sz="1200" spc="80" dirty="0">
                <a:latin typeface="Arial MT"/>
                <a:cs typeface="Arial MT"/>
              </a:rPr>
              <a:t>e</a:t>
            </a:r>
            <a:r>
              <a:rPr sz="1200" spc="-70" dirty="0">
                <a:latin typeface="Arial MT"/>
                <a:cs typeface="Arial MT"/>
              </a:rPr>
              <a:t>n</a:t>
            </a:r>
            <a:r>
              <a:rPr sz="1200" dirty="0">
                <a:latin typeface="Arial MT"/>
                <a:cs typeface="Arial MT"/>
              </a:rPr>
              <a:t>g</a:t>
            </a:r>
            <a:r>
              <a:rPr sz="1200" spc="-70" dirty="0">
                <a:latin typeface="Arial MT"/>
                <a:cs typeface="Arial MT"/>
              </a:rPr>
              <a:t>h</a:t>
            </a:r>
            <a:r>
              <a:rPr sz="1200" spc="80" dirty="0">
                <a:latin typeface="Arial MT"/>
                <a:cs typeface="Arial MT"/>
              </a:rPr>
              <a:t>a</a:t>
            </a:r>
            <a:r>
              <a:rPr sz="1200" spc="-30" dirty="0">
                <a:latin typeface="Arial MT"/>
                <a:cs typeface="Arial MT"/>
              </a:rPr>
              <a:t>r</a:t>
            </a:r>
            <a:r>
              <a:rPr sz="1200" dirty="0">
                <a:latin typeface="Arial MT"/>
                <a:cs typeface="Arial MT"/>
              </a:rPr>
              <a:t>gaan	kepada	</a:t>
            </a:r>
            <a:r>
              <a:rPr sz="1200" spc="20" dirty="0">
                <a:latin typeface="Arial MT"/>
                <a:cs typeface="Arial MT"/>
              </a:rPr>
              <a:t>K</a:t>
            </a:r>
            <a:r>
              <a:rPr sz="1200" spc="-35" dirty="0">
                <a:latin typeface="Arial MT"/>
                <a:cs typeface="Arial MT"/>
              </a:rPr>
              <a:t>/</a:t>
            </a:r>
            <a:r>
              <a:rPr sz="1200" spc="5" dirty="0">
                <a:latin typeface="Arial MT"/>
                <a:cs typeface="Arial MT"/>
              </a:rPr>
              <a:t>L</a:t>
            </a:r>
            <a:r>
              <a:rPr sz="1200" dirty="0">
                <a:latin typeface="Arial MT"/>
                <a:cs typeface="Arial MT"/>
              </a:rPr>
              <a:t>.</a:t>
            </a:r>
            <a:endParaRPr sz="1200">
              <a:latin typeface="Arial MT"/>
              <a:cs typeface="Arial MT"/>
            </a:endParaRPr>
          </a:p>
          <a:p>
            <a:pPr>
              <a:lnSpc>
                <a:spcPct val="100000"/>
              </a:lnSpc>
              <a:spcBef>
                <a:spcPts val="50"/>
              </a:spcBef>
            </a:pPr>
            <a:endParaRPr sz="1450">
              <a:latin typeface="Arial MT"/>
              <a:cs typeface="Arial MT"/>
            </a:endParaRPr>
          </a:p>
          <a:p>
            <a:pPr marL="612775">
              <a:lnSpc>
                <a:spcPct val="100000"/>
              </a:lnSpc>
            </a:pPr>
            <a:r>
              <a:rPr sz="1400" b="1" spc="30" dirty="0">
                <a:latin typeface="Calibri"/>
                <a:cs typeface="Calibri"/>
              </a:rPr>
              <a:t>3</a:t>
            </a:r>
            <a:r>
              <a:rPr sz="1400" b="1" spc="10" dirty="0">
                <a:latin typeface="Calibri"/>
                <a:cs typeface="Calibri"/>
              </a:rPr>
              <a:t>0</a:t>
            </a:r>
            <a:r>
              <a:rPr sz="1400" b="1" spc="-70" dirty="0">
                <a:latin typeface="Calibri"/>
                <a:cs typeface="Calibri"/>
              </a:rPr>
              <a:t> </a:t>
            </a:r>
            <a:r>
              <a:rPr sz="1400" b="1" spc="45" dirty="0">
                <a:latin typeface="Calibri"/>
                <a:cs typeface="Calibri"/>
              </a:rPr>
              <a:t>N</a:t>
            </a:r>
            <a:r>
              <a:rPr sz="1400" b="1" spc="-10" dirty="0">
                <a:latin typeface="Calibri"/>
                <a:cs typeface="Calibri"/>
              </a:rPr>
              <a:t>o</a:t>
            </a:r>
            <a:r>
              <a:rPr sz="1400" b="1" spc="5" dirty="0">
                <a:latin typeface="Calibri"/>
                <a:cs typeface="Calibri"/>
              </a:rPr>
              <a:t>v</a:t>
            </a:r>
            <a:r>
              <a:rPr sz="1400" b="1" spc="35" dirty="0">
                <a:latin typeface="Calibri"/>
                <a:cs typeface="Calibri"/>
              </a:rPr>
              <a:t>e</a:t>
            </a:r>
            <a:r>
              <a:rPr sz="1400" b="1" spc="-20" dirty="0">
                <a:latin typeface="Calibri"/>
                <a:cs typeface="Calibri"/>
              </a:rPr>
              <a:t>m</a:t>
            </a:r>
            <a:r>
              <a:rPr sz="1400" b="1" spc="-10" dirty="0">
                <a:latin typeface="Calibri"/>
                <a:cs typeface="Calibri"/>
              </a:rPr>
              <a:t>b</a:t>
            </a:r>
            <a:r>
              <a:rPr sz="1400" b="1" spc="35" dirty="0">
                <a:latin typeface="Calibri"/>
                <a:cs typeface="Calibri"/>
              </a:rPr>
              <a:t>e</a:t>
            </a:r>
            <a:r>
              <a:rPr sz="1400" b="1" spc="5" dirty="0">
                <a:latin typeface="Calibri"/>
                <a:cs typeface="Calibri"/>
              </a:rPr>
              <a:t>r</a:t>
            </a:r>
            <a:endParaRPr sz="1400">
              <a:latin typeface="Calibri"/>
              <a:cs typeface="Calibri"/>
            </a:endParaRPr>
          </a:p>
        </p:txBody>
      </p:sp>
      <p:sp>
        <p:nvSpPr>
          <p:cNvPr id="65" name="object 65"/>
          <p:cNvSpPr txBox="1"/>
          <p:nvPr/>
        </p:nvSpPr>
        <p:spPr>
          <a:xfrm>
            <a:off x="6192901" y="5841047"/>
            <a:ext cx="5427980" cy="571500"/>
          </a:xfrm>
          <a:prstGeom prst="rect">
            <a:avLst/>
          </a:prstGeom>
        </p:spPr>
        <p:txBody>
          <a:bodyPr vert="horz" wrap="square" lIns="0" tIns="12700" rIns="0" bIns="0" rtlCol="0">
            <a:spAutoFit/>
          </a:bodyPr>
          <a:lstStyle/>
          <a:p>
            <a:pPr marL="184150" indent="-172085">
              <a:lnSpc>
                <a:spcPts val="1435"/>
              </a:lnSpc>
              <a:spcBef>
                <a:spcPts val="100"/>
              </a:spcBef>
              <a:buFont typeface="Segoe UI Symbol"/>
              <a:buChar char="❑"/>
              <a:tabLst>
                <a:tab pos="184785" algn="l"/>
              </a:tabLst>
            </a:pPr>
            <a:r>
              <a:rPr sz="1200" spc="-5" dirty="0">
                <a:latin typeface="Arial MT"/>
                <a:cs typeface="Arial MT"/>
              </a:rPr>
              <a:t>Pergeseran</a:t>
            </a:r>
            <a:r>
              <a:rPr sz="1200" spc="-15" dirty="0">
                <a:latin typeface="Arial MT"/>
                <a:cs typeface="Arial MT"/>
              </a:rPr>
              <a:t> anggaran </a:t>
            </a:r>
            <a:r>
              <a:rPr sz="1200" spc="-5" dirty="0">
                <a:latin typeface="Arial MT"/>
                <a:cs typeface="Arial MT"/>
              </a:rPr>
              <a:t>K/L</a:t>
            </a:r>
            <a:r>
              <a:rPr sz="1200" spc="55" dirty="0">
                <a:latin typeface="Arial MT"/>
                <a:cs typeface="Arial MT"/>
              </a:rPr>
              <a:t> </a:t>
            </a:r>
            <a:r>
              <a:rPr sz="1200" spc="-5" dirty="0">
                <a:latin typeface="Arial MT"/>
                <a:cs typeface="Arial MT"/>
              </a:rPr>
              <a:t>ke</a:t>
            </a:r>
            <a:r>
              <a:rPr sz="1200" spc="-25" dirty="0">
                <a:latin typeface="Arial MT"/>
                <a:cs typeface="Arial MT"/>
              </a:rPr>
              <a:t> </a:t>
            </a:r>
            <a:r>
              <a:rPr sz="1200" spc="-20" dirty="0">
                <a:latin typeface="Arial MT"/>
                <a:cs typeface="Arial MT"/>
              </a:rPr>
              <a:t>Sub</a:t>
            </a:r>
            <a:r>
              <a:rPr sz="1200" spc="50" dirty="0">
                <a:latin typeface="Arial MT"/>
                <a:cs typeface="Arial MT"/>
              </a:rPr>
              <a:t> </a:t>
            </a:r>
            <a:r>
              <a:rPr sz="1200" spc="10" dirty="0">
                <a:latin typeface="Arial MT"/>
                <a:cs typeface="Arial MT"/>
              </a:rPr>
              <a:t>BA</a:t>
            </a:r>
            <a:r>
              <a:rPr sz="1200" spc="-5" dirty="0">
                <a:latin typeface="Arial MT"/>
                <a:cs typeface="Arial MT"/>
              </a:rPr>
              <a:t> </a:t>
            </a:r>
            <a:r>
              <a:rPr sz="1200" spc="-10" dirty="0">
                <a:latin typeface="Arial MT"/>
                <a:cs typeface="Arial MT"/>
              </a:rPr>
              <a:t>BUN</a:t>
            </a:r>
            <a:r>
              <a:rPr sz="1200" spc="5" dirty="0">
                <a:latin typeface="Arial MT"/>
                <a:cs typeface="Arial MT"/>
              </a:rPr>
              <a:t> </a:t>
            </a:r>
            <a:r>
              <a:rPr sz="1200" spc="-20" dirty="0">
                <a:latin typeface="Arial MT"/>
                <a:cs typeface="Arial MT"/>
              </a:rPr>
              <a:t>Belanja</a:t>
            </a:r>
            <a:r>
              <a:rPr sz="1200" spc="135" dirty="0">
                <a:latin typeface="Arial MT"/>
                <a:cs typeface="Arial MT"/>
              </a:rPr>
              <a:t> </a:t>
            </a:r>
            <a:r>
              <a:rPr sz="1200" spc="-30" dirty="0">
                <a:latin typeface="Arial MT"/>
                <a:cs typeface="Arial MT"/>
              </a:rPr>
              <a:t>Lainnya</a:t>
            </a:r>
            <a:r>
              <a:rPr sz="1200" spc="135" dirty="0">
                <a:latin typeface="Arial MT"/>
                <a:cs typeface="Arial MT"/>
              </a:rPr>
              <a:t> </a:t>
            </a:r>
            <a:r>
              <a:rPr sz="1200" dirty="0">
                <a:latin typeface="Arial MT"/>
                <a:cs typeface="Arial MT"/>
              </a:rPr>
              <a:t>(Pasal</a:t>
            </a:r>
            <a:r>
              <a:rPr sz="1200" spc="-75" dirty="0">
                <a:latin typeface="Arial MT"/>
                <a:cs typeface="Arial MT"/>
              </a:rPr>
              <a:t> </a:t>
            </a:r>
            <a:r>
              <a:rPr sz="1200" spc="-5" dirty="0">
                <a:latin typeface="Arial MT"/>
                <a:cs typeface="Arial MT"/>
              </a:rPr>
              <a:t>170);</a:t>
            </a:r>
            <a:r>
              <a:rPr sz="1200" spc="5" dirty="0">
                <a:latin typeface="Arial MT"/>
                <a:cs typeface="Arial MT"/>
              </a:rPr>
              <a:t> dan</a:t>
            </a:r>
            <a:endParaRPr sz="1200">
              <a:latin typeface="Arial MT"/>
              <a:cs typeface="Arial MT"/>
            </a:endParaRPr>
          </a:p>
          <a:p>
            <a:pPr marL="184150" marR="5080" indent="-172085">
              <a:lnSpc>
                <a:spcPts val="1430"/>
              </a:lnSpc>
              <a:spcBef>
                <a:spcPts val="50"/>
              </a:spcBef>
              <a:buFont typeface="Segoe UI Symbol"/>
              <a:buChar char="❑"/>
              <a:tabLst>
                <a:tab pos="184785" algn="l"/>
                <a:tab pos="3081655" algn="l"/>
                <a:tab pos="3701415" algn="l"/>
                <a:tab pos="4244340" algn="l"/>
              </a:tabLst>
            </a:pPr>
            <a:r>
              <a:rPr sz="1200" spc="-15" dirty="0">
                <a:latin typeface="Arial MT"/>
                <a:cs typeface="Arial MT"/>
              </a:rPr>
              <a:t>Pengesahan</a:t>
            </a:r>
            <a:r>
              <a:rPr sz="1200" spc="695" dirty="0">
                <a:latin typeface="Arial MT"/>
                <a:cs typeface="Arial MT"/>
              </a:rPr>
              <a:t> </a:t>
            </a:r>
            <a:r>
              <a:rPr sz="1200" spc="-10" dirty="0">
                <a:latin typeface="Arial MT"/>
                <a:cs typeface="Arial MT"/>
              </a:rPr>
              <a:t>atas</a:t>
            </a:r>
            <a:r>
              <a:rPr sz="1200" spc="680" dirty="0">
                <a:latin typeface="Arial MT"/>
                <a:cs typeface="Arial MT"/>
              </a:rPr>
              <a:t> </a:t>
            </a:r>
            <a:r>
              <a:rPr sz="1200" dirty="0">
                <a:latin typeface="Arial MT"/>
                <a:cs typeface="Arial MT"/>
              </a:rPr>
              <a:t>penyediaan</a:t>
            </a:r>
            <a:r>
              <a:rPr sz="1200" spc="620" dirty="0">
                <a:latin typeface="Arial MT"/>
                <a:cs typeface="Arial MT"/>
              </a:rPr>
              <a:t> </a:t>
            </a:r>
            <a:r>
              <a:rPr sz="1200" spc="-10" dirty="0">
                <a:latin typeface="Arial MT"/>
                <a:cs typeface="Arial MT"/>
              </a:rPr>
              <a:t>alokasi	</a:t>
            </a:r>
            <a:r>
              <a:rPr sz="1200" spc="-15" dirty="0">
                <a:latin typeface="Arial MT"/>
                <a:cs typeface="Arial MT"/>
              </a:rPr>
              <a:t>belanja	</a:t>
            </a:r>
            <a:r>
              <a:rPr sz="1200" spc="-10" dirty="0">
                <a:latin typeface="Arial MT"/>
                <a:cs typeface="Arial MT"/>
              </a:rPr>
              <a:t>dalam	</a:t>
            </a:r>
            <a:r>
              <a:rPr sz="1200" spc="-15" dirty="0">
                <a:latin typeface="Arial MT"/>
                <a:cs typeface="Arial MT"/>
              </a:rPr>
              <a:t>rangka</a:t>
            </a:r>
            <a:r>
              <a:rPr sz="1200" spc="250" dirty="0">
                <a:latin typeface="Arial MT"/>
                <a:cs typeface="Arial MT"/>
              </a:rPr>
              <a:t> </a:t>
            </a:r>
            <a:r>
              <a:rPr sz="1200" spc="10" dirty="0">
                <a:latin typeface="Arial MT"/>
                <a:cs typeface="Arial MT"/>
              </a:rPr>
              <a:t>kegiatan </a:t>
            </a:r>
            <a:r>
              <a:rPr sz="1200" spc="-320" dirty="0">
                <a:latin typeface="Arial MT"/>
                <a:cs typeface="Arial MT"/>
              </a:rPr>
              <a:t> </a:t>
            </a:r>
            <a:r>
              <a:rPr sz="1200" spc="-10" dirty="0">
                <a:latin typeface="Arial MT"/>
                <a:cs typeface="Arial MT"/>
              </a:rPr>
              <a:t>rehabilitasi</a:t>
            </a:r>
            <a:r>
              <a:rPr sz="1200" spc="10" dirty="0">
                <a:latin typeface="Arial MT"/>
                <a:cs typeface="Arial MT"/>
              </a:rPr>
              <a:t> </a:t>
            </a:r>
            <a:r>
              <a:rPr sz="1200" spc="-25" dirty="0">
                <a:latin typeface="Arial MT"/>
                <a:cs typeface="Arial MT"/>
              </a:rPr>
              <a:t>mangrove</a:t>
            </a:r>
            <a:r>
              <a:rPr sz="1200" spc="190" dirty="0">
                <a:latin typeface="Arial MT"/>
                <a:cs typeface="Arial MT"/>
              </a:rPr>
              <a:t> </a:t>
            </a:r>
            <a:r>
              <a:rPr sz="1200" spc="-40" dirty="0">
                <a:latin typeface="Arial MT"/>
                <a:cs typeface="Arial MT"/>
              </a:rPr>
              <a:t>yang</a:t>
            </a:r>
            <a:r>
              <a:rPr sz="1200" spc="125" dirty="0">
                <a:latin typeface="Arial MT"/>
                <a:cs typeface="Arial MT"/>
              </a:rPr>
              <a:t> </a:t>
            </a:r>
            <a:r>
              <a:rPr sz="1200" spc="-10" dirty="0">
                <a:latin typeface="Arial MT"/>
                <a:cs typeface="Arial MT"/>
              </a:rPr>
              <a:t>dilakukan</a:t>
            </a:r>
            <a:r>
              <a:rPr sz="1200" spc="-20" dirty="0">
                <a:latin typeface="Arial MT"/>
                <a:cs typeface="Arial MT"/>
              </a:rPr>
              <a:t> </a:t>
            </a:r>
            <a:r>
              <a:rPr sz="1200" spc="-15" dirty="0">
                <a:latin typeface="Arial MT"/>
                <a:cs typeface="Arial MT"/>
              </a:rPr>
              <a:t>oleh</a:t>
            </a:r>
            <a:r>
              <a:rPr sz="1200" spc="55" dirty="0">
                <a:latin typeface="Arial MT"/>
                <a:cs typeface="Arial MT"/>
              </a:rPr>
              <a:t> </a:t>
            </a:r>
            <a:r>
              <a:rPr sz="1200" spc="15" dirty="0">
                <a:latin typeface="Arial MT"/>
                <a:cs typeface="Arial MT"/>
              </a:rPr>
              <a:t>BPDLH</a:t>
            </a:r>
            <a:r>
              <a:rPr sz="1200" spc="-70" dirty="0">
                <a:latin typeface="Arial MT"/>
                <a:cs typeface="Arial MT"/>
              </a:rPr>
              <a:t> </a:t>
            </a:r>
            <a:r>
              <a:rPr sz="1200" spc="-5" dirty="0">
                <a:latin typeface="Arial MT"/>
                <a:cs typeface="Arial MT"/>
              </a:rPr>
              <a:t>(Pasal</a:t>
            </a:r>
            <a:r>
              <a:rPr sz="1200" spc="-70" dirty="0">
                <a:latin typeface="Arial MT"/>
                <a:cs typeface="Arial MT"/>
              </a:rPr>
              <a:t> </a:t>
            </a:r>
            <a:r>
              <a:rPr sz="1200" dirty="0">
                <a:latin typeface="Arial MT"/>
                <a:cs typeface="Arial MT"/>
              </a:rPr>
              <a:t>124)</a:t>
            </a:r>
            <a:endParaRPr sz="1200">
              <a:latin typeface="Arial MT"/>
              <a:cs typeface="Arial MT"/>
            </a:endParaRPr>
          </a:p>
        </p:txBody>
      </p:sp>
      <p:grpSp>
        <p:nvGrpSpPr>
          <p:cNvPr id="66" name="object 66"/>
          <p:cNvGrpSpPr/>
          <p:nvPr/>
        </p:nvGrpSpPr>
        <p:grpSpPr>
          <a:xfrm>
            <a:off x="6029325" y="3798951"/>
            <a:ext cx="5191125" cy="792480"/>
            <a:chOff x="6029325" y="3798951"/>
            <a:chExt cx="5191125" cy="792480"/>
          </a:xfrm>
        </p:grpSpPr>
        <p:sp>
          <p:nvSpPr>
            <p:cNvPr id="67" name="object 67"/>
            <p:cNvSpPr/>
            <p:nvPr/>
          </p:nvSpPr>
          <p:spPr>
            <a:xfrm>
              <a:off x="6038850" y="3971925"/>
              <a:ext cx="5172075" cy="609600"/>
            </a:xfrm>
            <a:custGeom>
              <a:avLst/>
              <a:gdLst/>
              <a:ahLst/>
              <a:cxnLst/>
              <a:rect l="l" t="t" r="r" b="b"/>
              <a:pathLst>
                <a:path w="5172075" h="609600">
                  <a:moveTo>
                    <a:pt x="5070475" y="0"/>
                  </a:moveTo>
                  <a:lnTo>
                    <a:pt x="101600" y="0"/>
                  </a:lnTo>
                  <a:lnTo>
                    <a:pt x="62043" y="7981"/>
                  </a:lnTo>
                  <a:lnTo>
                    <a:pt x="29749" y="29749"/>
                  </a:lnTo>
                  <a:lnTo>
                    <a:pt x="7981" y="62043"/>
                  </a:lnTo>
                  <a:lnTo>
                    <a:pt x="0" y="101600"/>
                  </a:lnTo>
                  <a:lnTo>
                    <a:pt x="0" y="508000"/>
                  </a:lnTo>
                  <a:lnTo>
                    <a:pt x="7981" y="547556"/>
                  </a:lnTo>
                  <a:lnTo>
                    <a:pt x="29749" y="579850"/>
                  </a:lnTo>
                  <a:lnTo>
                    <a:pt x="62043" y="601618"/>
                  </a:lnTo>
                  <a:lnTo>
                    <a:pt x="101600" y="609600"/>
                  </a:lnTo>
                  <a:lnTo>
                    <a:pt x="5070475" y="609600"/>
                  </a:lnTo>
                  <a:lnTo>
                    <a:pt x="5110031" y="601618"/>
                  </a:lnTo>
                  <a:lnTo>
                    <a:pt x="5142325" y="579850"/>
                  </a:lnTo>
                  <a:lnTo>
                    <a:pt x="5164093" y="547556"/>
                  </a:lnTo>
                  <a:lnTo>
                    <a:pt x="5172075" y="508000"/>
                  </a:lnTo>
                  <a:lnTo>
                    <a:pt x="5172075" y="101600"/>
                  </a:lnTo>
                  <a:lnTo>
                    <a:pt x="5164093" y="62043"/>
                  </a:lnTo>
                  <a:lnTo>
                    <a:pt x="5142325" y="29749"/>
                  </a:lnTo>
                  <a:lnTo>
                    <a:pt x="5110031" y="7981"/>
                  </a:lnTo>
                  <a:lnTo>
                    <a:pt x="5070475" y="0"/>
                  </a:lnTo>
                  <a:close/>
                </a:path>
              </a:pathLst>
            </a:custGeom>
            <a:solidFill>
              <a:srgbClr val="FFF1CC"/>
            </a:solidFill>
          </p:spPr>
          <p:txBody>
            <a:bodyPr wrap="square" lIns="0" tIns="0" rIns="0" bIns="0" rtlCol="0"/>
            <a:lstStyle/>
            <a:p>
              <a:endParaRPr/>
            </a:p>
          </p:txBody>
        </p:sp>
        <p:sp>
          <p:nvSpPr>
            <p:cNvPr id="68" name="object 68"/>
            <p:cNvSpPr/>
            <p:nvPr/>
          </p:nvSpPr>
          <p:spPr>
            <a:xfrm>
              <a:off x="6038850" y="3971925"/>
              <a:ext cx="5172075" cy="609600"/>
            </a:xfrm>
            <a:custGeom>
              <a:avLst/>
              <a:gdLst/>
              <a:ahLst/>
              <a:cxnLst/>
              <a:rect l="l" t="t" r="r" b="b"/>
              <a:pathLst>
                <a:path w="5172075" h="609600">
                  <a:moveTo>
                    <a:pt x="0" y="101600"/>
                  </a:moveTo>
                  <a:lnTo>
                    <a:pt x="7981" y="62043"/>
                  </a:lnTo>
                  <a:lnTo>
                    <a:pt x="29749" y="29749"/>
                  </a:lnTo>
                  <a:lnTo>
                    <a:pt x="62043" y="7981"/>
                  </a:lnTo>
                  <a:lnTo>
                    <a:pt x="101600" y="0"/>
                  </a:lnTo>
                  <a:lnTo>
                    <a:pt x="5070475" y="0"/>
                  </a:lnTo>
                  <a:lnTo>
                    <a:pt x="5110031" y="7981"/>
                  </a:lnTo>
                  <a:lnTo>
                    <a:pt x="5142325" y="29749"/>
                  </a:lnTo>
                  <a:lnTo>
                    <a:pt x="5164093" y="62043"/>
                  </a:lnTo>
                  <a:lnTo>
                    <a:pt x="5172075" y="101600"/>
                  </a:lnTo>
                  <a:lnTo>
                    <a:pt x="5172075" y="508000"/>
                  </a:lnTo>
                  <a:lnTo>
                    <a:pt x="5164093" y="547556"/>
                  </a:lnTo>
                  <a:lnTo>
                    <a:pt x="5142325" y="579850"/>
                  </a:lnTo>
                  <a:lnTo>
                    <a:pt x="5110031" y="601618"/>
                  </a:lnTo>
                  <a:lnTo>
                    <a:pt x="5070475" y="609600"/>
                  </a:lnTo>
                  <a:lnTo>
                    <a:pt x="101600" y="609600"/>
                  </a:lnTo>
                  <a:lnTo>
                    <a:pt x="62043" y="601618"/>
                  </a:lnTo>
                  <a:lnTo>
                    <a:pt x="29749" y="579850"/>
                  </a:lnTo>
                  <a:lnTo>
                    <a:pt x="7981" y="547556"/>
                  </a:lnTo>
                  <a:lnTo>
                    <a:pt x="0" y="508000"/>
                  </a:lnTo>
                  <a:lnTo>
                    <a:pt x="0" y="101600"/>
                  </a:lnTo>
                  <a:close/>
                </a:path>
              </a:pathLst>
            </a:custGeom>
            <a:ln w="19050">
              <a:solidFill>
                <a:srgbClr val="6F2F9F"/>
              </a:solidFill>
              <a:prstDash val="sysDash"/>
            </a:ln>
          </p:spPr>
          <p:txBody>
            <a:bodyPr wrap="square" lIns="0" tIns="0" rIns="0" bIns="0" rtlCol="0"/>
            <a:lstStyle/>
            <a:p>
              <a:endParaRPr/>
            </a:p>
          </p:txBody>
        </p:sp>
        <p:sp>
          <p:nvSpPr>
            <p:cNvPr id="69" name="object 69"/>
            <p:cNvSpPr/>
            <p:nvPr/>
          </p:nvSpPr>
          <p:spPr>
            <a:xfrm>
              <a:off x="6205601" y="3805301"/>
              <a:ext cx="1981200" cy="238125"/>
            </a:xfrm>
            <a:custGeom>
              <a:avLst/>
              <a:gdLst/>
              <a:ahLst/>
              <a:cxnLst/>
              <a:rect l="l" t="t" r="r" b="b"/>
              <a:pathLst>
                <a:path w="1981200" h="238125">
                  <a:moveTo>
                    <a:pt x="1941449" y="0"/>
                  </a:moveTo>
                  <a:lnTo>
                    <a:pt x="39624" y="0"/>
                  </a:lnTo>
                  <a:lnTo>
                    <a:pt x="24163" y="3101"/>
                  </a:lnTo>
                  <a:lnTo>
                    <a:pt x="11572" y="11572"/>
                  </a:lnTo>
                  <a:lnTo>
                    <a:pt x="3101" y="24163"/>
                  </a:lnTo>
                  <a:lnTo>
                    <a:pt x="0" y="39624"/>
                  </a:lnTo>
                  <a:lnTo>
                    <a:pt x="0" y="198374"/>
                  </a:lnTo>
                  <a:lnTo>
                    <a:pt x="3101" y="213854"/>
                  </a:lnTo>
                  <a:lnTo>
                    <a:pt x="11572" y="226488"/>
                  </a:lnTo>
                  <a:lnTo>
                    <a:pt x="24163" y="235003"/>
                  </a:lnTo>
                  <a:lnTo>
                    <a:pt x="39624" y="238125"/>
                  </a:lnTo>
                  <a:lnTo>
                    <a:pt x="1941449" y="238125"/>
                  </a:lnTo>
                  <a:lnTo>
                    <a:pt x="1956929" y="235003"/>
                  </a:lnTo>
                  <a:lnTo>
                    <a:pt x="1969563" y="226488"/>
                  </a:lnTo>
                  <a:lnTo>
                    <a:pt x="1978078" y="213854"/>
                  </a:lnTo>
                  <a:lnTo>
                    <a:pt x="1981200" y="198374"/>
                  </a:lnTo>
                  <a:lnTo>
                    <a:pt x="1981200" y="39624"/>
                  </a:lnTo>
                  <a:lnTo>
                    <a:pt x="1978078" y="24163"/>
                  </a:lnTo>
                  <a:lnTo>
                    <a:pt x="1969563" y="11572"/>
                  </a:lnTo>
                  <a:lnTo>
                    <a:pt x="1956929" y="3101"/>
                  </a:lnTo>
                  <a:lnTo>
                    <a:pt x="1941449" y="0"/>
                  </a:lnTo>
                  <a:close/>
                </a:path>
              </a:pathLst>
            </a:custGeom>
            <a:solidFill>
              <a:srgbClr val="FFFF00"/>
            </a:solidFill>
          </p:spPr>
          <p:txBody>
            <a:bodyPr wrap="square" lIns="0" tIns="0" rIns="0" bIns="0" rtlCol="0"/>
            <a:lstStyle/>
            <a:p>
              <a:endParaRPr/>
            </a:p>
          </p:txBody>
        </p:sp>
        <p:sp>
          <p:nvSpPr>
            <p:cNvPr id="70" name="object 70"/>
            <p:cNvSpPr/>
            <p:nvPr/>
          </p:nvSpPr>
          <p:spPr>
            <a:xfrm>
              <a:off x="6205601" y="3805301"/>
              <a:ext cx="1981200" cy="238125"/>
            </a:xfrm>
            <a:custGeom>
              <a:avLst/>
              <a:gdLst/>
              <a:ahLst/>
              <a:cxnLst/>
              <a:rect l="l" t="t" r="r" b="b"/>
              <a:pathLst>
                <a:path w="1981200" h="238125">
                  <a:moveTo>
                    <a:pt x="0" y="39624"/>
                  </a:moveTo>
                  <a:lnTo>
                    <a:pt x="3101" y="24163"/>
                  </a:lnTo>
                  <a:lnTo>
                    <a:pt x="11572" y="11572"/>
                  </a:lnTo>
                  <a:lnTo>
                    <a:pt x="24163" y="3101"/>
                  </a:lnTo>
                  <a:lnTo>
                    <a:pt x="39624" y="0"/>
                  </a:lnTo>
                  <a:lnTo>
                    <a:pt x="1941449" y="0"/>
                  </a:lnTo>
                  <a:lnTo>
                    <a:pt x="1956929" y="3101"/>
                  </a:lnTo>
                  <a:lnTo>
                    <a:pt x="1969563" y="11572"/>
                  </a:lnTo>
                  <a:lnTo>
                    <a:pt x="1978078" y="24163"/>
                  </a:lnTo>
                  <a:lnTo>
                    <a:pt x="1981200" y="39624"/>
                  </a:lnTo>
                  <a:lnTo>
                    <a:pt x="1981200" y="198374"/>
                  </a:lnTo>
                  <a:lnTo>
                    <a:pt x="1978078" y="213854"/>
                  </a:lnTo>
                  <a:lnTo>
                    <a:pt x="1969563" y="226488"/>
                  </a:lnTo>
                  <a:lnTo>
                    <a:pt x="1956929" y="235003"/>
                  </a:lnTo>
                  <a:lnTo>
                    <a:pt x="1941449" y="238125"/>
                  </a:lnTo>
                  <a:lnTo>
                    <a:pt x="39624" y="238125"/>
                  </a:lnTo>
                  <a:lnTo>
                    <a:pt x="24163" y="235003"/>
                  </a:lnTo>
                  <a:lnTo>
                    <a:pt x="11572" y="226488"/>
                  </a:lnTo>
                  <a:lnTo>
                    <a:pt x="3101" y="213854"/>
                  </a:lnTo>
                  <a:lnTo>
                    <a:pt x="0" y="198374"/>
                  </a:lnTo>
                  <a:lnTo>
                    <a:pt x="0" y="39624"/>
                  </a:lnTo>
                  <a:close/>
                </a:path>
              </a:pathLst>
            </a:custGeom>
            <a:ln w="12700">
              <a:solidFill>
                <a:srgbClr val="30528F"/>
              </a:solidFill>
            </a:ln>
          </p:spPr>
          <p:txBody>
            <a:bodyPr wrap="square" lIns="0" tIns="0" rIns="0" bIns="0" rtlCol="0"/>
            <a:lstStyle/>
            <a:p>
              <a:endParaRPr/>
            </a:p>
          </p:txBody>
        </p:sp>
      </p:grpSp>
      <p:sp>
        <p:nvSpPr>
          <p:cNvPr id="71" name="object 71"/>
          <p:cNvSpPr txBox="1"/>
          <p:nvPr/>
        </p:nvSpPr>
        <p:spPr>
          <a:xfrm>
            <a:off x="6217737" y="3783647"/>
            <a:ext cx="1957070" cy="243204"/>
          </a:xfrm>
          <a:prstGeom prst="rect">
            <a:avLst/>
          </a:prstGeom>
        </p:spPr>
        <p:txBody>
          <a:bodyPr vert="horz" wrap="square" lIns="0" tIns="15875" rIns="0" bIns="0" rtlCol="0">
            <a:spAutoFit/>
          </a:bodyPr>
          <a:lstStyle/>
          <a:p>
            <a:pPr marL="443230">
              <a:lnSpc>
                <a:spcPct val="100000"/>
              </a:lnSpc>
              <a:spcBef>
                <a:spcPts val="125"/>
              </a:spcBef>
            </a:pPr>
            <a:r>
              <a:rPr sz="1400" b="1" spc="35" dirty="0">
                <a:latin typeface="Calibri"/>
                <a:cs typeface="Calibri"/>
              </a:rPr>
              <a:t>3</a:t>
            </a:r>
            <a:r>
              <a:rPr sz="1400" b="1" spc="10" dirty="0">
                <a:latin typeface="Calibri"/>
                <a:cs typeface="Calibri"/>
              </a:rPr>
              <a:t>0</a:t>
            </a:r>
            <a:r>
              <a:rPr sz="1400" b="1" spc="-65" dirty="0">
                <a:latin typeface="Calibri"/>
                <a:cs typeface="Calibri"/>
              </a:rPr>
              <a:t> </a:t>
            </a:r>
            <a:r>
              <a:rPr sz="1400" b="1" spc="10" dirty="0">
                <a:latin typeface="Calibri"/>
                <a:cs typeface="Calibri"/>
              </a:rPr>
              <a:t>S</a:t>
            </a:r>
            <a:r>
              <a:rPr sz="1400" b="1" spc="45" dirty="0">
                <a:latin typeface="Calibri"/>
                <a:cs typeface="Calibri"/>
              </a:rPr>
              <a:t>e</a:t>
            </a:r>
            <a:r>
              <a:rPr sz="1400" b="1" spc="-5" dirty="0">
                <a:latin typeface="Calibri"/>
                <a:cs typeface="Calibri"/>
              </a:rPr>
              <a:t>p</a:t>
            </a:r>
            <a:r>
              <a:rPr sz="1400" b="1" spc="40" dirty="0">
                <a:latin typeface="Calibri"/>
                <a:cs typeface="Calibri"/>
              </a:rPr>
              <a:t>te</a:t>
            </a:r>
            <a:r>
              <a:rPr sz="1400" b="1" spc="-15" dirty="0">
                <a:latin typeface="Calibri"/>
                <a:cs typeface="Calibri"/>
              </a:rPr>
              <a:t>m</a:t>
            </a:r>
            <a:r>
              <a:rPr sz="1400" b="1" spc="-5" dirty="0">
                <a:latin typeface="Calibri"/>
                <a:cs typeface="Calibri"/>
              </a:rPr>
              <a:t>b</a:t>
            </a:r>
            <a:r>
              <a:rPr sz="1400" b="1" spc="40" dirty="0">
                <a:latin typeface="Calibri"/>
                <a:cs typeface="Calibri"/>
              </a:rPr>
              <a:t>e</a:t>
            </a:r>
            <a:r>
              <a:rPr sz="1400" b="1" spc="5" dirty="0">
                <a:latin typeface="Calibri"/>
                <a:cs typeface="Calibri"/>
              </a:rPr>
              <a:t>r</a:t>
            </a:r>
            <a:endParaRPr sz="1400">
              <a:latin typeface="Calibri"/>
              <a:cs typeface="Calibri"/>
            </a:endParaRPr>
          </a:p>
        </p:txBody>
      </p:sp>
      <p:sp>
        <p:nvSpPr>
          <p:cNvPr id="72" name="object 72"/>
          <p:cNvSpPr txBox="1"/>
          <p:nvPr/>
        </p:nvSpPr>
        <p:spPr>
          <a:xfrm>
            <a:off x="6223380" y="4118927"/>
            <a:ext cx="3928745" cy="380365"/>
          </a:xfrm>
          <a:prstGeom prst="rect">
            <a:avLst/>
          </a:prstGeom>
        </p:spPr>
        <p:txBody>
          <a:bodyPr vert="horz" wrap="square" lIns="0" tIns="27940" rIns="0" bIns="0" rtlCol="0">
            <a:spAutoFit/>
          </a:bodyPr>
          <a:lstStyle/>
          <a:p>
            <a:pPr marL="12700" marR="5080">
              <a:lnSpc>
                <a:spcPts val="1350"/>
              </a:lnSpc>
              <a:spcBef>
                <a:spcPts val="220"/>
              </a:spcBef>
            </a:pPr>
            <a:r>
              <a:rPr sz="1200" spc="-10" dirty="0">
                <a:latin typeface="Arial MT"/>
                <a:cs typeface="Arial MT"/>
              </a:rPr>
              <a:t>Pengembalian </a:t>
            </a:r>
            <a:r>
              <a:rPr sz="1200" spc="-15" dirty="0">
                <a:latin typeface="Arial MT"/>
                <a:cs typeface="Arial MT"/>
              </a:rPr>
              <a:t>anggaran </a:t>
            </a:r>
            <a:r>
              <a:rPr sz="1200" spc="-5" dirty="0">
                <a:latin typeface="Arial MT"/>
                <a:cs typeface="Arial MT"/>
              </a:rPr>
              <a:t>ke </a:t>
            </a:r>
            <a:r>
              <a:rPr sz="1200" spc="-25" dirty="0">
                <a:latin typeface="Arial MT"/>
                <a:cs typeface="Arial MT"/>
              </a:rPr>
              <a:t>sub </a:t>
            </a:r>
            <a:r>
              <a:rPr sz="1200" spc="10" dirty="0">
                <a:latin typeface="Arial MT"/>
                <a:cs typeface="Arial MT"/>
              </a:rPr>
              <a:t>BA </a:t>
            </a:r>
            <a:r>
              <a:rPr sz="1200" spc="-10" dirty="0">
                <a:latin typeface="Arial MT"/>
                <a:cs typeface="Arial MT"/>
              </a:rPr>
              <a:t>BUN </a:t>
            </a:r>
            <a:r>
              <a:rPr sz="1200" spc="-20" dirty="0">
                <a:latin typeface="Arial MT"/>
                <a:cs typeface="Arial MT"/>
              </a:rPr>
              <a:t>Belanja</a:t>
            </a:r>
            <a:r>
              <a:rPr sz="1200" spc="-15" dirty="0">
                <a:latin typeface="Arial MT"/>
                <a:cs typeface="Arial MT"/>
              </a:rPr>
              <a:t> </a:t>
            </a:r>
            <a:r>
              <a:rPr sz="1200" spc="-25" dirty="0">
                <a:latin typeface="Arial MT"/>
                <a:cs typeface="Arial MT"/>
              </a:rPr>
              <a:t>Lainnya. </a:t>
            </a:r>
            <a:r>
              <a:rPr sz="1200" spc="-320" dirty="0">
                <a:latin typeface="Arial MT"/>
                <a:cs typeface="Arial MT"/>
              </a:rPr>
              <a:t> </a:t>
            </a:r>
            <a:r>
              <a:rPr sz="1200" dirty="0">
                <a:latin typeface="Arial MT"/>
                <a:cs typeface="Arial MT"/>
              </a:rPr>
              <a:t>#</a:t>
            </a:r>
            <a:r>
              <a:rPr sz="1200" spc="-35" dirty="0">
                <a:latin typeface="Arial MT"/>
                <a:cs typeface="Arial MT"/>
              </a:rPr>
              <a:t> Rujukan</a:t>
            </a:r>
            <a:r>
              <a:rPr sz="1200" spc="195" dirty="0">
                <a:latin typeface="Arial MT"/>
                <a:cs typeface="Arial MT"/>
              </a:rPr>
              <a:t> </a:t>
            </a:r>
            <a:r>
              <a:rPr sz="1200" spc="5" dirty="0">
                <a:latin typeface="Arial MT"/>
                <a:cs typeface="Arial MT"/>
              </a:rPr>
              <a:t>Pasal</a:t>
            </a:r>
            <a:r>
              <a:rPr sz="1200" spc="-85" dirty="0">
                <a:latin typeface="Arial MT"/>
                <a:cs typeface="Arial MT"/>
              </a:rPr>
              <a:t> </a:t>
            </a:r>
            <a:r>
              <a:rPr sz="1200" dirty="0">
                <a:latin typeface="Arial MT"/>
                <a:cs typeface="Arial MT"/>
              </a:rPr>
              <a:t>166</a:t>
            </a:r>
            <a:endParaRPr sz="1200">
              <a:latin typeface="Arial MT"/>
              <a:cs typeface="Arial MT"/>
            </a:endParaRPr>
          </a:p>
        </p:txBody>
      </p:sp>
      <p:grpSp>
        <p:nvGrpSpPr>
          <p:cNvPr id="73" name="object 73"/>
          <p:cNvGrpSpPr/>
          <p:nvPr/>
        </p:nvGrpSpPr>
        <p:grpSpPr>
          <a:xfrm>
            <a:off x="11408791" y="369950"/>
            <a:ext cx="728345" cy="679450"/>
            <a:chOff x="11408791" y="369950"/>
            <a:chExt cx="728345" cy="679450"/>
          </a:xfrm>
        </p:grpSpPr>
        <p:sp>
          <p:nvSpPr>
            <p:cNvPr id="74" name="object 74"/>
            <p:cNvSpPr/>
            <p:nvPr/>
          </p:nvSpPr>
          <p:spPr>
            <a:xfrm>
              <a:off x="11420475" y="380999"/>
              <a:ext cx="704850" cy="657225"/>
            </a:xfrm>
            <a:custGeom>
              <a:avLst/>
              <a:gdLst/>
              <a:ahLst/>
              <a:cxnLst/>
              <a:rect l="l" t="t" r="r" b="b"/>
              <a:pathLst>
                <a:path w="704850" h="657225">
                  <a:moveTo>
                    <a:pt x="461391" y="0"/>
                  </a:moveTo>
                  <a:lnTo>
                    <a:pt x="243458" y="0"/>
                  </a:lnTo>
                  <a:lnTo>
                    <a:pt x="67309" y="125475"/>
                  </a:lnTo>
                  <a:lnTo>
                    <a:pt x="0" y="328549"/>
                  </a:lnTo>
                  <a:lnTo>
                    <a:pt x="67309" y="531749"/>
                  </a:lnTo>
                  <a:lnTo>
                    <a:pt x="243458" y="657225"/>
                  </a:lnTo>
                  <a:lnTo>
                    <a:pt x="461391" y="657225"/>
                  </a:lnTo>
                  <a:lnTo>
                    <a:pt x="637540" y="531749"/>
                  </a:lnTo>
                  <a:lnTo>
                    <a:pt x="704850" y="328549"/>
                  </a:lnTo>
                  <a:lnTo>
                    <a:pt x="637540" y="125475"/>
                  </a:lnTo>
                  <a:lnTo>
                    <a:pt x="461391" y="0"/>
                  </a:lnTo>
                  <a:close/>
                </a:path>
              </a:pathLst>
            </a:custGeom>
            <a:solidFill>
              <a:srgbClr val="00AF50"/>
            </a:solidFill>
          </p:spPr>
          <p:txBody>
            <a:bodyPr wrap="square" lIns="0" tIns="0" rIns="0" bIns="0" rtlCol="0"/>
            <a:lstStyle/>
            <a:p>
              <a:endParaRPr/>
            </a:p>
          </p:txBody>
        </p:sp>
        <p:sp>
          <p:nvSpPr>
            <p:cNvPr id="75" name="object 75"/>
            <p:cNvSpPr/>
            <p:nvPr/>
          </p:nvSpPr>
          <p:spPr>
            <a:xfrm>
              <a:off x="11408791" y="369950"/>
              <a:ext cx="728345" cy="679450"/>
            </a:xfrm>
            <a:custGeom>
              <a:avLst/>
              <a:gdLst/>
              <a:ahLst/>
              <a:cxnLst/>
              <a:rect l="l" t="t" r="r" b="b"/>
              <a:pathLst>
                <a:path w="728345" h="679450">
                  <a:moveTo>
                    <a:pt x="44703" y="460501"/>
                  </a:moveTo>
                  <a:lnTo>
                    <a:pt x="40512" y="461899"/>
                  </a:lnTo>
                  <a:lnTo>
                    <a:pt x="68452" y="546226"/>
                  </a:lnTo>
                  <a:lnTo>
                    <a:pt x="72643" y="544829"/>
                  </a:lnTo>
                  <a:lnTo>
                    <a:pt x="44703" y="460501"/>
                  </a:lnTo>
                  <a:close/>
                </a:path>
                <a:path w="728345" h="679450">
                  <a:moveTo>
                    <a:pt x="61594" y="454913"/>
                  </a:moveTo>
                  <a:lnTo>
                    <a:pt x="48894" y="459104"/>
                  </a:lnTo>
                  <a:lnTo>
                    <a:pt x="76834" y="543433"/>
                  </a:lnTo>
                  <a:lnTo>
                    <a:pt x="89534" y="539241"/>
                  </a:lnTo>
                  <a:lnTo>
                    <a:pt x="61594" y="454913"/>
                  </a:lnTo>
                  <a:close/>
                </a:path>
                <a:path w="728345" h="679450">
                  <a:moveTo>
                    <a:pt x="10794" y="307213"/>
                  </a:moveTo>
                  <a:lnTo>
                    <a:pt x="0" y="339598"/>
                  </a:lnTo>
                  <a:lnTo>
                    <a:pt x="19557" y="398525"/>
                  </a:lnTo>
                  <a:lnTo>
                    <a:pt x="23749" y="397128"/>
                  </a:lnTo>
                  <a:lnTo>
                    <a:pt x="4699" y="339598"/>
                  </a:lnTo>
                  <a:lnTo>
                    <a:pt x="14985" y="308610"/>
                  </a:lnTo>
                  <a:lnTo>
                    <a:pt x="10794" y="307213"/>
                  </a:lnTo>
                  <a:close/>
                </a:path>
                <a:path w="728345" h="679450">
                  <a:moveTo>
                    <a:pt x="19176" y="310007"/>
                  </a:moveTo>
                  <a:lnTo>
                    <a:pt x="9398" y="339598"/>
                  </a:lnTo>
                  <a:lnTo>
                    <a:pt x="27939" y="395732"/>
                  </a:lnTo>
                  <a:lnTo>
                    <a:pt x="40639" y="391540"/>
                  </a:lnTo>
                  <a:lnTo>
                    <a:pt x="23367" y="339598"/>
                  </a:lnTo>
                  <a:lnTo>
                    <a:pt x="31876" y="314198"/>
                  </a:lnTo>
                  <a:lnTo>
                    <a:pt x="19176" y="310007"/>
                  </a:lnTo>
                  <a:close/>
                </a:path>
                <a:path w="728345" h="679450">
                  <a:moveTo>
                    <a:pt x="68072" y="162306"/>
                  </a:moveTo>
                  <a:lnTo>
                    <a:pt x="40131" y="246761"/>
                  </a:lnTo>
                  <a:lnTo>
                    <a:pt x="52831" y="250951"/>
                  </a:lnTo>
                  <a:lnTo>
                    <a:pt x="80772" y="166497"/>
                  </a:lnTo>
                  <a:lnTo>
                    <a:pt x="68072" y="162306"/>
                  </a:lnTo>
                  <a:close/>
                </a:path>
                <a:path w="728345" h="679450">
                  <a:moveTo>
                    <a:pt x="59689" y="159512"/>
                  </a:moveTo>
                  <a:lnTo>
                    <a:pt x="31750" y="243966"/>
                  </a:lnTo>
                  <a:lnTo>
                    <a:pt x="35940" y="245363"/>
                  </a:lnTo>
                  <a:lnTo>
                    <a:pt x="63880" y="160909"/>
                  </a:lnTo>
                  <a:lnTo>
                    <a:pt x="59689" y="159512"/>
                  </a:lnTo>
                  <a:close/>
                </a:path>
                <a:path w="728345" h="679450">
                  <a:moveTo>
                    <a:pt x="181736" y="60706"/>
                  </a:moveTo>
                  <a:lnTo>
                    <a:pt x="109347" y="112268"/>
                  </a:lnTo>
                  <a:lnTo>
                    <a:pt x="117093" y="123062"/>
                  </a:lnTo>
                  <a:lnTo>
                    <a:pt x="189483" y="71500"/>
                  </a:lnTo>
                  <a:lnTo>
                    <a:pt x="181736" y="60706"/>
                  </a:lnTo>
                  <a:close/>
                </a:path>
                <a:path w="728345" h="679450">
                  <a:moveTo>
                    <a:pt x="176529" y="53466"/>
                  </a:moveTo>
                  <a:lnTo>
                    <a:pt x="104139" y="105028"/>
                  </a:lnTo>
                  <a:lnTo>
                    <a:pt x="106679" y="108585"/>
                  </a:lnTo>
                  <a:lnTo>
                    <a:pt x="179197" y="57023"/>
                  </a:lnTo>
                  <a:lnTo>
                    <a:pt x="176529" y="53466"/>
                  </a:lnTo>
                  <a:close/>
                </a:path>
                <a:path w="728345" h="679450">
                  <a:moveTo>
                    <a:pt x="322199" y="8889"/>
                  </a:moveTo>
                  <a:lnTo>
                    <a:pt x="254507" y="8889"/>
                  </a:lnTo>
                  <a:lnTo>
                    <a:pt x="235965" y="21971"/>
                  </a:lnTo>
                  <a:lnTo>
                    <a:pt x="243712" y="32893"/>
                  </a:lnTo>
                  <a:lnTo>
                    <a:pt x="258699" y="22225"/>
                  </a:lnTo>
                  <a:lnTo>
                    <a:pt x="322199" y="22225"/>
                  </a:lnTo>
                  <a:lnTo>
                    <a:pt x="322199" y="8889"/>
                  </a:lnTo>
                  <a:close/>
                </a:path>
                <a:path w="728345" h="679450">
                  <a:moveTo>
                    <a:pt x="322199" y="0"/>
                  </a:moveTo>
                  <a:lnTo>
                    <a:pt x="251586" y="0"/>
                  </a:lnTo>
                  <a:lnTo>
                    <a:pt x="230885" y="14732"/>
                  </a:lnTo>
                  <a:lnTo>
                    <a:pt x="233425" y="18414"/>
                  </a:lnTo>
                  <a:lnTo>
                    <a:pt x="253110" y="4445"/>
                  </a:lnTo>
                  <a:lnTo>
                    <a:pt x="322199" y="4445"/>
                  </a:lnTo>
                  <a:lnTo>
                    <a:pt x="322199" y="0"/>
                  </a:lnTo>
                  <a:close/>
                </a:path>
                <a:path w="728345" h="679450">
                  <a:moveTo>
                    <a:pt x="476503" y="0"/>
                  </a:moveTo>
                  <a:lnTo>
                    <a:pt x="388874" y="0"/>
                  </a:lnTo>
                  <a:lnTo>
                    <a:pt x="388874" y="4445"/>
                  </a:lnTo>
                  <a:lnTo>
                    <a:pt x="475106" y="4445"/>
                  </a:lnTo>
                  <a:lnTo>
                    <a:pt x="480694" y="8382"/>
                  </a:lnTo>
                  <a:lnTo>
                    <a:pt x="483234" y="4699"/>
                  </a:lnTo>
                  <a:lnTo>
                    <a:pt x="476503" y="0"/>
                  </a:lnTo>
                  <a:close/>
                </a:path>
                <a:path w="728345" h="679450">
                  <a:moveTo>
                    <a:pt x="473709" y="8889"/>
                  </a:moveTo>
                  <a:lnTo>
                    <a:pt x="388874" y="8889"/>
                  </a:lnTo>
                  <a:lnTo>
                    <a:pt x="388874" y="22225"/>
                  </a:lnTo>
                  <a:lnTo>
                    <a:pt x="469518" y="22225"/>
                  </a:lnTo>
                  <a:lnTo>
                    <a:pt x="470407" y="22860"/>
                  </a:lnTo>
                  <a:lnTo>
                    <a:pt x="478154" y="11937"/>
                  </a:lnTo>
                  <a:lnTo>
                    <a:pt x="473709" y="8889"/>
                  </a:lnTo>
                  <a:close/>
                </a:path>
                <a:path w="728345" h="679450">
                  <a:moveTo>
                    <a:pt x="532383" y="50673"/>
                  </a:moveTo>
                  <a:lnTo>
                    <a:pt x="524763" y="61468"/>
                  </a:lnTo>
                  <a:lnTo>
                    <a:pt x="597153" y="113029"/>
                  </a:lnTo>
                  <a:lnTo>
                    <a:pt x="604901" y="102235"/>
                  </a:lnTo>
                  <a:lnTo>
                    <a:pt x="532383" y="50673"/>
                  </a:lnTo>
                  <a:close/>
                </a:path>
                <a:path w="728345" h="679450">
                  <a:moveTo>
                    <a:pt x="537590" y="43434"/>
                  </a:moveTo>
                  <a:lnTo>
                    <a:pt x="535051" y="46989"/>
                  </a:lnTo>
                  <a:lnTo>
                    <a:pt x="607440" y="98551"/>
                  </a:lnTo>
                  <a:lnTo>
                    <a:pt x="609980" y="94996"/>
                  </a:lnTo>
                  <a:lnTo>
                    <a:pt x="537590" y="43434"/>
                  </a:lnTo>
                  <a:close/>
                </a:path>
                <a:path w="728345" h="679450">
                  <a:moveTo>
                    <a:pt x="654684" y="145923"/>
                  </a:moveTo>
                  <a:lnTo>
                    <a:pt x="641984" y="150113"/>
                  </a:lnTo>
                  <a:lnTo>
                    <a:pt x="669925" y="234569"/>
                  </a:lnTo>
                  <a:lnTo>
                    <a:pt x="682625" y="230377"/>
                  </a:lnTo>
                  <a:lnTo>
                    <a:pt x="654684" y="145923"/>
                  </a:lnTo>
                  <a:close/>
                </a:path>
                <a:path w="728345" h="679450">
                  <a:moveTo>
                    <a:pt x="663066" y="143128"/>
                  </a:moveTo>
                  <a:lnTo>
                    <a:pt x="658876" y="144525"/>
                  </a:lnTo>
                  <a:lnTo>
                    <a:pt x="686815" y="228981"/>
                  </a:lnTo>
                  <a:lnTo>
                    <a:pt x="691133" y="227584"/>
                  </a:lnTo>
                  <a:lnTo>
                    <a:pt x="663066" y="143128"/>
                  </a:lnTo>
                  <a:close/>
                </a:path>
                <a:path w="728345" h="679450">
                  <a:moveTo>
                    <a:pt x="712088" y="290829"/>
                  </a:moveTo>
                  <a:lnTo>
                    <a:pt x="707770" y="292226"/>
                  </a:lnTo>
                  <a:lnTo>
                    <a:pt x="723518" y="339598"/>
                  </a:lnTo>
                  <a:lnTo>
                    <a:pt x="709929" y="380746"/>
                  </a:lnTo>
                  <a:lnTo>
                    <a:pt x="714120" y="382143"/>
                  </a:lnTo>
                  <a:lnTo>
                    <a:pt x="728217" y="339598"/>
                  </a:lnTo>
                  <a:lnTo>
                    <a:pt x="712088" y="290829"/>
                  </a:lnTo>
                  <a:close/>
                </a:path>
                <a:path w="728345" h="679450">
                  <a:moveTo>
                    <a:pt x="703579" y="293624"/>
                  </a:moveTo>
                  <a:lnTo>
                    <a:pt x="691006" y="297814"/>
                  </a:lnTo>
                  <a:lnTo>
                    <a:pt x="704850" y="339598"/>
                  </a:lnTo>
                  <a:lnTo>
                    <a:pt x="693038" y="375158"/>
                  </a:lnTo>
                  <a:lnTo>
                    <a:pt x="705738" y="379349"/>
                  </a:lnTo>
                  <a:lnTo>
                    <a:pt x="718819" y="339598"/>
                  </a:lnTo>
                  <a:lnTo>
                    <a:pt x="703579" y="293624"/>
                  </a:lnTo>
                  <a:close/>
                </a:path>
                <a:path w="728345" h="679450">
                  <a:moveTo>
                    <a:pt x="688975" y="444119"/>
                  </a:moveTo>
                  <a:lnTo>
                    <a:pt x="661034" y="528447"/>
                  </a:lnTo>
                  <a:lnTo>
                    <a:pt x="665226" y="529844"/>
                  </a:lnTo>
                  <a:lnTo>
                    <a:pt x="693165" y="445515"/>
                  </a:lnTo>
                  <a:lnTo>
                    <a:pt x="688975" y="444119"/>
                  </a:lnTo>
                  <a:close/>
                </a:path>
                <a:path w="728345" h="679450">
                  <a:moveTo>
                    <a:pt x="672083" y="438531"/>
                  </a:moveTo>
                  <a:lnTo>
                    <a:pt x="644143" y="522859"/>
                  </a:lnTo>
                  <a:lnTo>
                    <a:pt x="656716" y="527050"/>
                  </a:lnTo>
                  <a:lnTo>
                    <a:pt x="684783" y="442722"/>
                  </a:lnTo>
                  <a:lnTo>
                    <a:pt x="672083" y="438531"/>
                  </a:lnTo>
                  <a:close/>
                </a:path>
                <a:path w="728345" h="679450">
                  <a:moveTo>
                    <a:pt x="612775" y="576834"/>
                  </a:moveTo>
                  <a:lnTo>
                    <a:pt x="540384" y="628396"/>
                  </a:lnTo>
                  <a:lnTo>
                    <a:pt x="543051" y="632078"/>
                  </a:lnTo>
                  <a:lnTo>
                    <a:pt x="615441" y="580516"/>
                  </a:lnTo>
                  <a:lnTo>
                    <a:pt x="612775" y="576834"/>
                  </a:lnTo>
                  <a:close/>
                </a:path>
                <a:path w="728345" h="679450">
                  <a:moveTo>
                    <a:pt x="602487" y="562356"/>
                  </a:moveTo>
                  <a:lnTo>
                    <a:pt x="530098" y="613918"/>
                  </a:lnTo>
                  <a:lnTo>
                    <a:pt x="537844" y="624839"/>
                  </a:lnTo>
                  <a:lnTo>
                    <a:pt x="610234" y="573277"/>
                  </a:lnTo>
                  <a:lnTo>
                    <a:pt x="602487" y="562356"/>
                  </a:lnTo>
                  <a:close/>
                </a:path>
                <a:path w="728345" h="679450">
                  <a:moveTo>
                    <a:pt x="486155" y="667131"/>
                  </a:moveTo>
                  <a:lnTo>
                    <a:pt x="475106" y="674877"/>
                  </a:lnTo>
                  <a:lnTo>
                    <a:pt x="395477" y="674877"/>
                  </a:lnTo>
                  <a:lnTo>
                    <a:pt x="395477" y="679323"/>
                  </a:lnTo>
                  <a:lnTo>
                    <a:pt x="476503" y="679323"/>
                  </a:lnTo>
                  <a:lnTo>
                    <a:pt x="488695" y="670687"/>
                  </a:lnTo>
                  <a:lnTo>
                    <a:pt x="486155" y="667131"/>
                  </a:lnTo>
                  <a:close/>
                </a:path>
                <a:path w="728345" h="679450">
                  <a:moveTo>
                    <a:pt x="475868" y="652652"/>
                  </a:moveTo>
                  <a:lnTo>
                    <a:pt x="469518" y="657098"/>
                  </a:lnTo>
                  <a:lnTo>
                    <a:pt x="395477" y="657098"/>
                  </a:lnTo>
                  <a:lnTo>
                    <a:pt x="395477" y="670433"/>
                  </a:lnTo>
                  <a:lnTo>
                    <a:pt x="473709" y="670433"/>
                  </a:lnTo>
                  <a:lnTo>
                    <a:pt x="483488" y="663448"/>
                  </a:lnTo>
                  <a:lnTo>
                    <a:pt x="475868" y="652652"/>
                  </a:lnTo>
                  <a:close/>
                </a:path>
                <a:path w="728345" h="679450">
                  <a:moveTo>
                    <a:pt x="238886" y="664845"/>
                  </a:moveTo>
                  <a:lnTo>
                    <a:pt x="236219" y="668401"/>
                  </a:lnTo>
                  <a:lnTo>
                    <a:pt x="251586" y="679323"/>
                  </a:lnTo>
                  <a:lnTo>
                    <a:pt x="328802" y="679323"/>
                  </a:lnTo>
                  <a:lnTo>
                    <a:pt x="328802" y="674877"/>
                  </a:lnTo>
                  <a:lnTo>
                    <a:pt x="253110" y="674877"/>
                  </a:lnTo>
                  <a:lnTo>
                    <a:pt x="238886" y="664845"/>
                  </a:lnTo>
                  <a:close/>
                </a:path>
                <a:path w="728345" h="679450">
                  <a:moveTo>
                    <a:pt x="249174" y="650366"/>
                  </a:moveTo>
                  <a:lnTo>
                    <a:pt x="241426" y="661162"/>
                  </a:lnTo>
                  <a:lnTo>
                    <a:pt x="254507" y="670433"/>
                  </a:lnTo>
                  <a:lnTo>
                    <a:pt x="328802" y="670433"/>
                  </a:lnTo>
                  <a:lnTo>
                    <a:pt x="328802" y="657098"/>
                  </a:lnTo>
                  <a:lnTo>
                    <a:pt x="258699" y="657098"/>
                  </a:lnTo>
                  <a:lnTo>
                    <a:pt x="249174" y="650366"/>
                  </a:lnTo>
                  <a:close/>
                </a:path>
                <a:path w="728345" h="679450">
                  <a:moveTo>
                    <a:pt x="112140" y="574548"/>
                  </a:moveTo>
                  <a:lnTo>
                    <a:pt x="109600" y="578231"/>
                  </a:lnTo>
                  <a:lnTo>
                    <a:pt x="181990" y="629793"/>
                  </a:lnTo>
                  <a:lnTo>
                    <a:pt x="184530" y="626110"/>
                  </a:lnTo>
                  <a:lnTo>
                    <a:pt x="112140" y="574548"/>
                  </a:lnTo>
                  <a:close/>
                </a:path>
                <a:path w="728345" h="679450">
                  <a:moveTo>
                    <a:pt x="122427" y="560070"/>
                  </a:moveTo>
                  <a:lnTo>
                    <a:pt x="114680" y="570991"/>
                  </a:lnTo>
                  <a:lnTo>
                    <a:pt x="187070" y="622553"/>
                  </a:lnTo>
                  <a:lnTo>
                    <a:pt x="194817" y="611632"/>
                  </a:lnTo>
                  <a:lnTo>
                    <a:pt x="122427" y="560070"/>
                  </a:lnTo>
                  <a:close/>
                </a:path>
              </a:pathLst>
            </a:custGeom>
            <a:solidFill>
              <a:srgbClr val="000000"/>
            </a:solidFill>
          </p:spPr>
          <p:txBody>
            <a:bodyPr wrap="square" lIns="0" tIns="0" rIns="0" bIns="0" rtlCol="0"/>
            <a:lstStyle/>
            <a:p>
              <a:endParaRPr/>
            </a:p>
          </p:txBody>
        </p:sp>
      </p:grpSp>
      <p:sp>
        <p:nvSpPr>
          <p:cNvPr id="76" name="object 76"/>
          <p:cNvSpPr txBox="1"/>
          <p:nvPr/>
        </p:nvSpPr>
        <p:spPr>
          <a:xfrm>
            <a:off x="11685905" y="499363"/>
            <a:ext cx="180340" cy="392430"/>
          </a:xfrm>
          <a:prstGeom prst="rect">
            <a:avLst/>
          </a:prstGeom>
        </p:spPr>
        <p:txBody>
          <a:bodyPr vert="horz" wrap="square" lIns="0" tIns="13335" rIns="0" bIns="0" rtlCol="0">
            <a:spAutoFit/>
          </a:bodyPr>
          <a:lstStyle/>
          <a:p>
            <a:pPr marL="12700">
              <a:lnSpc>
                <a:spcPct val="100000"/>
              </a:lnSpc>
              <a:spcBef>
                <a:spcPts val="105"/>
              </a:spcBef>
            </a:pPr>
            <a:r>
              <a:rPr sz="2400" dirty="0">
                <a:solidFill>
                  <a:srgbClr val="FFFFFF"/>
                </a:solidFill>
                <a:latin typeface="Calibri"/>
                <a:cs typeface="Calibri"/>
              </a:rPr>
              <a:t>1</a:t>
            </a:r>
            <a:endParaRPr sz="2400">
              <a:latin typeface="Calibri"/>
              <a:cs typeface="Calibri"/>
            </a:endParaRPr>
          </a:p>
        </p:txBody>
      </p:sp>
      <p:grpSp>
        <p:nvGrpSpPr>
          <p:cNvPr id="77" name="object 77"/>
          <p:cNvGrpSpPr/>
          <p:nvPr/>
        </p:nvGrpSpPr>
        <p:grpSpPr>
          <a:xfrm>
            <a:off x="6191250" y="1246250"/>
            <a:ext cx="5191125" cy="1030605"/>
            <a:chOff x="6191250" y="1246250"/>
            <a:chExt cx="5191125" cy="1030605"/>
          </a:xfrm>
        </p:grpSpPr>
        <p:sp>
          <p:nvSpPr>
            <p:cNvPr id="78" name="object 78"/>
            <p:cNvSpPr/>
            <p:nvPr/>
          </p:nvSpPr>
          <p:spPr>
            <a:xfrm>
              <a:off x="6200775" y="1381124"/>
              <a:ext cx="5172075" cy="885825"/>
            </a:xfrm>
            <a:custGeom>
              <a:avLst/>
              <a:gdLst/>
              <a:ahLst/>
              <a:cxnLst/>
              <a:rect l="l" t="t" r="r" b="b"/>
              <a:pathLst>
                <a:path w="5172075" h="885825">
                  <a:moveTo>
                    <a:pt x="5024501" y="0"/>
                  </a:moveTo>
                  <a:lnTo>
                    <a:pt x="147700" y="0"/>
                  </a:lnTo>
                  <a:lnTo>
                    <a:pt x="100982" y="7521"/>
                  </a:lnTo>
                  <a:lnTo>
                    <a:pt x="60432" y="28472"/>
                  </a:lnTo>
                  <a:lnTo>
                    <a:pt x="28472" y="60432"/>
                  </a:lnTo>
                  <a:lnTo>
                    <a:pt x="7521" y="100982"/>
                  </a:lnTo>
                  <a:lnTo>
                    <a:pt x="0" y="147700"/>
                  </a:lnTo>
                  <a:lnTo>
                    <a:pt x="0" y="738124"/>
                  </a:lnTo>
                  <a:lnTo>
                    <a:pt x="7521" y="784842"/>
                  </a:lnTo>
                  <a:lnTo>
                    <a:pt x="28472" y="825392"/>
                  </a:lnTo>
                  <a:lnTo>
                    <a:pt x="60432" y="857352"/>
                  </a:lnTo>
                  <a:lnTo>
                    <a:pt x="100982" y="878303"/>
                  </a:lnTo>
                  <a:lnTo>
                    <a:pt x="147700" y="885825"/>
                  </a:lnTo>
                  <a:lnTo>
                    <a:pt x="5024374" y="885825"/>
                  </a:lnTo>
                  <a:lnTo>
                    <a:pt x="5071092" y="878304"/>
                  </a:lnTo>
                  <a:lnTo>
                    <a:pt x="5111642" y="857360"/>
                  </a:lnTo>
                  <a:lnTo>
                    <a:pt x="5143602" y="825419"/>
                  </a:lnTo>
                  <a:lnTo>
                    <a:pt x="5164553" y="784907"/>
                  </a:lnTo>
                  <a:lnTo>
                    <a:pt x="5172075" y="738251"/>
                  </a:lnTo>
                  <a:lnTo>
                    <a:pt x="5172075" y="147700"/>
                  </a:lnTo>
                  <a:lnTo>
                    <a:pt x="5164554" y="100982"/>
                  </a:lnTo>
                  <a:lnTo>
                    <a:pt x="5143610" y="60432"/>
                  </a:lnTo>
                  <a:lnTo>
                    <a:pt x="5111669" y="28472"/>
                  </a:lnTo>
                  <a:lnTo>
                    <a:pt x="5071157" y="7521"/>
                  </a:lnTo>
                  <a:lnTo>
                    <a:pt x="5024501" y="0"/>
                  </a:lnTo>
                  <a:close/>
                </a:path>
              </a:pathLst>
            </a:custGeom>
            <a:solidFill>
              <a:srgbClr val="E0EED7"/>
            </a:solidFill>
          </p:spPr>
          <p:txBody>
            <a:bodyPr wrap="square" lIns="0" tIns="0" rIns="0" bIns="0" rtlCol="0"/>
            <a:lstStyle/>
            <a:p>
              <a:endParaRPr/>
            </a:p>
          </p:txBody>
        </p:sp>
        <p:sp>
          <p:nvSpPr>
            <p:cNvPr id="79" name="object 79"/>
            <p:cNvSpPr/>
            <p:nvPr/>
          </p:nvSpPr>
          <p:spPr>
            <a:xfrm>
              <a:off x="6200775" y="1381124"/>
              <a:ext cx="5172075" cy="885825"/>
            </a:xfrm>
            <a:custGeom>
              <a:avLst/>
              <a:gdLst/>
              <a:ahLst/>
              <a:cxnLst/>
              <a:rect l="l" t="t" r="r" b="b"/>
              <a:pathLst>
                <a:path w="5172075" h="885825">
                  <a:moveTo>
                    <a:pt x="0" y="147700"/>
                  </a:moveTo>
                  <a:lnTo>
                    <a:pt x="7521" y="100982"/>
                  </a:lnTo>
                  <a:lnTo>
                    <a:pt x="28472" y="60432"/>
                  </a:lnTo>
                  <a:lnTo>
                    <a:pt x="60432" y="28472"/>
                  </a:lnTo>
                  <a:lnTo>
                    <a:pt x="100982" y="7521"/>
                  </a:lnTo>
                  <a:lnTo>
                    <a:pt x="147700" y="0"/>
                  </a:lnTo>
                  <a:lnTo>
                    <a:pt x="5024501" y="0"/>
                  </a:lnTo>
                  <a:lnTo>
                    <a:pt x="5071157" y="7521"/>
                  </a:lnTo>
                  <a:lnTo>
                    <a:pt x="5111669" y="28472"/>
                  </a:lnTo>
                  <a:lnTo>
                    <a:pt x="5143610" y="60432"/>
                  </a:lnTo>
                  <a:lnTo>
                    <a:pt x="5164554" y="100982"/>
                  </a:lnTo>
                  <a:lnTo>
                    <a:pt x="5172075" y="147700"/>
                  </a:lnTo>
                  <a:lnTo>
                    <a:pt x="5172075" y="738251"/>
                  </a:lnTo>
                  <a:lnTo>
                    <a:pt x="5164553" y="784907"/>
                  </a:lnTo>
                  <a:lnTo>
                    <a:pt x="5143602" y="825419"/>
                  </a:lnTo>
                  <a:lnTo>
                    <a:pt x="5111642" y="857360"/>
                  </a:lnTo>
                  <a:lnTo>
                    <a:pt x="5071092" y="878304"/>
                  </a:lnTo>
                  <a:lnTo>
                    <a:pt x="5024374" y="885825"/>
                  </a:lnTo>
                  <a:lnTo>
                    <a:pt x="147700" y="885825"/>
                  </a:lnTo>
                  <a:lnTo>
                    <a:pt x="100982" y="878303"/>
                  </a:lnTo>
                  <a:lnTo>
                    <a:pt x="60432" y="857352"/>
                  </a:lnTo>
                  <a:lnTo>
                    <a:pt x="28472" y="825392"/>
                  </a:lnTo>
                  <a:lnTo>
                    <a:pt x="7521" y="784842"/>
                  </a:lnTo>
                  <a:lnTo>
                    <a:pt x="0" y="738124"/>
                  </a:lnTo>
                  <a:lnTo>
                    <a:pt x="0" y="147700"/>
                  </a:lnTo>
                  <a:close/>
                </a:path>
              </a:pathLst>
            </a:custGeom>
            <a:ln w="19050">
              <a:solidFill>
                <a:srgbClr val="6F2F9F"/>
              </a:solidFill>
              <a:prstDash val="sysDash"/>
            </a:ln>
          </p:spPr>
          <p:txBody>
            <a:bodyPr wrap="square" lIns="0" tIns="0" rIns="0" bIns="0" rtlCol="0"/>
            <a:lstStyle/>
            <a:p>
              <a:endParaRPr/>
            </a:p>
          </p:txBody>
        </p:sp>
        <p:sp>
          <p:nvSpPr>
            <p:cNvPr id="80" name="object 80"/>
            <p:cNvSpPr/>
            <p:nvPr/>
          </p:nvSpPr>
          <p:spPr>
            <a:xfrm>
              <a:off x="7967726" y="1262125"/>
              <a:ext cx="1981200" cy="276225"/>
            </a:xfrm>
            <a:custGeom>
              <a:avLst/>
              <a:gdLst/>
              <a:ahLst/>
              <a:cxnLst/>
              <a:rect l="l" t="t" r="r" b="b"/>
              <a:pathLst>
                <a:path w="1981200" h="276225">
                  <a:moveTo>
                    <a:pt x="1935099" y="0"/>
                  </a:moveTo>
                  <a:lnTo>
                    <a:pt x="45974" y="0"/>
                  </a:lnTo>
                  <a:lnTo>
                    <a:pt x="28074" y="3611"/>
                  </a:lnTo>
                  <a:lnTo>
                    <a:pt x="13461" y="13462"/>
                  </a:lnTo>
                  <a:lnTo>
                    <a:pt x="3611" y="28074"/>
                  </a:lnTo>
                  <a:lnTo>
                    <a:pt x="0" y="45974"/>
                  </a:lnTo>
                  <a:lnTo>
                    <a:pt x="0" y="230124"/>
                  </a:lnTo>
                  <a:lnTo>
                    <a:pt x="3611" y="248042"/>
                  </a:lnTo>
                  <a:lnTo>
                    <a:pt x="13462" y="262699"/>
                  </a:lnTo>
                  <a:lnTo>
                    <a:pt x="28074" y="272593"/>
                  </a:lnTo>
                  <a:lnTo>
                    <a:pt x="45974" y="276225"/>
                  </a:lnTo>
                  <a:lnTo>
                    <a:pt x="1935099" y="276225"/>
                  </a:lnTo>
                  <a:lnTo>
                    <a:pt x="1953017" y="272593"/>
                  </a:lnTo>
                  <a:lnTo>
                    <a:pt x="1967674" y="262699"/>
                  </a:lnTo>
                  <a:lnTo>
                    <a:pt x="1977568" y="248042"/>
                  </a:lnTo>
                  <a:lnTo>
                    <a:pt x="1981200" y="230124"/>
                  </a:lnTo>
                  <a:lnTo>
                    <a:pt x="1981200" y="45974"/>
                  </a:lnTo>
                  <a:lnTo>
                    <a:pt x="1977568" y="28074"/>
                  </a:lnTo>
                  <a:lnTo>
                    <a:pt x="1967674" y="13462"/>
                  </a:lnTo>
                  <a:lnTo>
                    <a:pt x="1953017" y="3611"/>
                  </a:lnTo>
                  <a:lnTo>
                    <a:pt x="1935099" y="0"/>
                  </a:lnTo>
                  <a:close/>
                </a:path>
              </a:pathLst>
            </a:custGeom>
            <a:solidFill>
              <a:srgbClr val="33CC33"/>
            </a:solidFill>
          </p:spPr>
          <p:txBody>
            <a:bodyPr wrap="square" lIns="0" tIns="0" rIns="0" bIns="0" rtlCol="0"/>
            <a:lstStyle/>
            <a:p>
              <a:endParaRPr/>
            </a:p>
          </p:txBody>
        </p:sp>
        <p:sp>
          <p:nvSpPr>
            <p:cNvPr id="81" name="object 81"/>
            <p:cNvSpPr/>
            <p:nvPr/>
          </p:nvSpPr>
          <p:spPr>
            <a:xfrm>
              <a:off x="7967726" y="1262125"/>
              <a:ext cx="1981200" cy="276225"/>
            </a:xfrm>
            <a:custGeom>
              <a:avLst/>
              <a:gdLst/>
              <a:ahLst/>
              <a:cxnLst/>
              <a:rect l="l" t="t" r="r" b="b"/>
              <a:pathLst>
                <a:path w="1981200" h="276225">
                  <a:moveTo>
                    <a:pt x="0" y="45974"/>
                  </a:moveTo>
                  <a:lnTo>
                    <a:pt x="3611" y="28074"/>
                  </a:lnTo>
                  <a:lnTo>
                    <a:pt x="13461" y="13462"/>
                  </a:lnTo>
                  <a:lnTo>
                    <a:pt x="28074" y="3611"/>
                  </a:lnTo>
                  <a:lnTo>
                    <a:pt x="45974" y="0"/>
                  </a:lnTo>
                  <a:lnTo>
                    <a:pt x="1935099" y="0"/>
                  </a:lnTo>
                  <a:lnTo>
                    <a:pt x="1953017" y="3611"/>
                  </a:lnTo>
                  <a:lnTo>
                    <a:pt x="1967674" y="13462"/>
                  </a:lnTo>
                  <a:lnTo>
                    <a:pt x="1977568" y="28074"/>
                  </a:lnTo>
                  <a:lnTo>
                    <a:pt x="1981200" y="45974"/>
                  </a:lnTo>
                  <a:lnTo>
                    <a:pt x="1981200" y="230124"/>
                  </a:lnTo>
                  <a:lnTo>
                    <a:pt x="1977568" y="248042"/>
                  </a:lnTo>
                  <a:lnTo>
                    <a:pt x="1967674" y="262699"/>
                  </a:lnTo>
                  <a:lnTo>
                    <a:pt x="1953017" y="272593"/>
                  </a:lnTo>
                  <a:lnTo>
                    <a:pt x="1935099" y="276225"/>
                  </a:lnTo>
                  <a:lnTo>
                    <a:pt x="45974" y="276225"/>
                  </a:lnTo>
                  <a:lnTo>
                    <a:pt x="28074" y="272593"/>
                  </a:lnTo>
                  <a:lnTo>
                    <a:pt x="13462" y="262699"/>
                  </a:lnTo>
                  <a:lnTo>
                    <a:pt x="3611" y="248042"/>
                  </a:lnTo>
                  <a:lnTo>
                    <a:pt x="0" y="230124"/>
                  </a:lnTo>
                  <a:lnTo>
                    <a:pt x="0" y="45974"/>
                  </a:lnTo>
                  <a:close/>
                </a:path>
              </a:pathLst>
            </a:custGeom>
            <a:ln w="31750">
              <a:solidFill>
                <a:srgbClr val="FF0000"/>
              </a:solidFill>
            </a:ln>
          </p:spPr>
          <p:txBody>
            <a:bodyPr wrap="square" lIns="0" tIns="0" rIns="0" bIns="0" rtlCol="0"/>
            <a:lstStyle/>
            <a:p>
              <a:endParaRPr/>
            </a:p>
          </p:txBody>
        </p:sp>
      </p:grpSp>
      <p:sp>
        <p:nvSpPr>
          <p:cNvPr id="82" name="object 82"/>
          <p:cNvSpPr txBox="1"/>
          <p:nvPr/>
        </p:nvSpPr>
        <p:spPr>
          <a:xfrm>
            <a:off x="8377301" y="1255712"/>
            <a:ext cx="1156335" cy="266065"/>
          </a:xfrm>
          <a:prstGeom prst="rect">
            <a:avLst/>
          </a:prstGeom>
        </p:spPr>
        <p:txBody>
          <a:bodyPr vert="horz" wrap="square" lIns="0" tIns="15875" rIns="0" bIns="0" rtlCol="0">
            <a:spAutoFit/>
          </a:bodyPr>
          <a:lstStyle/>
          <a:p>
            <a:pPr marL="12700">
              <a:lnSpc>
                <a:spcPct val="100000"/>
              </a:lnSpc>
              <a:spcBef>
                <a:spcPts val="125"/>
              </a:spcBef>
            </a:pPr>
            <a:r>
              <a:rPr sz="1550" b="1" spc="25" dirty="0">
                <a:latin typeface="Calibri"/>
                <a:cs typeface="Calibri"/>
              </a:rPr>
              <a:t>30</a:t>
            </a:r>
            <a:r>
              <a:rPr sz="1550" b="1" spc="-85" dirty="0">
                <a:latin typeface="Calibri"/>
                <a:cs typeface="Calibri"/>
              </a:rPr>
              <a:t> </a:t>
            </a:r>
            <a:r>
              <a:rPr sz="1550" b="1" spc="15" dirty="0">
                <a:latin typeface="Calibri"/>
                <a:cs typeface="Calibri"/>
              </a:rPr>
              <a:t>November</a:t>
            </a:r>
            <a:endParaRPr sz="1550">
              <a:latin typeface="Calibri"/>
              <a:cs typeface="Calibri"/>
            </a:endParaRPr>
          </a:p>
        </p:txBody>
      </p:sp>
      <p:sp>
        <p:nvSpPr>
          <p:cNvPr id="83" name="object 83"/>
          <p:cNvSpPr txBox="1"/>
          <p:nvPr/>
        </p:nvSpPr>
        <p:spPr>
          <a:xfrm>
            <a:off x="6391528" y="1570037"/>
            <a:ext cx="4805680" cy="483234"/>
          </a:xfrm>
          <a:prstGeom prst="rect">
            <a:avLst/>
          </a:prstGeom>
        </p:spPr>
        <p:txBody>
          <a:bodyPr vert="horz" wrap="square" lIns="0" tIns="12700" rIns="0" bIns="0" rtlCol="0">
            <a:spAutoFit/>
          </a:bodyPr>
          <a:lstStyle/>
          <a:p>
            <a:pPr marL="12700" marR="5080">
              <a:lnSpc>
                <a:spcPct val="100000"/>
              </a:lnSpc>
              <a:spcBef>
                <a:spcPts val="100"/>
              </a:spcBef>
              <a:tabLst>
                <a:tab pos="661035" algn="l"/>
                <a:tab pos="2423795" algn="l"/>
                <a:tab pos="2976880" algn="l"/>
                <a:tab pos="4006215" algn="l"/>
              </a:tabLst>
            </a:pPr>
            <a:r>
              <a:rPr sz="1500" spc="-35" dirty="0">
                <a:latin typeface="Arial MT"/>
                <a:cs typeface="Arial MT"/>
              </a:rPr>
              <a:t>R</a:t>
            </a:r>
            <a:r>
              <a:rPr sz="1500" spc="65" dirty="0">
                <a:latin typeface="Arial MT"/>
                <a:cs typeface="Arial MT"/>
              </a:rPr>
              <a:t>e</a:t>
            </a:r>
            <a:r>
              <a:rPr sz="1500" spc="-80" dirty="0">
                <a:latin typeface="Arial MT"/>
                <a:cs typeface="Arial MT"/>
              </a:rPr>
              <a:t>v</a:t>
            </a:r>
            <a:r>
              <a:rPr sz="1500" spc="-35" dirty="0">
                <a:latin typeface="Arial MT"/>
                <a:cs typeface="Arial MT"/>
              </a:rPr>
              <a:t>i</a:t>
            </a:r>
            <a:r>
              <a:rPr sz="1500" spc="75" dirty="0">
                <a:latin typeface="Arial MT"/>
                <a:cs typeface="Arial MT"/>
              </a:rPr>
              <a:t>s</a:t>
            </a:r>
            <a:r>
              <a:rPr sz="1500" dirty="0">
                <a:latin typeface="Arial MT"/>
                <a:cs typeface="Arial MT"/>
              </a:rPr>
              <a:t>i	</a:t>
            </a:r>
            <a:r>
              <a:rPr sz="1500" spc="45" dirty="0">
                <a:latin typeface="Arial MT"/>
                <a:cs typeface="Arial MT"/>
              </a:rPr>
              <a:t>A</a:t>
            </a:r>
            <a:r>
              <a:rPr sz="1500" spc="-90" dirty="0">
                <a:latin typeface="Arial MT"/>
                <a:cs typeface="Arial MT"/>
              </a:rPr>
              <a:t>n</a:t>
            </a:r>
            <a:r>
              <a:rPr sz="1500" spc="-15" dirty="0">
                <a:latin typeface="Arial MT"/>
                <a:cs typeface="Arial MT"/>
              </a:rPr>
              <a:t>gga</a:t>
            </a:r>
            <a:r>
              <a:rPr sz="1500" spc="20" dirty="0">
                <a:latin typeface="Arial MT"/>
                <a:cs typeface="Arial MT"/>
              </a:rPr>
              <a:t>r</a:t>
            </a:r>
            <a:r>
              <a:rPr sz="1500" spc="60" dirty="0">
                <a:latin typeface="Arial MT"/>
                <a:cs typeface="Arial MT"/>
              </a:rPr>
              <a:t>a</a:t>
            </a:r>
            <a:r>
              <a:rPr sz="1500" dirty="0">
                <a:latin typeface="Arial MT"/>
                <a:cs typeface="Arial MT"/>
              </a:rPr>
              <a:t>n </a:t>
            </a:r>
            <a:r>
              <a:rPr sz="1500" spc="140" dirty="0">
                <a:latin typeface="Arial MT"/>
                <a:cs typeface="Arial MT"/>
              </a:rPr>
              <a:t> </a:t>
            </a:r>
            <a:r>
              <a:rPr sz="1500" spc="40" dirty="0">
                <a:latin typeface="Arial MT"/>
                <a:cs typeface="Arial MT"/>
              </a:rPr>
              <a:t>R</a:t>
            </a:r>
            <a:r>
              <a:rPr sz="1500" spc="-15" dirty="0">
                <a:latin typeface="Arial MT"/>
                <a:cs typeface="Arial MT"/>
              </a:rPr>
              <a:t>e</a:t>
            </a:r>
            <a:r>
              <a:rPr sz="1500" spc="60" dirty="0">
                <a:latin typeface="Arial MT"/>
                <a:cs typeface="Arial MT"/>
              </a:rPr>
              <a:t>g</a:t>
            </a:r>
            <a:r>
              <a:rPr sz="1500" spc="-90" dirty="0">
                <a:latin typeface="Arial MT"/>
                <a:cs typeface="Arial MT"/>
              </a:rPr>
              <a:t>u</a:t>
            </a:r>
            <a:r>
              <a:rPr sz="1500" spc="40" dirty="0">
                <a:latin typeface="Arial MT"/>
                <a:cs typeface="Arial MT"/>
              </a:rPr>
              <a:t>l</a:t>
            </a:r>
            <a:r>
              <a:rPr sz="1500" spc="-15" dirty="0">
                <a:latin typeface="Arial MT"/>
                <a:cs typeface="Arial MT"/>
              </a:rPr>
              <a:t>e</a:t>
            </a:r>
            <a:r>
              <a:rPr sz="1500" dirty="0">
                <a:latin typeface="Arial MT"/>
                <a:cs typeface="Arial MT"/>
              </a:rPr>
              <a:t>r	</a:t>
            </a:r>
            <a:r>
              <a:rPr sz="1500" spc="-15" dirty="0">
                <a:latin typeface="Arial MT"/>
                <a:cs typeface="Arial MT"/>
              </a:rPr>
              <a:t>pad</a:t>
            </a:r>
            <a:r>
              <a:rPr sz="1500" dirty="0">
                <a:latin typeface="Arial MT"/>
                <a:cs typeface="Arial MT"/>
              </a:rPr>
              <a:t>a	</a:t>
            </a:r>
            <a:r>
              <a:rPr sz="1500" b="1" spc="-35" dirty="0">
                <a:latin typeface="Arial"/>
                <a:cs typeface="Arial"/>
              </a:rPr>
              <a:t>D</a:t>
            </a:r>
            <a:r>
              <a:rPr sz="1500" b="1" spc="-45" dirty="0">
                <a:latin typeface="Arial"/>
                <a:cs typeface="Arial"/>
              </a:rPr>
              <a:t>i</a:t>
            </a:r>
            <a:r>
              <a:rPr sz="1500" b="1" spc="15" dirty="0">
                <a:latin typeface="Arial"/>
                <a:cs typeface="Arial"/>
              </a:rPr>
              <a:t>r</a:t>
            </a:r>
            <a:r>
              <a:rPr sz="1500" b="1" spc="-10" dirty="0">
                <a:latin typeface="Arial"/>
                <a:cs typeface="Arial"/>
              </a:rPr>
              <a:t>ek</a:t>
            </a:r>
            <a:r>
              <a:rPr sz="1500" b="1" spc="25" dirty="0">
                <a:latin typeface="Arial"/>
                <a:cs typeface="Arial"/>
              </a:rPr>
              <a:t>t</a:t>
            </a:r>
            <a:r>
              <a:rPr sz="1500" b="1" spc="-15" dirty="0">
                <a:latin typeface="Arial"/>
                <a:cs typeface="Arial"/>
              </a:rPr>
              <a:t>o</a:t>
            </a:r>
            <a:r>
              <a:rPr sz="1500" b="1" spc="15" dirty="0">
                <a:latin typeface="Arial"/>
                <a:cs typeface="Arial"/>
              </a:rPr>
              <a:t>r</a:t>
            </a:r>
            <a:r>
              <a:rPr sz="1500" b="1" spc="-10" dirty="0">
                <a:latin typeface="Arial"/>
                <a:cs typeface="Arial"/>
              </a:rPr>
              <a:t>a</a:t>
            </a:r>
            <a:r>
              <a:rPr sz="1500" b="1" dirty="0">
                <a:latin typeface="Arial"/>
                <a:cs typeface="Arial"/>
              </a:rPr>
              <a:t>t	</a:t>
            </a:r>
            <a:r>
              <a:rPr sz="1500" b="1" spc="-15" dirty="0">
                <a:latin typeface="Arial"/>
                <a:cs typeface="Arial"/>
              </a:rPr>
              <a:t>Je</a:t>
            </a:r>
            <a:r>
              <a:rPr sz="1500" b="1" spc="-20" dirty="0">
                <a:latin typeface="Arial"/>
                <a:cs typeface="Arial"/>
              </a:rPr>
              <a:t>nd</a:t>
            </a:r>
            <a:r>
              <a:rPr sz="1500" b="1" spc="-15" dirty="0">
                <a:latin typeface="Arial"/>
                <a:cs typeface="Arial"/>
              </a:rPr>
              <a:t>e</a:t>
            </a:r>
            <a:r>
              <a:rPr sz="1500" b="1" spc="10" dirty="0">
                <a:latin typeface="Arial"/>
                <a:cs typeface="Arial"/>
              </a:rPr>
              <a:t>r</a:t>
            </a:r>
            <a:r>
              <a:rPr sz="1500" b="1" spc="60" dirty="0">
                <a:latin typeface="Arial"/>
                <a:cs typeface="Arial"/>
              </a:rPr>
              <a:t>a</a:t>
            </a:r>
            <a:r>
              <a:rPr sz="1500" b="1" dirty="0">
                <a:latin typeface="Arial"/>
                <a:cs typeface="Arial"/>
              </a:rPr>
              <a:t>l  </a:t>
            </a:r>
            <a:r>
              <a:rPr sz="1500" b="1" spc="-10" dirty="0">
                <a:latin typeface="Arial"/>
                <a:cs typeface="Arial"/>
              </a:rPr>
              <a:t>Perbendaharaan</a:t>
            </a:r>
            <a:r>
              <a:rPr sz="1200" spc="-10" dirty="0">
                <a:latin typeface="Arial MT"/>
                <a:cs typeface="Arial MT"/>
              </a:rPr>
              <a:t>.</a:t>
            </a:r>
            <a:endParaRPr sz="1200">
              <a:latin typeface="Arial MT"/>
              <a:cs typeface="Arial MT"/>
            </a:endParaRPr>
          </a:p>
        </p:txBody>
      </p:sp>
      <p:grpSp>
        <p:nvGrpSpPr>
          <p:cNvPr id="84" name="object 84"/>
          <p:cNvGrpSpPr/>
          <p:nvPr/>
        </p:nvGrpSpPr>
        <p:grpSpPr>
          <a:xfrm>
            <a:off x="323850" y="3113151"/>
            <a:ext cx="5191125" cy="1011555"/>
            <a:chOff x="323850" y="3113151"/>
            <a:chExt cx="5191125" cy="1011555"/>
          </a:xfrm>
        </p:grpSpPr>
        <p:sp>
          <p:nvSpPr>
            <p:cNvPr id="85" name="object 85"/>
            <p:cNvSpPr/>
            <p:nvPr/>
          </p:nvSpPr>
          <p:spPr>
            <a:xfrm>
              <a:off x="333375" y="3238500"/>
              <a:ext cx="5172075" cy="876300"/>
            </a:xfrm>
            <a:custGeom>
              <a:avLst/>
              <a:gdLst/>
              <a:ahLst/>
              <a:cxnLst/>
              <a:rect l="l" t="t" r="r" b="b"/>
              <a:pathLst>
                <a:path w="5172075" h="876300">
                  <a:moveTo>
                    <a:pt x="5026025" y="0"/>
                  </a:moveTo>
                  <a:lnTo>
                    <a:pt x="146050" y="0"/>
                  </a:lnTo>
                  <a:lnTo>
                    <a:pt x="99888" y="7447"/>
                  </a:lnTo>
                  <a:lnTo>
                    <a:pt x="59796" y="28183"/>
                  </a:lnTo>
                  <a:lnTo>
                    <a:pt x="28180" y="59801"/>
                  </a:lnTo>
                  <a:lnTo>
                    <a:pt x="7446" y="99893"/>
                  </a:lnTo>
                  <a:lnTo>
                    <a:pt x="0" y="146050"/>
                  </a:lnTo>
                  <a:lnTo>
                    <a:pt x="0" y="730250"/>
                  </a:lnTo>
                  <a:lnTo>
                    <a:pt x="7446" y="776406"/>
                  </a:lnTo>
                  <a:lnTo>
                    <a:pt x="28180" y="816498"/>
                  </a:lnTo>
                  <a:lnTo>
                    <a:pt x="59796" y="848116"/>
                  </a:lnTo>
                  <a:lnTo>
                    <a:pt x="99888" y="868852"/>
                  </a:lnTo>
                  <a:lnTo>
                    <a:pt x="146050" y="876300"/>
                  </a:lnTo>
                  <a:lnTo>
                    <a:pt x="5026025" y="876300"/>
                  </a:lnTo>
                  <a:lnTo>
                    <a:pt x="5072181" y="868852"/>
                  </a:lnTo>
                  <a:lnTo>
                    <a:pt x="5112273" y="848116"/>
                  </a:lnTo>
                  <a:lnTo>
                    <a:pt x="5143891" y="816498"/>
                  </a:lnTo>
                  <a:lnTo>
                    <a:pt x="5164627" y="776406"/>
                  </a:lnTo>
                  <a:lnTo>
                    <a:pt x="5172075" y="730250"/>
                  </a:lnTo>
                  <a:lnTo>
                    <a:pt x="5172075" y="146050"/>
                  </a:lnTo>
                  <a:lnTo>
                    <a:pt x="5164627" y="99893"/>
                  </a:lnTo>
                  <a:lnTo>
                    <a:pt x="5143891" y="59801"/>
                  </a:lnTo>
                  <a:lnTo>
                    <a:pt x="5112273" y="28183"/>
                  </a:lnTo>
                  <a:lnTo>
                    <a:pt x="5072181" y="7447"/>
                  </a:lnTo>
                  <a:lnTo>
                    <a:pt x="5026025" y="0"/>
                  </a:lnTo>
                  <a:close/>
                </a:path>
              </a:pathLst>
            </a:custGeom>
            <a:solidFill>
              <a:srgbClr val="FFF1CC"/>
            </a:solidFill>
          </p:spPr>
          <p:txBody>
            <a:bodyPr wrap="square" lIns="0" tIns="0" rIns="0" bIns="0" rtlCol="0"/>
            <a:lstStyle/>
            <a:p>
              <a:endParaRPr/>
            </a:p>
          </p:txBody>
        </p:sp>
        <p:sp>
          <p:nvSpPr>
            <p:cNvPr id="86" name="object 86"/>
            <p:cNvSpPr/>
            <p:nvPr/>
          </p:nvSpPr>
          <p:spPr>
            <a:xfrm>
              <a:off x="333375" y="3238500"/>
              <a:ext cx="5172075" cy="876300"/>
            </a:xfrm>
            <a:custGeom>
              <a:avLst/>
              <a:gdLst/>
              <a:ahLst/>
              <a:cxnLst/>
              <a:rect l="l" t="t" r="r" b="b"/>
              <a:pathLst>
                <a:path w="5172075" h="876300">
                  <a:moveTo>
                    <a:pt x="0" y="146050"/>
                  </a:moveTo>
                  <a:lnTo>
                    <a:pt x="7446" y="99893"/>
                  </a:lnTo>
                  <a:lnTo>
                    <a:pt x="28180" y="59801"/>
                  </a:lnTo>
                  <a:lnTo>
                    <a:pt x="59796" y="28183"/>
                  </a:lnTo>
                  <a:lnTo>
                    <a:pt x="99888" y="7447"/>
                  </a:lnTo>
                  <a:lnTo>
                    <a:pt x="146050" y="0"/>
                  </a:lnTo>
                  <a:lnTo>
                    <a:pt x="5026025" y="0"/>
                  </a:lnTo>
                  <a:lnTo>
                    <a:pt x="5072181" y="7447"/>
                  </a:lnTo>
                  <a:lnTo>
                    <a:pt x="5112273" y="28183"/>
                  </a:lnTo>
                  <a:lnTo>
                    <a:pt x="5143891" y="59801"/>
                  </a:lnTo>
                  <a:lnTo>
                    <a:pt x="5164627" y="99893"/>
                  </a:lnTo>
                  <a:lnTo>
                    <a:pt x="5172075" y="146050"/>
                  </a:lnTo>
                  <a:lnTo>
                    <a:pt x="5172075" y="730250"/>
                  </a:lnTo>
                  <a:lnTo>
                    <a:pt x="5164627" y="776406"/>
                  </a:lnTo>
                  <a:lnTo>
                    <a:pt x="5143891" y="816498"/>
                  </a:lnTo>
                  <a:lnTo>
                    <a:pt x="5112273" y="848116"/>
                  </a:lnTo>
                  <a:lnTo>
                    <a:pt x="5072181" y="868852"/>
                  </a:lnTo>
                  <a:lnTo>
                    <a:pt x="5026025" y="876300"/>
                  </a:lnTo>
                  <a:lnTo>
                    <a:pt x="146050" y="876300"/>
                  </a:lnTo>
                  <a:lnTo>
                    <a:pt x="99888" y="868852"/>
                  </a:lnTo>
                  <a:lnTo>
                    <a:pt x="59796" y="848116"/>
                  </a:lnTo>
                  <a:lnTo>
                    <a:pt x="28180" y="816498"/>
                  </a:lnTo>
                  <a:lnTo>
                    <a:pt x="7446" y="776406"/>
                  </a:lnTo>
                  <a:lnTo>
                    <a:pt x="0" y="730250"/>
                  </a:lnTo>
                  <a:lnTo>
                    <a:pt x="0" y="146050"/>
                  </a:lnTo>
                  <a:close/>
                </a:path>
              </a:pathLst>
            </a:custGeom>
            <a:ln w="19050">
              <a:solidFill>
                <a:srgbClr val="6F2F9F"/>
              </a:solidFill>
              <a:prstDash val="sysDash"/>
            </a:ln>
          </p:spPr>
          <p:txBody>
            <a:bodyPr wrap="square" lIns="0" tIns="0" rIns="0" bIns="0" rtlCol="0"/>
            <a:lstStyle/>
            <a:p>
              <a:endParaRPr/>
            </a:p>
          </p:txBody>
        </p:sp>
        <p:sp>
          <p:nvSpPr>
            <p:cNvPr id="87" name="object 87"/>
            <p:cNvSpPr/>
            <p:nvPr/>
          </p:nvSpPr>
          <p:spPr>
            <a:xfrm>
              <a:off x="500062" y="3119501"/>
              <a:ext cx="1972310" cy="276225"/>
            </a:xfrm>
            <a:custGeom>
              <a:avLst/>
              <a:gdLst/>
              <a:ahLst/>
              <a:cxnLst/>
              <a:rect l="l" t="t" r="r" b="b"/>
              <a:pathLst>
                <a:path w="1972310" h="276225">
                  <a:moveTo>
                    <a:pt x="1925637" y="0"/>
                  </a:moveTo>
                  <a:lnTo>
                    <a:pt x="46037" y="0"/>
                  </a:lnTo>
                  <a:lnTo>
                    <a:pt x="28117" y="3611"/>
                  </a:lnTo>
                  <a:lnTo>
                    <a:pt x="13484" y="13462"/>
                  </a:lnTo>
                  <a:lnTo>
                    <a:pt x="3617" y="28074"/>
                  </a:lnTo>
                  <a:lnTo>
                    <a:pt x="0" y="45974"/>
                  </a:lnTo>
                  <a:lnTo>
                    <a:pt x="0" y="230124"/>
                  </a:lnTo>
                  <a:lnTo>
                    <a:pt x="3617" y="248042"/>
                  </a:lnTo>
                  <a:lnTo>
                    <a:pt x="13484" y="262699"/>
                  </a:lnTo>
                  <a:lnTo>
                    <a:pt x="28117" y="272593"/>
                  </a:lnTo>
                  <a:lnTo>
                    <a:pt x="46037" y="276225"/>
                  </a:lnTo>
                  <a:lnTo>
                    <a:pt x="1925637" y="276225"/>
                  </a:lnTo>
                  <a:lnTo>
                    <a:pt x="1943556" y="272593"/>
                  </a:lnTo>
                  <a:lnTo>
                    <a:pt x="1958213" y="262699"/>
                  </a:lnTo>
                  <a:lnTo>
                    <a:pt x="1968107" y="248042"/>
                  </a:lnTo>
                  <a:lnTo>
                    <a:pt x="1971738" y="230124"/>
                  </a:lnTo>
                  <a:lnTo>
                    <a:pt x="1971738" y="45974"/>
                  </a:lnTo>
                  <a:lnTo>
                    <a:pt x="1968107" y="28074"/>
                  </a:lnTo>
                  <a:lnTo>
                    <a:pt x="1958213" y="13462"/>
                  </a:lnTo>
                  <a:lnTo>
                    <a:pt x="1943556" y="3611"/>
                  </a:lnTo>
                  <a:lnTo>
                    <a:pt x="1925637" y="0"/>
                  </a:lnTo>
                  <a:close/>
                </a:path>
              </a:pathLst>
            </a:custGeom>
            <a:solidFill>
              <a:srgbClr val="FFFF00"/>
            </a:solidFill>
          </p:spPr>
          <p:txBody>
            <a:bodyPr wrap="square" lIns="0" tIns="0" rIns="0" bIns="0" rtlCol="0"/>
            <a:lstStyle/>
            <a:p>
              <a:endParaRPr/>
            </a:p>
          </p:txBody>
        </p:sp>
        <p:sp>
          <p:nvSpPr>
            <p:cNvPr id="88" name="object 88"/>
            <p:cNvSpPr/>
            <p:nvPr/>
          </p:nvSpPr>
          <p:spPr>
            <a:xfrm>
              <a:off x="500062" y="3119501"/>
              <a:ext cx="1972310" cy="276225"/>
            </a:xfrm>
            <a:custGeom>
              <a:avLst/>
              <a:gdLst/>
              <a:ahLst/>
              <a:cxnLst/>
              <a:rect l="l" t="t" r="r" b="b"/>
              <a:pathLst>
                <a:path w="1972310" h="276225">
                  <a:moveTo>
                    <a:pt x="0" y="45974"/>
                  </a:moveTo>
                  <a:lnTo>
                    <a:pt x="3617" y="28074"/>
                  </a:lnTo>
                  <a:lnTo>
                    <a:pt x="13484" y="13462"/>
                  </a:lnTo>
                  <a:lnTo>
                    <a:pt x="28117" y="3611"/>
                  </a:lnTo>
                  <a:lnTo>
                    <a:pt x="46037" y="0"/>
                  </a:lnTo>
                  <a:lnTo>
                    <a:pt x="1925637" y="0"/>
                  </a:lnTo>
                  <a:lnTo>
                    <a:pt x="1943556" y="3611"/>
                  </a:lnTo>
                  <a:lnTo>
                    <a:pt x="1958213" y="13462"/>
                  </a:lnTo>
                  <a:lnTo>
                    <a:pt x="1968107" y="28074"/>
                  </a:lnTo>
                  <a:lnTo>
                    <a:pt x="1971738" y="45974"/>
                  </a:lnTo>
                  <a:lnTo>
                    <a:pt x="1971738" y="230124"/>
                  </a:lnTo>
                  <a:lnTo>
                    <a:pt x="1968107" y="248042"/>
                  </a:lnTo>
                  <a:lnTo>
                    <a:pt x="1958213" y="262699"/>
                  </a:lnTo>
                  <a:lnTo>
                    <a:pt x="1943556" y="272593"/>
                  </a:lnTo>
                  <a:lnTo>
                    <a:pt x="1925637" y="276225"/>
                  </a:lnTo>
                  <a:lnTo>
                    <a:pt x="46037" y="276225"/>
                  </a:lnTo>
                  <a:lnTo>
                    <a:pt x="28117" y="272593"/>
                  </a:lnTo>
                  <a:lnTo>
                    <a:pt x="13484" y="262699"/>
                  </a:lnTo>
                  <a:lnTo>
                    <a:pt x="3617" y="248042"/>
                  </a:lnTo>
                  <a:lnTo>
                    <a:pt x="0" y="230124"/>
                  </a:lnTo>
                  <a:lnTo>
                    <a:pt x="0" y="45974"/>
                  </a:lnTo>
                  <a:close/>
                </a:path>
              </a:pathLst>
            </a:custGeom>
            <a:ln w="12700">
              <a:solidFill>
                <a:srgbClr val="30528F"/>
              </a:solidFill>
            </a:ln>
          </p:spPr>
          <p:txBody>
            <a:bodyPr wrap="square" lIns="0" tIns="0" rIns="0" bIns="0" rtlCol="0"/>
            <a:lstStyle/>
            <a:p>
              <a:endParaRPr/>
            </a:p>
          </p:txBody>
        </p:sp>
      </p:grpSp>
      <p:sp>
        <p:nvSpPr>
          <p:cNvPr id="89" name="object 89"/>
          <p:cNvSpPr txBox="1"/>
          <p:nvPr/>
        </p:nvSpPr>
        <p:spPr>
          <a:xfrm>
            <a:off x="513154" y="3116516"/>
            <a:ext cx="1945639" cy="243204"/>
          </a:xfrm>
          <a:prstGeom prst="rect">
            <a:avLst/>
          </a:prstGeom>
        </p:spPr>
        <p:txBody>
          <a:bodyPr vert="horz" wrap="square" lIns="0" tIns="15875" rIns="0" bIns="0" rtlCol="0">
            <a:spAutoFit/>
          </a:bodyPr>
          <a:lstStyle/>
          <a:p>
            <a:pPr marL="591820">
              <a:lnSpc>
                <a:spcPct val="100000"/>
              </a:lnSpc>
              <a:spcBef>
                <a:spcPts val="125"/>
              </a:spcBef>
            </a:pPr>
            <a:r>
              <a:rPr sz="1400" b="1" spc="30" dirty="0">
                <a:latin typeface="Calibri"/>
                <a:cs typeface="Calibri"/>
              </a:rPr>
              <a:t>3</a:t>
            </a:r>
            <a:r>
              <a:rPr sz="1400" b="1" spc="10" dirty="0">
                <a:latin typeface="Calibri"/>
                <a:cs typeface="Calibri"/>
              </a:rPr>
              <a:t>1</a:t>
            </a:r>
            <a:r>
              <a:rPr sz="1400" b="1" spc="-70" dirty="0">
                <a:latin typeface="Calibri"/>
                <a:cs typeface="Calibri"/>
              </a:rPr>
              <a:t> </a:t>
            </a:r>
            <a:r>
              <a:rPr sz="1400" b="1" spc="-20" dirty="0">
                <a:latin typeface="Calibri"/>
                <a:cs typeface="Calibri"/>
              </a:rPr>
              <a:t>Ja</a:t>
            </a:r>
            <a:r>
              <a:rPr sz="1400" b="1" spc="-10" dirty="0">
                <a:latin typeface="Calibri"/>
                <a:cs typeface="Calibri"/>
              </a:rPr>
              <a:t>nu</a:t>
            </a:r>
            <a:r>
              <a:rPr sz="1400" b="1" spc="-20" dirty="0">
                <a:latin typeface="Calibri"/>
                <a:cs typeface="Calibri"/>
              </a:rPr>
              <a:t>a</a:t>
            </a:r>
            <a:r>
              <a:rPr sz="1400" b="1" spc="20" dirty="0">
                <a:latin typeface="Calibri"/>
                <a:cs typeface="Calibri"/>
              </a:rPr>
              <a:t>r</a:t>
            </a:r>
            <a:r>
              <a:rPr sz="1400" b="1" spc="5" dirty="0">
                <a:latin typeface="Calibri"/>
                <a:cs typeface="Calibri"/>
              </a:rPr>
              <a:t>i</a:t>
            </a:r>
            <a:endParaRPr sz="1400">
              <a:latin typeface="Calibri"/>
              <a:cs typeface="Calibri"/>
            </a:endParaRPr>
          </a:p>
        </p:txBody>
      </p:sp>
      <p:sp>
        <p:nvSpPr>
          <p:cNvPr id="90" name="object 90"/>
          <p:cNvSpPr txBox="1"/>
          <p:nvPr/>
        </p:nvSpPr>
        <p:spPr>
          <a:xfrm>
            <a:off x="518159" y="3435096"/>
            <a:ext cx="4808855" cy="570865"/>
          </a:xfrm>
          <a:prstGeom prst="rect">
            <a:avLst/>
          </a:prstGeom>
        </p:spPr>
        <p:txBody>
          <a:bodyPr vert="horz" wrap="square" lIns="0" tIns="14605" rIns="0" bIns="0" rtlCol="0">
            <a:spAutoFit/>
          </a:bodyPr>
          <a:lstStyle/>
          <a:p>
            <a:pPr marL="12700" marR="5080" algn="just">
              <a:lnSpc>
                <a:spcPct val="99000"/>
              </a:lnSpc>
              <a:spcBef>
                <a:spcPts val="115"/>
              </a:spcBef>
            </a:pPr>
            <a:r>
              <a:rPr sz="1200" spc="-20" dirty="0">
                <a:latin typeface="Arial MT"/>
                <a:cs typeface="Arial MT"/>
              </a:rPr>
              <a:t>Revisi</a:t>
            </a:r>
            <a:r>
              <a:rPr sz="1200" spc="-15" dirty="0">
                <a:latin typeface="Arial MT"/>
                <a:cs typeface="Arial MT"/>
              </a:rPr>
              <a:t> </a:t>
            </a:r>
            <a:r>
              <a:rPr sz="1200" dirty="0">
                <a:latin typeface="Arial MT"/>
                <a:cs typeface="Arial MT"/>
              </a:rPr>
              <a:t>Anggaran </a:t>
            </a:r>
            <a:r>
              <a:rPr sz="1200" spc="-15" dirty="0">
                <a:latin typeface="Arial MT"/>
                <a:cs typeface="Arial MT"/>
              </a:rPr>
              <a:t>berupa</a:t>
            </a:r>
            <a:r>
              <a:rPr sz="1200" spc="-10" dirty="0">
                <a:latin typeface="Arial MT"/>
                <a:cs typeface="Arial MT"/>
              </a:rPr>
              <a:t> </a:t>
            </a:r>
            <a:r>
              <a:rPr sz="1200" spc="-5" dirty="0">
                <a:latin typeface="Arial MT"/>
                <a:cs typeface="Arial MT"/>
              </a:rPr>
              <a:t>lanjutan</a:t>
            </a:r>
            <a:r>
              <a:rPr sz="1200" dirty="0">
                <a:latin typeface="Arial MT"/>
                <a:cs typeface="Arial MT"/>
              </a:rPr>
              <a:t> </a:t>
            </a:r>
            <a:r>
              <a:rPr sz="1200" spc="-25" dirty="0">
                <a:latin typeface="Arial MT"/>
                <a:cs typeface="Arial MT"/>
              </a:rPr>
              <a:t>RMP</a:t>
            </a:r>
            <a:r>
              <a:rPr sz="1200" spc="-20" dirty="0">
                <a:latin typeface="Arial MT"/>
                <a:cs typeface="Arial MT"/>
              </a:rPr>
              <a:t> </a:t>
            </a:r>
            <a:r>
              <a:rPr sz="1200" spc="5" dirty="0">
                <a:latin typeface="Arial MT"/>
                <a:cs typeface="Arial MT"/>
              </a:rPr>
              <a:t>pada </a:t>
            </a:r>
            <a:r>
              <a:rPr sz="1200" spc="-5" dirty="0">
                <a:latin typeface="Arial MT"/>
                <a:cs typeface="Arial MT"/>
              </a:rPr>
              <a:t>D</a:t>
            </a:r>
            <a:r>
              <a:rPr sz="1200" spc="-30" dirty="0">
                <a:latin typeface="Arial MT"/>
                <a:cs typeface="Arial MT"/>
              </a:rPr>
              <a:t>IPA</a:t>
            </a:r>
            <a:r>
              <a:rPr sz="1200" spc="-25" dirty="0">
                <a:latin typeface="Arial MT"/>
                <a:cs typeface="Arial MT"/>
              </a:rPr>
              <a:t> </a:t>
            </a:r>
            <a:r>
              <a:rPr sz="1200" spc="-5" dirty="0">
                <a:latin typeface="Arial MT"/>
                <a:cs typeface="Arial MT"/>
              </a:rPr>
              <a:t>tahun anggaran </a:t>
            </a:r>
            <a:r>
              <a:rPr sz="1200" dirty="0">
                <a:latin typeface="Arial MT"/>
                <a:cs typeface="Arial MT"/>
              </a:rPr>
              <a:t> </a:t>
            </a:r>
            <a:r>
              <a:rPr sz="1200" spc="-15" dirty="0">
                <a:latin typeface="Arial MT"/>
                <a:cs typeface="Arial MT"/>
              </a:rPr>
              <a:t>sebelumnya</a:t>
            </a:r>
            <a:r>
              <a:rPr sz="1200" spc="-10" dirty="0">
                <a:latin typeface="Arial MT"/>
                <a:cs typeface="Arial MT"/>
              </a:rPr>
              <a:t> </a:t>
            </a:r>
            <a:r>
              <a:rPr sz="1200" spc="-20" dirty="0">
                <a:latin typeface="Arial MT"/>
                <a:cs typeface="Arial MT"/>
              </a:rPr>
              <a:t>yang</a:t>
            </a:r>
            <a:r>
              <a:rPr sz="1200" spc="295" dirty="0">
                <a:latin typeface="Arial MT"/>
                <a:cs typeface="Arial MT"/>
              </a:rPr>
              <a:t> </a:t>
            </a:r>
            <a:r>
              <a:rPr sz="1200" dirty="0">
                <a:latin typeface="Arial MT"/>
                <a:cs typeface="Arial MT"/>
              </a:rPr>
              <a:t>tidak</a:t>
            </a:r>
            <a:r>
              <a:rPr sz="1200" spc="5" dirty="0">
                <a:latin typeface="Arial MT"/>
                <a:cs typeface="Arial MT"/>
              </a:rPr>
              <a:t> </a:t>
            </a:r>
            <a:r>
              <a:rPr sz="1200" spc="-15" dirty="0">
                <a:latin typeface="Arial MT"/>
                <a:cs typeface="Arial MT"/>
              </a:rPr>
              <a:t>terserap</a:t>
            </a:r>
            <a:r>
              <a:rPr sz="1200" spc="-10" dirty="0">
                <a:latin typeface="Arial MT"/>
                <a:cs typeface="Arial MT"/>
              </a:rPr>
              <a:t> </a:t>
            </a:r>
            <a:r>
              <a:rPr sz="1200" spc="-20" dirty="0">
                <a:latin typeface="Arial MT"/>
                <a:cs typeface="Arial MT"/>
              </a:rPr>
              <a:t>untuk</a:t>
            </a:r>
            <a:r>
              <a:rPr sz="1200" spc="295" dirty="0">
                <a:latin typeface="Arial MT"/>
                <a:cs typeface="Arial MT"/>
              </a:rPr>
              <a:t> </a:t>
            </a:r>
            <a:r>
              <a:rPr sz="1200" spc="-5" dirty="0">
                <a:latin typeface="Arial MT"/>
                <a:cs typeface="Arial MT"/>
              </a:rPr>
              <a:t>pembayaran</a:t>
            </a:r>
            <a:r>
              <a:rPr sz="1200" spc="325" dirty="0">
                <a:latin typeface="Arial MT"/>
                <a:cs typeface="Arial MT"/>
              </a:rPr>
              <a:t> </a:t>
            </a:r>
            <a:r>
              <a:rPr sz="1200" spc="-35" dirty="0">
                <a:latin typeface="Arial MT"/>
                <a:cs typeface="Arial MT"/>
              </a:rPr>
              <a:t>uang</a:t>
            </a:r>
            <a:r>
              <a:rPr sz="1200" spc="265" dirty="0">
                <a:latin typeface="Arial MT"/>
                <a:cs typeface="Arial MT"/>
              </a:rPr>
              <a:t> </a:t>
            </a:r>
            <a:r>
              <a:rPr sz="1200" spc="-5" dirty="0">
                <a:latin typeface="Arial MT"/>
                <a:cs typeface="Arial MT"/>
              </a:rPr>
              <a:t>muka </a:t>
            </a:r>
            <a:r>
              <a:rPr sz="1200" dirty="0">
                <a:latin typeface="Arial MT"/>
                <a:cs typeface="Arial MT"/>
              </a:rPr>
              <a:t> ko</a:t>
            </a:r>
            <a:r>
              <a:rPr sz="1200" spc="-70" dirty="0">
                <a:latin typeface="Arial MT"/>
                <a:cs typeface="Arial MT"/>
              </a:rPr>
              <a:t>n</a:t>
            </a:r>
            <a:r>
              <a:rPr sz="1200" spc="-35" dirty="0">
                <a:latin typeface="Arial MT"/>
                <a:cs typeface="Arial MT"/>
              </a:rPr>
              <a:t>t</a:t>
            </a:r>
            <a:r>
              <a:rPr sz="1200" spc="-30" dirty="0">
                <a:latin typeface="Arial MT"/>
                <a:cs typeface="Arial MT"/>
              </a:rPr>
              <a:t>r</a:t>
            </a:r>
            <a:r>
              <a:rPr sz="1200" dirty="0">
                <a:latin typeface="Arial MT"/>
                <a:cs typeface="Arial MT"/>
              </a:rPr>
              <a:t>ak</a:t>
            </a:r>
            <a:r>
              <a:rPr sz="1200" spc="120" dirty="0">
                <a:latin typeface="Arial MT"/>
                <a:cs typeface="Arial MT"/>
              </a:rPr>
              <a:t> </a:t>
            </a:r>
            <a:r>
              <a:rPr sz="1200" dirty="0">
                <a:latin typeface="Arial MT"/>
                <a:cs typeface="Arial MT"/>
              </a:rPr>
              <a:t>keg</a:t>
            </a:r>
            <a:r>
              <a:rPr sz="1200" spc="30" dirty="0">
                <a:latin typeface="Arial MT"/>
                <a:cs typeface="Arial MT"/>
              </a:rPr>
              <a:t>i</a:t>
            </a:r>
            <a:r>
              <a:rPr sz="1200" dirty="0">
                <a:latin typeface="Arial MT"/>
                <a:cs typeface="Arial MT"/>
              </a:rPr>
              <a:t>a</a:t>
            </a:r>
            <a:r>
              <a:rPr sz="1200" spc="-35" dirty="0">
                <a:latin typeface="Arial MT"/>
                <a:cs typeface="Arial MT"/>
              </a:rPr>
              <a:t>t</a:t>
            </a:r>
            <a:r>
              <a:rPr sz="1200" dirty="0">
                <a:latin typeface="Arial MT"/>
                <a:cs typeface="Arial MT"/>
              </a:rPr>
              <a:t>a</a:t>
            </a:r>
            <a:r>
              <a:rPr sz="1200" spc="-70" dirty="0">
                <a:latin typeface="Arial MT"/>
                <a:cs typeface="Arial MT"/>
              </a:rPr>
              <a:t>n</a:t>
            </a:r>
            <a:r>
              <a:rPr sz="1200" spc="-35" dirty="0">
                <a:latin typeface="Arial MT"/>
                <a:cs typeface="Arial MT"/>
              </a:rPr>
              <a:t>/</a:t>
            </a:r>
            <a:r>
              <a:rPr sz="1200" dirty="0">
                <a:latin typeface="Arial MT"/>
                <a:cs typeface="Arial MT"/>
              </a:rPr>
              <a:t>p</a:t>
            </a:r>
            <a:r>
              <a:rPr sz="1200" spc="-30" dirty="0">
                <a:latin typeface="Arial MT"/>
                <a:cs typeface="Arial MT"/>
              </a:rPr>
              <a:t>r</a:t>
            </a:r>
            <a:r>
              <a:rPr sz="1200" dirty="0">
                <a:latin typeface="Arial MT"/>
                <a:cs typeface="Arial MT"/>
              </a:rPr>
              <a:t>o</a:t>
            </a:r>
            <a:r>
              <a:rPr sz="1200" spc="-80" dirty="0">
                <a:latin typeface="Arial MT"/>
                <a:cs typeface="Arial MT"/>
              </a:rPr>
              <a:t>y</a:t>
            </a:r>
            <a:r>
              <a:rPr sz="1200" dirty="0">
                <a:latin typeface="Arial MT"/>
                <a:cs typeface="Arial MT"/>
              </a:rPr>
              <a:t>ek</a:t>
            </a:r>
            <a:r>
              <a:rPr sz="1200" spc="135" dirty="0">
                <a:latin typeface="Arial MT"/>
                <a:cs typeface="Arial MT"/>
              </a:rPr>
              <a:t> </a:t>
            </a:r>
            <a:r>
              <a:rPr sz="1200" spc="-80" dirty="0">
                <a:latin typeface="Arial MT"/>
                <a:cs typeface="Arial MT"/>
              </a:rPr>
              <a:t>y</a:t>
            </a:r>
            <a:r>
              <a:rPr sz="1200" dirty="0">
                <a:latin typeface="Arial MT"/>
                <a:cs typeface="Arial MT"/>
              </a:rPr>
              <a:t>a</a:t>
            </a:r>
            <a:r>
              <a:rPr sz="1200" spc="-70" dirty="0">
                <a:latin typeface="Arial MT"/>
                <a:cs typeface="Arial MT"/>
              </a:rPr>
              <a:t>n</a:t>
            </a:r>
            <a:r>
              <a:rPr sz="1200" dirty="0">
                <a:latin typeface="Arial MT"/>
                <a:cs typeface="Arial MT"/>
              </a:rPr>
              <a:t>g</a:t>
            </a:r>
            <a:r>
              <a:rPr sz="1200" spc="120" dirty="0">
                <a:latin typeface="Arial MT"/>
                <a:cs typeface="Arial MT"/>
              </a:rPr>
              <a:t> </a:t>
            </a:r>
            <a:r>
              <a:rPr sz="1200" spc="5" dirty="0">
                <a:latin typeface="Arial MT"/>
                <a:cs typeface="Arial MT"/>
              </a:rPr>
              <a:t>d</a:t>
            </a:r>
            <a:r>
              <a:rPr sz="1200" spc="30" dirty="0">
                <a:latin typeface="Arial MT"/>
                <a:cs typeface="Arial MT"/>
              </a:rPr>
              <a:t>i</a:t>
            </a:r>
            <a:r>
              <a:rPr sz="1200" spc="5" dirty="0">
                <a:latin typeface="Arial MT"/>
                <a:cs typeface="Arial MT"/>
              </a:rPr>
              <a:t>b</a:t>
            </a:r>
            <a:r>
              <a:rPr sz="1200" spc="30" dirty="0">
                <a:latin typeface="Arial MT"/>
                <a:cs typeface="Arial MT"/>
              </a:rPr>
              <a:t>i</a:t>
            </a:r>
            <a:r>
              <a:rPr sz="1200" spc="5" dirty="0">
                <a:latin typeface="Arial MT"/>
                <a:cs typeface="Arial MT"/>
              </a:rPr>
              <a:t>a</a:t>
            </a:r>
            <a:r>
              <a:rPr sz="1200" spc="-75" dirty="0">
                <a:latin typeface="Arial MT"/>
                <a:cs typeface="Arial MT"/>
              </a:rPr>
              <a:t>y</a:t>
            </a:r>
            <a:r>
              <a:rPr sz="1200" spc="5" dirty="0">
                <a:latin typeface="Arial MT"/>
                <a:cs typeface="Arial MT"/>
              </a:rPr>
              <a:t>a</a:t>
            </a:r>
            <a:r>
              <a:rPr sz="1200" dirty="0">
                <a:latin typeface="Arial MT"/>
                <a:cs typeface="Arial MT"/>
              </a:rPr>
              <a:t>i</a:t>
            </a:r>
            <a:r>
              <a:rPr sz="1200" spc="-85" dirty="0">
                <a:latin typeface="Arial MT"/>
                <a:cs typeface="Arial MT"/>
              </a:rPr>
              <a:t> </a:t>
            </a:r>
            <a:r>
              <a:rPr sz="1200" dirty="0">
                <a:latin typeface="Arial MT"/>
                <a:cs typeface="Arial MT"/>
              </a:rPr>
              <a:t>da</a:t>
            </a:r>
            <a:r>
              <a:rPr sz="1200" spc="-30" dirty="0">
                <a:latin typeface="Arial MT"/>
                <a:cs typeface="Arial MT"/>
              </a:rPr>
              <a:t>r</a:t>
            </a:r>
            <a:r>
              <a:rPr sz="1200" dirty="0">
                <a:latin typeface="Arial MT"/>
                <a:cs typeface="Arial MT"/>
              </a:rPr>
              <a:t>i</a:t>
            </a:r>
            <a:r>
              <a:rPr sz="1200" spc="5" dirty="0">
                <a:latin typeface="Arial MT"/>
                <a:cs typeface="Arial MT"/>
              </a:rPr>
              <a:t> </a:t>
            </a:r>
            <a:r>
              <a:rPr sz="1200" spc="20" dirty="0">
                <a:latin typeface="Arial MT"/>
                <a:cs typeface="Arial MT"/>
              </a:rPr>
              <a:t>P</a:t>
            </a:r>
            <a:r>
              <a:rPr sz="1200" dirty="0">
                <a:latin typeface="Arial MT"/>
                <a:cs typeface="Arial MT"/>
              </a:rPr>
              <a:t>L</a:t>
            </a:r>
            <a:r>
              <a:rPr sz="1200" spc="-45" dirty="0">
                <a:latin typeface="Arial MT"/>
                <a:cs typeface="Arial MT"/>
              </a:rPr>
              <a:t>N</a:t>
            </a:r>
            <a:r>
              <a:rPr sz="1200" dirty="0">
                <a:latin typeface="Arial MT"/>
                <a:cs typeface="Arial MT"/>
              </a:rPr>
              <a:t>.</a:t>
            </a:r>
          </a:p>
        </p:txBody>
      </p:sp>
      <p:sp>
        <p:nvSpPr>
          <p:cNvPr id="91" name="object 91"/>
          <p:cNvSpPr/>
          <p:nvPr/>
        </p:nvSpPr>
        <p:spPr>
          <a:xfrm>
            <a:off x="271462" y="2595498"/>
            <a:ext cx="11156950" cy="95885"/>
          </a:xfrm>
          <a:custGeom>
            <a:avLst/>
            <a:gdLst/>
            <a:ahLst/>
            <a:cxnLst/>
            <a:rect l="l" t="t" r="r" b="b"/>
            <a:pathLst>
              <a:path w="11156950" h="95885">
                <a:moveTo>
                  <a:pt x="47625" y="0"/>
                </a:moveTo>
                <a:lnTo>
                  <a:pt x="29087" y="3744"/>
                </a:lnTo>
                <a:lnTo>
                  <a:pt x="13949" y="13954"/>
                </a:lnTo>
                <a:lnTo>
                  <a:pt x="3742" y="29092"/>
                </a:lnTo>
                <a:lnTo>
                  <a:pt x="0" y="47625"/>
                </a:lnTo>
                <a:lnTo>
                  <a:pt x="3742" y="66210"/>
                </a:lnTo>
                <a:lnTo>
                  <a:pt x="13949" y="81343"/>
                </a:lnTo>
                <a:lnTo>
                  <a:pt x="29087" y="91523"/>
                </a:lnTo>
                <a:lnTo>
                  <a:pt x="47625" y="95250"/>
                </a:lnTo>
                <a:lnTo>
                  <a:pt x="66162" y="91523"/>
                </a:lnTo>
                <a:lnTo>
                  <a:pt x="81300" y="81343"/>
                </a:lnTo>
                <a:lnTo>
                  <a:pt x="91507" y="66210"/>
                </a:lnTo>
                <a:lnTo>
                  <a:pt x="92053" y="63500"/>
                </a:lnTo>
                <a:lnTo>
                  <a:pt x="47625" y="63500"/>
                </a:lnTo>
                <a:lnTo>
                  <a:pt x="47625" y="31750"/>
                </a:lnTo>
                <a:lnTo>
                  <a:pt x="92043" y="31750"/>
                </a:lnTo>
                <a:lnTo>
                  <a:pt x="91507" y="29092"/>
                </a:lnTo>
                <a:lnTo>
                  <a:pt x="81300" y="13954"/>
                </a:lnTo>
                <a:lnTo>
                  <a:pt x="66162" y="3744"/>
                </a:lnTo>
                <a:lnTo>
                  <a:pt x="47625" y="0"/>
                </a:lnTo>
                <a:close/>
              </a:path>
              <a:path w="11156950" h="95885">
                <a:moveTo>
                  <a:pt x="92043" y="31750"/>
                </a:moveTo>
                <a:lnTo>
                  <a:pt x="47625" y="31750"/>
                </a:lnTo>
                <a:lnTo>
                  <a:pt x="47625" y="63500"/>
                </a:lnTo>
                <a:lnTo>
                  <a:pt x="92053" y="63500"/>
                </a:lnTo>
                <a:lnTo>
                  <a:pt x="95250" y="47625"/>
                </a:lnTo>
                <a:lnTo>
                  <a:pt x="92043" y="31750"/>
                </a:lnTo>
                <a:close/>
              </a:path>
              <a:path w="11156950" h="95885">
                <a:moveTo>
                  <a:pt x="174625" y="31750"/>
                </a:moveTo>
                <a:lnTo>
                  <a:pt x="92043" y="31750"/>
                </a:lnTo>
                <a:lnTo>
                  <a:pt x="95250" y="47625"/>
                </a:lnTo>
                <a:lnTo>
                  <a:pt x="92053" y="63500"/>
                </a:lnTo>
                <a:lnTo>
                  <a:pt x="174625" y="63500"/>
                </a:lnTo>
                <a:lnTo>
                  <a:pt x="174625" y="31750"/>
                </a:lnTo>
                <a:close/>
              </a:path>
              <a:path w="11156950" h="95885">
                <a:moveTo>
                  <a:pt x="301625" y="31750"/>
                </a:moveTo>
                <a:lnTo>
                  <a:pt x="269875" y="31750"/>
                </a:lnTo>
                <a:lnTo>
                  <a:pt x="269875" y="63500"/>
                </a:lnTo>
                <a:lnTo>
                  <a:pt x="301625" y="63500"/>
                </a:lnTo>
                <a:lnTo>
                  <a:pt x="301625" y="31750"/>
                </a:lnTo>
                <a:close/>
              </a:path>
              <a:path w="11156950" h="95885">
                <a:moveTo>
                  <a:pt x="523875" y="31750"/>
                </a:moveTo>
                <a:lnTo>
                  <a:pt x="396875" y="31750"/>
                </a:lnTo>
                <a:lnTo>
                  <a:pt x="396875" y="63500"/>
                </a:lnTo>
                <a:lnTo>
                  <a:pt x="523875" y="63500"/>
                </a:lnTo>
                <a:lnTo>
                  <a:pt x="523875" y="31750"/>
                </a:lnTo>
                <a:close/>
              </a:path>
              <a:path w="11156950" h="95885">
                <a:moveTo>
                  <a:pt x="650875" y="31750"/>
                </a:moveTo>
                <a:lnTo>
                  <a:pt x="619125" y="31750"/>
                </a:lnTo>
                <a:lnTo>
                  <a:pt x="619125" y="63500"/>
                </a:lnTo>
                <a:lnTo>
                  <a:pt x="650875" y="63500"/>
                </a:lnTo>
                <a:lnTo>
                  <a:pt x="650875" y="31750"/>
                </a:lnTo>
                <a:close/>
              </a:path>
              <a:path w="11156950" h="95885">
                <a:moveTo>
                  <a:pt x="873125" y="31750"/>
                </a:moveTo>
                <a:lnTo>
                  <a:pt x="746125" y="31750"/>
                </a:lnTo>
                <a:lnTo>
                  <a:pt x="746125" y="63500"/>
                </a:lnTo>
                <a:lnTo>
                  <a:pt x="873125" y="63500"/>
                </a:lnTo>
                <a:lnTo>
                  <a:pt x="873125" y="31750"/>
                </a:lnTo>
                <a:close/>
              </a:path>
              <a:path w="11156950" h="95885">
                <a:moveTo>
                  <a:pt x="1000188" y="31750"/>
                </a:moveTo>
                <a:lnTo>
                  <a:pt x="968375" y="31750"/>
                </a:lnTo>
                <a:lnTo>
                  <a:pt x="968375" y="63500"/>
                </a:lnTo>
                <a:lnTo>
                  <a:pt x="1000188" y="63500"/>
                </a:lnTo>
                <a:lnTo>
                  <a:pt x="1000188" y="31750"/>
                </a:lnTo>
                <a:close/>
              </a:path>
              <a:path w="11156950" h="95885">
                <a:moveTo>
                  <a:pt x="1222438" y="31750"/>
                </a:moveTo>
                <a:lnTo>
                  <a:pt x="1095438" y="31750"/>
                </a:lnTo>
                <a:lnTo>
                  <a:pt x="1095438" y="63500"/>
                </a:lnTo>
                <a:lnTo>
                  <a:pt x="1222311" y="63500"/>
                </a:lnTo>
                <a:lnTo>
                  <a:pt x="1222438" y="31750"/>
                </a:lnTo>
                <a:close/>
              </a:path>
              <a:path w="11156950" h="95885">
                <a:moveTo>
                  <a:pt x="1349311" y="31750"/>
                </a:moveTo>
                <a:lnTo>
                  <a:pt x="1317688" y="31750"/>
                </a:lnTo>
                <a:lnTo>
                  <a:pt x="1317561" y="63500"/>
                </a:lnTo>
                <a:lnTo>
                  <a:pt x="1349311" y="63500"/>
                </a:lnTo>
                <a:lnTo>
                  <a:pt x="1349311" y="31750"/>
                </a:lnTo>
                <a:close/>
              </a:path>
              <a:path w="11156950" h="95885">
                <a:moveTo>
                  <a:pt x="1571688" y="31750"/>
                </a:moveTo>
                <a:lnTo>
                  <a:pt x="1444688" y="31750"/>
                </a:lnTo>
                <a:lnTo>
                  <a:pt x="1444688" y="63500"/>
                </a:lnTo>
                <a:lnTo>
                  <a:pt x="1571561" y="63500"/>
                </a:lnTo>
                <a:lnTo>
                  <a:pt x="1571688" y="31750"/>
                </a:lnTo>
                <a:close/>
              </a:path>
              <a:path w="11156950" h="95885">
                <a:moveTo>
                  <a:pt x="1698688" y="31750"/>
                </a:moveTo>
                <a:lnTo>
                  <a:pt x="1666811" y="31750"/>
                </a:lnTo>
                <a:lnTo>
                  <a:pt x="1666811" y="63500"/>
                </a:lnTo>
                <a:lnTo>
                  <a:pt x="1698561" y="63500"/>
                </a:lnTo>
                <a:lnTo>
                  <a:pt x="1698688" y="31750"/>
                </a:lnTo>
                <a:close/>
              </a:path>
              <a:path w="11156950" h="95885">
                <a:moveTo>
                  <a:pt x="1920811" y="31750"/>
                </a:moveTo>
                <a:lnTo>
                  <a:pt x="1793938" y="31750"/>
                </a:lnTo>
                <a:lnTo>
                  <a:pt x="1793811" y="63500"/>
                </a:lnTo>
                <a:lnTo>
                  <a:pt x="1920811" y="63500"/>
                </a:lnTo>
                <a:lnTo>
                  <a:pt x="1920811" y="31750"/>
                </a:lnTo>
                <a:close/>
              </a:path>
              <a:path w="11156950" h="95885">
                <a:moveTo>
                  <a:pt x="2047938" y="31750"/>
                </a:moveTo>
                <a:lnTo>
                  <a:pt x="2016061" y="31750"/>
                </a:lnTo>
                <a:lnTo>
                  <a:pt x="2016061" y="63500"/>
                </a:lnTo>
                <a:lnTo>
                  <a:pt x="2047811" y="63500"/>
                </a:lnTo>
                <a:lnTo>
                  <a:pt x="2047938" y="31750"/>
                </a:lnTo>
                <a:close/>
              </a:path>
              <a:path w="11156950" h="95885">
                <a:moveTo>
                  <a:pt x="2270061" y="31750"/>
                </a:moveTo>
                <a:lnTo>
                  <a:pt x="2143188" y="31750"/>
                </a:lnTo>
                <a:lnTo>
                  <a:pt x="2143061" y="63500"/>
                </a:lnTo>
                <a:lnTo>
                  <a:pt x="2270061" y="63500"/>
                </a:lnTo>
                <a:lnTo>
                  <a:pt x="2270061" y="31750"/>
                </a:lnTo>
                <a:close/>
              </a:path>
              <a:path w="11156950" h="95885">
                <a:moveTo>
                  <a:pt x="2397061" y="31750"/>
                </a:moveTo>
                <a:lnTo>
                  <a:pt x="2365311" y="31750"/>
                </a:lnTo>
                <a:lnTo>
                  <a:pt x="2365311" y="63500"/>
                </a:lnTo>
                <a:lnTo>
                  <a:pt x="2397061" y="63500"/>
                </a:lnTo>
                <a:lnTo>
                  <a:pt x="2397061" y="31750"/>
                </a:lnTo>
                <a:close/>
              </a:path>
              <a:path w="11156950" h="95885">
                <a:moveTo>
                  <a:pt x="2619311" y="31750"/>
                </a:moveTo>
                <a:lnTo>
                  <a:pt x="2492311" y="31750"/>
                </a:lnTo>
                <a:lnTo>
                  <a:pt x="2492311" y="63500"/>
                </a:lnTo>
                <a:lnTo>
                  <a:pt x="2619311" y="63500"/>
                </a:lnTo>
                <a:lnTo>
                  <a:pt x="2619311" y="31750"/>
                </a:lnTo>
                <a:close/>
              </a:path>
              <a:path w="11156950" h="95885">
                <a:moveTo>
                  <a:pt x="2746311" y="31750"/>
                </a:moveTo>
                <a:lnTo>
                  <a:pt x="2714561" y="31750"/>
                </a:lnTo>
                <a:lnTo>
                  <a:pt x="2714561" y="63500"/>
                </a:lnTo>
                <a:lnTo>
                  <a:pt x="2746311" y="63500"/>
                </a:lnTo>
                <a:lnTo>
                  <a:pt x="2746311" y="31750"/>
                </a:lnTo>
                <a:close/>
              </a:path>
              <a:path w="11156950" h="95885">
                <a:moveTo>
                  <a:pt x="2968561" y="31750"/>
                </a:moveTo>
                <a:lnTo>
                  <a:pt x="2841561" y="31750"/>
                </a:lnTo>
                <a:lnTo>
                  <a:pt x="2841561" y="63500"/>
                </a:lnTo>
                <a:lnTo>
                  <a:pt x="2968561" y="63500"/>
                </a:lnTo>
                <a:lnTo>
                  <a:pt x="2968561" y="31750"/>
                </a:lnTo>
                <a:close/>
              </a:path>
              <a:path w="11156950" h="95885">
                <a:moveTo>
                  <a:pt x="3095561" y="31750"/>
                </a:moveTo>
                <a:lnTo>
                  <a:pt x="3063811" y="31750"/>
                </a:lnTo>
                <a:lnTo>
                  <a:pt x="3063811" y="63500"/>
                </a:lnTo>
                <a:lnTo>
                  <a:pt x="3095561" y="63500"/>
                </a:lnTo>
                <a:lnTo>
                  <a:pt x="3095561" y="31750"/>
                </a:lnTo>
                <a:close/>
              </a:path>
              <a:path w="11156950" h="95885">
                <a:moveTo>
                  <a:pt x="3317811" y="31750"/>
                </a:moveTo>
                <a:lnTo>
                  <a:pt x="3190811" y="31750"/>
                </a:lnTo>
                <a:lnTo>
                  <a:pt x="3190811" y="63500"/>
                </a:lnTo>
                <a:lnTo>
                  <a:pt x="3317811" y="63500"/>
                </a:lnTo>
                <a:lnTo>
                  <a:pt x="3317811" y="31750"/>
                </a:lnTo>
                <a:close/>
              </a:path>
              <a:path w="11156950" h="95885">
                <a:moveTo>
                  <a:pt x="3444811" y="31750"/>
                </a:moveTo>
                <a:lnTo>
                  <a:pt x="3413061" y="31750"/>
                </a:lnTo>
                <a:lnTo>
                  <a:pt x="3413061" y="63500"/>
                </a:lnTo>
                <a:lnTo>
                  <a:pt x="3444811" y="63500"/>
                </a:lnTo>
                <a:lnTo>
                  <a:pt x="3444811" y="31750"/>
                </a:lnTo>
                <a:close/>
              </a:path>
              <a:path w="11156950" h="95885">
                <a:moveTo>
                  <a:pt x="3667061" y="31750"/>
                </a:moveTo>
                <a:lnTo>
                  <a:pt x="3540061" y="31750"/>
                </a:lnTo>
                <a:lnTo>
                  <a:pt x="3540061" y="63500"/>
                </a:lnTo>
                <a:lnTo>
                  <a:pt x="3667061" y="63500"/>
                </a:lnTo>
                <a:lnTo>
                  <a:pt x="3667061" y="31750"/>
                </a:lnTo>
                <a:close/>
              </a:path>
              <a:path w="11156950" h="95885">
                <a:moveTo>
                  <a:pt x="3794061" y="31750"/>
                </a:moveTo>
                <a:lnTo>
                  <a:pt x="3762311" y="31750"/>
                </a:lnTo>
                <a:lnTo>
                  <a:pt x="3762311" y="63500"/>
                </a:lnTo>
                <a:lnTo>
                  <a:pt x="3794061" y="63500"/>
                </a:lnTo>
                <a:lnTo>
                  <a:pt x="3794061" y="31750"/>
                </a:lnTo>
                <a:close/>
              </a:path>
              <a:path w="11156950" h="95885">
                <a:moveTo>
                  <a:pt x="4016311" y="31750"/>
                </a:moveTo>
                <a:lnTo>
                  <a:pt x="3889311" y="31750"/>
                </a:lnTo>
                <a:lnTo>
                  <a:pt x="3889311" y="63500"/>
                </a:lnTo>
                <a:lnTo>
                  <a:pt x="4016311" y="63500"/>
                </a:lnTo>
                <a:lnTo>
                  <a:pt x="4016311" y="31750"/>
                </a:lnTo>
                <a:close/>
              </a:path>
              <a:path w="11156950" h="95885">
                <a:moveTo>
                  <a:pt x="4143311" y="31750"/>
                </a:moveTo>
                <a:lnTo>
                  <a:pt x="4111561" y="31750"/>
                </a:lnTo>
                <a:lnTo>
                  <a:pt x="4111561" y="63500"/>
                </a:lnTo>
                <a:lnTo>
                  <a:pt x="4143311" y="63500"/>
                </a:lnTo>
                <a:lnTo>
                  <a:pt x="4143311" y="31750"/>
                </a:lnTo>
                <a:close/>
              </a:path>
              <a:path w="11156950" h="95885">
                <a:moveTo>
                  <a:pt x="4365561" y="31750"/>
                </a:moveTo>
                <a:lnTo>
                  <a:pt x="4238561" y="31750"/>
                </a:lnTo>
                <a:lnTo>
                  <a:pt x="4238561" y="63500"/>
                </a:lnTo>
                <a:lnTo>
                  <a:pt x="4365561" y="63500"/>
                </a:lnTo>
                <a:lnTo>
                  <a:pt x="4365561" y="31750"/>
                </a:lnTo>
                <a:close/>
              </a:path>
              <a:path w="11156950" h="95885">
                <a:moveTo>
                  <a:pt x="4492561" y="31750"/>
                </a:moveTo>
                <a:lnTo>
                  <a:pt x="4460811" y="31750"/>
                </a:lnTo>
                <a:lnTo>
                  <a:pt x="4460811" y="63500"/>
                </a:lnTo>
                <a:lnTo>
                  <a:pt x="4492561" y="63500"/>
                </a:lnTo>
                <a:lnTo>
                  <a:pt x="4492561" y="31750"/>
                </a:lnTo>
                <a:close/>
              </a:path>
              <a:path w="11156950" h="95885">
                <a:moveTo>
                  <a:pt x="4714811" y="31750"/>
                </a:moveTo>
                <a:lnTo>
                  <a:pt x="4587811" y="31750"/>
                </a:lnTo>
                <a:lnTo>
                  <a:pt x="4587811" y="63500"/>
                </a:lnTo>
                <a:lnTo>
                  <a:pt x="4714811" y="63500"/>
                </a:lnTo>
                <a:lnTo>
                  <a:pt x="4714811" y="31750"/>
                </a:lnTo>
                <a:close/>
              </a:path>
              <a:path w="11156950" h="95885">
                <a:moveTo>
                  <a:pt x="4841811" y="31750"/>
                </a:moveTo>
                <a:lnTo>
                  <a:pt x="4810061" y="31750"/>
                </a:lnTo>
                <a:lnTo>
                  <a:pt x="4810061" y="63500"/>
                </a:lnTo>
                <a:lnTo>
                  <a:pt x="4841811" y="63500"/>
                </a:lnTo>
                <a:lnTo>
                  <a:pt x="4841811" y="31750"/>
                </a:lnTo>
                <a:close/>
              </a:path>
              <a:path w="11156950" h="95885">
                <a:moveTo>
                  <a:pt x="5064061" y="31750"/>
                </a:moveTo>
                <a:lnTo>
                  <a:pt x="4937061" y="31750"/>
                </a:lnTo>
                <a:lnTo>
                  <a:pt x="4937061" y="63500"/>
                </a:lnTo>
                <a:lnTo>
                  <a:pt x="5064061" y="63500"/>
                </a:lnTo>
                <a:lnTo>
                  <a:pt x="5064061" y="31750"/>
                </a:lnTo>
                <a:close/>
              </a:path>
              <a:path w="11156950" h="95885">
                <a:moveTo>
                  <a:pt x="5191061" y="31750"/>
                </a:moveTo>
                <a:lnTo>
                  <a:pt x="5159311" y="31750"/>
                </a:lnTo>
                <a:lnTo>
                  <a:pt x="5159311" y="63500"/>
                </a:lnTo>
                <a:lnTo>
                  <a:pt x="5191061" y="63500"/>
                </a:lnTo>
                <a:lnTo>
                  <a:pt x="5191061" y="31750"/>
                </a:lnTo>
                <a:close/>
              </a:path>
              <a:path w="11156950" h="95885">
                <a:moveTo>
                  <a:pt x="5413311" y="31750"/>
                </a:moveTo>
                <a:lnTo>
                  <a:pt x="5286311" y="31750"/>
                </a:lnTo>
                <a:lnTo>
                  <a:pt x="5286311" y="63500"/>
                </a:lnTo>
                <a:lnTo>
                  <a:pt x="5413311" y="63500"/>
                </a:lnTo>
                <a:lnTo>
                  <a:pt x="5413311" y="31750"/>
                </a:lnTo>
                <a:close/>
              </a:path>
              <a:path w="11156950" h="95885">
                <a:moveTo>
                  <a:pt x="5540311" y="31750"/>
                </a:moveTo>
                <a:lnTo>
                  <a:pt x="5508561" y="31750"/>
                </a:lnTo>
                <a:lnTo>
                  <a:pt x="5508561" y="63500"/>
                </a:lnTo>
                <a:lnTo>
                  <a:pt x="5540311" y="63500"/>
                </a:lnTo>
                <a:lnTo>
                  <a:pt x="5540311" y="31750"/>
                </a:lnTo>
                <a:close/>
              </a:path>
              <a:path w="11156950" h="95885">
                <a:moveTo>
                  <a:pt x="5762561" y="31876"/>
                </a:moveTo>
                <a:lnTo>
                  <a:pt x="5635561" y="31876"/>
                </a:lnTo>
                <a:lnTo>
                  <a:pt x="5635561" y="63500"/>
                </a:lnTo>
                <a:lnTo>
                  <a:pt x="5762561" y="63500"/>
                </a:lnTo>
                <a:lnTo>
                  <a:pt x="5762561" y="31876"/>
                </a:lnTo>
                <a:close/>
              </a:path>
              <a:path w="11156950" h="95885">
                <a:moveTo>
                  <a:pt x="5889561" y="31876"/>
                </a:moveTo>
                <a:lnTo>
                  <a:pt x="5857811" y="31876"/>
                </a:lnTo>
                <a:lnTo>
                  <a:pt x="5857811" y="63500"/>
                </a:lnTo>
                <a:lnTo>
                  <a:pt x="5889561" y="63500"/>
                </a:lnTo>
                <a:lnTo>
                  <a:pt x="5889561" y="31876"/>
                </a:lnTo>
                <a:close/>
              </a:path>
              <a:path w="11156950" h="95885">
                <a:moveTo>
                  <a:pt x="6111811" y="31876"/>
                </a:moveTo>
                <a:lnTo>
                  <a:pt x="5984811" y="31876"/>
                </a:lnTo>
                <a:lnTo>
                  <a:pt x="5984811" y="63500"/>
                </a:lnTo>
                <a:lnTo>
                  <a:pt x="6111811" y="63500"/>
                </a:lnTo>
                <a:lnTo>
                  <a:pt x="6111811" y="31876"/>
                </a:lnTo>
                <a:close/>
              </a:path>
              <a:path w="11156950" h="95885">
                <a:moveTo>
                  <a:pt x="6238811" y="31876"/>
                </a:moveTo>
                <a:lnTo>
                  <a:pt x="6207061" y="31876"/>
                </a:lnTo>
                <a:lnTo>
                  <a:pt x="6207061" y="63626"/>
                </a:lnTo>
                <a:lnTo>
                  <a:pt x="6238811" y="63626"/>
                </a:lnTo>
                <a:lnTo>
                  <a:pt x="6238811" y="31876"/>
                </a:lnTo>
                <a:close/>
              </a:path>
              <a:path w="11156950" h="95885">
                <a:moveTo>
                  <a:pt x="6461061" y="31876"/>
                </a:moveTo>
                <a:lnTo>
                  <a:pt x="6334061" y="31876"/>
                </a:lnTo>
                <a:lnTo>
                  <a:pt x="6334061" y="63626"/>
                </a:lnTo>
                <a:lnTo>
                  <a:pt x="6461061" y="63626"/>
                </a:lnTo>
                <a:lnTo>
                  <a:pt x="6461061" y="31876"/>
                </a:lnTo>
                <a:close/>
              </a:path>
              <a:path w="11156950" h="95885">
                <a:moveTo>
                  <a:pt x="6588061" y="31876"/>
                </a:moveTo>
                <a:lnTo>
                  <a:pt x="6556311" y="31876"/>
                </a:lnTo>
                <a:lnTo>
                  <a:pt x="6556311" y="63626"/>
                </a:lnTo>
                <a:lnTo>
                  <a:pt x="6588061" y="63626"/>
                </a:lnTo>
                <a:lnTo>
                  <a:pt x="6588061" y="31876"/>
                </a:lnTo>
                <a:close/>
              </a:path>
              <a:path w="11156950" h="95885">
                <a:moveTo>
                  <a:pt x="6810311" y="31876"/>
                </a:moveTo>
                <a:lnTo>
                  <a:pt x="6683311" y="31876"/>
                </a:lnTo>
                <a:lnTo>
                  <a:pt x="6683311" y="63626"/>
                </a:lnTo>
                <a:lnTo>
                  <a:pt x="6810311" y="63626"/>
                </a:lnTo>
                <a:lnTo>
                  <a:pt x="6810311" y="31876"/>
                </a:lnTo>
                <a:close/>
              </a:path>
              <a:path w="11156950" h="95885">
                <a:moveTo>
                  <a:pt x="6937311" y="31876"/>
                </a:moveTo>
                <a:lnTo>
                  <a:pt x="6905561" y="31876"/>
                </a:lnTo>
                <a:lnTo>
                  <a:pt x="6905561" y="63626"/>
                </a:lnTo>
                <a:lnTo>
                  <a:pt x="6937311" y="63626"/>
                </a:lnTo>
                <a:lnTo>
                  <a:pt x="6937311" y="31876"/>
                </a:lnTo>
                <a:close/>
              </a:path>
              <a:path w="11156950" h="95885">
                <a:moveTo>
                  <a:pt x="7159561" y="31876"/>
                </a:moveTo>
                <a:lnTo>
                  <a:pt x="7032561" y="31876"/>
                </a:lnTo>
                <a:lnTo>
                  <a:pt x="7032561" y="63626"/>
                </a:lnTo>
                <a:lnTo>
                  <a:pt x="7159561" y="63626"/>
                </a:lnTo>
                <a:lnTo>
                  <a:pt x="7159561" y="31876"/>
                </a:lnTo>
                <a:close/>
              </a:path>
              <a:path w="11156950" h="95885">
                <a:moveTo>
                  <a:pt x="7286561" y="31876"/>
                </a:moveTo>
                <a:lnTo>
                  <a:pt x="7254811" y="31876"/>
                </a:lnTo>
                <a:lnTo>
                  <a:pt x="7254811" y="63626"/>
                </a:lnTo>
                <a:lnTo>
                  <a:pt x="7286561" y="63626"/>
                </a:lnTo>
                <a:lnTo>
                  <a:pt x="7286561" y="31876"/>
                </a:lnTo>
                <a:close/>
              </a:path>
              <a:path w="11156950" h="95885">
                <a:moveTo>
                  <a:pt x="7508811" y="31876"/>
                </a:moveTo>
                <a:lnTo>
                  <a:pt x="7381811" y="31876"/>
                </a:lnTo>
                <a:lnTo>
                  <a:pt x="7381811" y="63626"/>
                </a:lnTo>
                <a:lnTo>
                  <a:pt x="7508811" y="63626"/>
                </a:lnTo>
                <a:lnTo>
                  <a:pt x="7508811" y="31876"/>
                </a:lnTo>
                <a:close/>
              </a:path>
              <a:path w="11156950" h="95885">
                <a:moveTo>
                  <a:pt x="7635811" y="31876"/>
                </a:moveTo>
                <a:lnTo>
                  <a:pt x="7604061" y="31876"/>
                </a:lnTo>
                <a:lnTo>
                  <a:pt x="7604061" y="63626"/>
                </a:lnTo>
                <a:lnTo>
                  <a:pt x="7635811" y="63626"/>
                </a:lnTo>
                <a:lnTo>
                  <a:pt x="7635811" y="31876"/>
                </a:lnTo>
                <a:close/>
              </a:path>
              <a:path w="11156950" h="95885">
                <a:moveTo>
                  <a:pt x="7858061" y="31876"/>
                </a:moveTo>
                <a:lnTo>
                  <a:pt x="7731061" y="31876"/>
                </a:lnTo>
                <a:lnTo>
                  <a:pt x="7731061" y="63626"/>
                </a:lnTo>
                <a:lnTo>
                  <a:pt x="7858061" y="63626"/>
                </a:lnTo>
                <a:lnTo>
                  <a:pt x="7858061" y="31876"/>
                </a:lnTo>
                <a:close/>
              </a:path>
              <a:path w="11156950" h="95885">
                <a:moveTo>
                  <a:pt x="7985061" y="31876"/>
                </a:moveTo>
                <a:lnTo>
                  <a:pt x="7953311" y="31876"/>
                </a:lnTo>
                <a:lnTo>
                  <a:pt x="7953311" y="63626"/>
                </a:lnTo>
                <a:lnTo>
                  <a:pt x="7985061" y="63626"/>
                </a:lnTo>
                <a:lnTo>
                  <a:pt x="7985061" y="31876"/>
                </a:lnTo>
                <a:close/>
              </a:path>
              <a:path w="11156950" h="95885">
                <a:moveTo>
                  <a:pt x="8207311" y="31876"/>
                </a:moveTo>
                <a:lnTo>
                  <a:pt x="8080311" y="31876"/>
                </a:lnTo>
                <a:lnTo>
                  <a:pt x="8080311" y="63626"/>
                </a:lnTo>
                <a:lnTo>
                  <a:pt x="8207311" y="63626"/>
                </a:lnTo>
                <a:lnTo>
                  <a:pt x="8207311" y="31876"/>
                </a:lnTo>
                <a:close/>
              </a:path>
              <a:path w="11156950" h="95885">
                <a:moveTo>
                  <a:pt x="8334311" y="31876"/>
                </a:moveTo>
                <a:lnTo>
                  <a:pt x="8302561" y="31876"/>
                </a:lnTo>
                <a:lnTo>
                  <a:pt x="8302561" y="63626"/>
                </a:lnTo>
                <a:lnTo>
                  <a:pt x="8334311" y="63626"/>
                </a:lnTo>
                <a:lnTo>
                  <a:pt x="8334311" y="31876"/>
                </a:lnTo>
                <a:close/>
              </a:path>
              <a:path w="11156950" h="95885">
                <a:moveTo>
                  <a:pt x="8556561" y="31876"/>
                </a:moveTo>
                <a:lnTo>
                  <a:pt x="8429561" y="31876"/>
                </a:lnTo>
                <a:lnTo>
                  <a:pt x="8429561" y="63626"/>
                </a:lnTo>
                <a:lnTo>
                  <a:pt x="8556561" y="63626"/>
                </a:lnTo>
                <a:lnTo>
                  <a:pt x="8556561" y="31876"/>
                </a:lnTo>
                <a:close/>
              </a:path>
              <a:path w="11156950" h="95885">
                <a:moveTo>
                  <a:pt x="8683561" y="31876"/>
                </a:moveTo>
                <a:lnTo>
                  <a:pt x="8651811" y="31876"/>
                </a:lnTo>
                <a:lnTo>
                  <a:pt x="8651811" y="63626"/>
                </a:lnTo>
                <a:lnTo>
                  <a:pt x="8683561" y="63626"/>
                </a:lnTo>
                <a:lnTo>
                  <a:pt x="8683561" y="31876"/>
                </a:lnTo>
                <a:close/>
              </a:path>
              <a:path w="11156950" h="95885">
                <a:moveTo>
                  <a:pt x="8905811" y="31876"/>
                </a:moveTo>
                <a:lnTo>
                  <a:pt x="8778811" y="31876"/>
                </a:lnTo>
                <a:lnTo>
                  <a:pt x="8778811" y="63626"/>
                </a:lnTo>
                <a:lnTo>
                  <a:pt x="8905811" y="63626"/>
                </a:lnTo>
                <a:lnTo>
                  <a:pt x="8905811" y="31876"/>
                </a:lnTo>
                <a:close/>
              </a:path>
              <a:path w="11156950" h="95885">
                <a:moveTo>
                  <a:pt x="9032811" y="31876"/>
                </a:moveTo>
                <a:lnTo>
                  <a:pt x="9001061" y="31876"/>
                </a:lnTo>
                <a:lnTo>
                  <a:pt x="9001061" y="63626"/>
                </a:lnTo>
                <a:lnTo>
                  <a:pt x="9032811" y="63626"/>
                </a:lnTo>
                <a:lnTo>
                  <a:pt x="9032811" y="31876"/>
                </a:lnTo>
                <a:close/>
              </a:path>
              <a:path w="11156950" h="95885">
                <a:moveTo>
                  <a:pt x="9255061" y="31876"/>
                </a:moveTo>
                <a:lnTo>
                  <a:pt x="9128061" y="31876"/>
                </a:lnTo>
                <a:lnTo>
                  <a:pt x="9128061" y="63626"/>
                </a:lnTo>
                <a:lnTo>
                  <a:pt x="9255061" y="63626"/>
                </a:lnTo>
                <a:lnTo>
                  <a:pt x="9255061" y="31876"/>
                </a:lnTo>
                <a:close/>
              </a:path>
              <a:path w="11156950" h="95885">
                <a:moveTo>
                  <a:pt x="9382061" y="31876"/>
                </a:moveTo>
                <a:lnTo>
                  <a:pt x="9350311" y="31876"/>
                </a:lnTo>
                <a:lnTo>
                  <a:pt x="9350311" y="63626"/>
                </a:lnTo>
                <a:lnTo>
                  <a:pt x="9382061" y="63626"/>
                </a:lnTo>
                <a:lnTo>
                  <a:pt x="9382061" y="31876"/>
                </a:lnTo>
                <a:close/>
              </a:path>
              <a:path w="11156950" h="95885">
                <a:moveTo>
                  <a:pt x="9604311" y="31876"/>
                </a:moveTo>
                <a:lnTo>
                  <a:pt x="9477311" y="31876"/>
                </a:lnTo>
                <a:lnTo>
                  <a:pt x="9477311" y="63626"/>
                </a:lnTo>
                <a:lnTo>
                  <a:pt x="9604311" y="63626"/>
                </a:lnTo>
                <a:lnTo>
                  <a:pt x="9604311" y="31876"/>
                </a:lnTo>
                <a:close/>
              </a:path>
              <a:path w="11156950" h="95885">
                <a:moveTo>
                  <a:pt x="9731311" y="31876"/>
                </a:moveTo>
                <a:lnTo>
                  <a:pt x="9699561" y="31876"/>
                </a:lnTo>
                <a:lnTo>
                  <a:pt x="9699561" y="63626"/>
                </a:lnTo>
                <a:lnTo>
                  <a:pt x="9731311" y="63626"/>
                </a:lnTo>
                <a:lnTo>
                  <a:pt x="9731311" y="31876"/>
                </a:lnTo>
                <a:close/>
              </a:path>
              <a:path w="11156950" h="95885">
                <a:moveTo>
                  <a:pt x="9953561" y="31876"/>
                </a:moveTo>
                <a:lnTo>
                  <a:pt x="9826561" y="31876"/>
                </a:lnTo>
                <a:lnTo>
                  <a:pt x="9826561" y="63626"/>
                </a:lnTo>
                <a:lnTo>
                  <a:pt x="9953561" y="63626"/>
                </a:lnTo>
                <a:lnTo>
                  <a:pt x="9953561" y="31876"/>
                </a:lnTo>
                <a:close/>
              </a:path>
              <a:path w="11156950" h="95885">
                <a:moveTo>
                  <a:pt x="10080561" y="31876"/>
                </a:moveTo>
                <a:lnTo>
                  <a:pt x="10048811" y="31876"/>
                </a:lnTo>
                <a:lnTo>
                  <a:pt x="10048811" y="63626"/>
                </a:lnTo>
                <a:lnTo>
                  <a:pt x="10080561" y="63626"/>
                </a:lnTo>
                <a:lnTo>
                  <a:pt x="10080561" y="31876"/>
                </a:lnTo>
                <a:close/>
              </a:path>
              <a:path w="11156950" h="95885">
                <a:moveTo>
                  <a:pt x="10302811" y="31876"/>
                </a:moveTo>
                <a:lnTo>
                  <a:pt x="10175811" y="31876"/>
                </a:lnTo>
                <a:lnTo>
                  <a:pt x="10175811" y="63626"/>
                </a:lnTo>
                <a:lnTo>
                  <a:pt x="10302811" y="63626"/>
                </a:lnTo>
                <a:lnTo>
                  <a:pt x="10302811" y="31876"/>
                </a:lnTo>
                <a:close/>
              </a:path>
              <a:path w="11156950" h="95885">
                <a:moveTo>
                  <a:pt x="10429811" y="31876"/>
                </a:moveTo>
                <a:lnTo>
                  <a:pt x="10398061" y="31876"/>
                </a:lnTo>
                <a:lnTo>
                  <a:pt x="10398061" y="63626"/>
                </a:lnTo>
                <a:lnTo>
                  <a:pt x="10429811" y="63626"/>
                </a:lnTo>
                <a:lnTo>
                  <a:pt x="10429811" y="31876"/>
                </a:lnTo>
                <a:close/>
              </a:path>
              <a:path w="11156950" h="95885">
                <a:moveTo>
                  <a:pt x="10652061" y="31876"/>
                </a:moveTo>
                <a:lnTo>
                  <a:pt x="10525061" y="31876"/>
                </a:lnTo>
                <a:lnTo>
                  <a:pt x="10525061" y="63626"/>
                </a:lnTo>
                <a:lnTo>
                  <a:pt x="10652061" y="63626"/>
                </a:lnTo>
                <a:lnTo>
                  <a:pt x="10652061" y="31876"/>
                </a:lnTo>
                <a:close/>
              </a:path>
              <a:path w="11156950" h="95885">
                <a:moveTo>
                  <a:pt x="10779061" y="31876"/>
                </a:moveTo>
                <a:lnTo>
                  <a:pt x="10747311" y="31876"/>
                </a:lnTo>
                <a:lnTo>
                  <a:pt x="10747311" y="63626"/>
                </a:lnTo>
                <a:lnTo>
                  <a:pt x="10779061" y="63626"/>
                </a:lnTo>
                <a:lnTo>
                  <a:pt x="10779061" y="31876"/>
                </a:lnTo>
                <a:close/>
              </a:path>
              <a:path w="11156950" h="95885">
                <a:moveTo>
                  <a:pt x="11001311" y="31876"/>
                </a:moveTo>
                <a:lnTo>
                  <a:pt x="10874311" y="31876"/>
                </a:lnTo>
                <a:lnTo>
                  <a:pt x="10874311" y="63626"/>
                </a:lnTo>
                <a:lnTo>
                  <a:pt x="11001311" y="63626"/>
                </a:lnTo>
                <a:lnTo>
                  <a:pt x="11001311" y="31876"/>
                </a:lnTo>
                <a:close/>
              </a:path>
              <a:path w="11156950" h="95885">
                <a:moveTo>
                  <a:pt x="11108880" y="126"/>
                </a:moveTo>
                <a:lnTo>
                  <a:pt x="11090348" y="3853"/>
                </a:lnTo>
                <a:lnTo>
                  <a:pt x="11075209" y="14033"/>
                </a:lnTo>
                <a:lnTo>
                  <a:pt x="11065000" y="29166"/>
                </a:lnTo>
                <a:lnTo>
                  <a:pt x="11061255" y="47751"/>
                </a:lnTo>
                <a:lnTo>
                  <a:pt x="11065000" y="66284"/>
                </a:lnTo>
                <a:lnTo>
                  <a:pt x="11075209" y="81422"/>
                </a:lnTo>
                <a:lnTo>
                  <a:pt x="11090348" y="91632"/>
                </a:lnTo>
                <a:lnTo>
                  <a:pt x="11108880" y="95376"/>
                </a:lnTo>
                <a:lnTo>
                  <a:pt x="11127412" y="91632"/>
                </a:lnTo>
                <a:lnTo>
                  <a:pt x="11142551" y="81422"/>
                </a:lnTo>
                <a:lnTo>
                  <a:pt x="11152760" y="66284"/>
                </a:lnTo>
                <a:lnTo>
                  <a:pt x="11153297" y="63626"/>
                </a:lnTo>
                <a:lnTo>
                  <a:pt x="11096561" y="63626"/>
                </a:lnTo>
                <a:lnTo>
                  <a:pt x="11096561" y="31876"/>
                </a:lnTo>
                <a:lnTo>
                  <a:pt x="11153307" y="31876"/>
                </a:lnTo>
                <a:lnTo>
                  <a:pt x="11152760" y="29166"/>
                </a:lnTo>
                <a:lnTo>
                  <a:pt x="11142551" y="14033"/>
                </a:lnTo>
                <a:lnTo>
                  <a:pt x="11127412" y="3853"/>
                </a:lnTo>
                <a:lnTo>
                  <a:pt x="11108880" y="126"/>
                </a:lnTo>
                <a:close/>
              </a:path>
              <a:path w="11156950" h="95885">
                <a:moveTo>
                  <a:pt x="11108880" y="31876"/>
                </a:moveTo>
                <a:lnTo>
                  <a:pt x="11096561" y="31876"/>
                </a:lnTo>
                <a:lnTo>
                  <a:pt x="11096561" y="63626"/>
                </a:lnTo>
                <a:lnTo>
                  <a:pt x="11108880" y="63626"/>
                </a:lnTo>
                <a:lnTo>
                  <a:pt x="11108880" y="31876"/>
                </a:lnTo>
                <a:close/>
              </a:path>
              <a:path w="11156950" h="95885">
                <a:moveTo>
                  <a:pt x="11153307" y="31876"/>
                </a:moveTo>
                <a:lnTo>
                  <a:pt x="11108880" y="31876"/>
                </a:lnTo>
                <a:lnTo>
                  <a:pt x="11108880" y="63626"/>
                </a:lnTo>
                <a:lnTo>
                  <a:pt x="11153297" y="63626"/>
                </a:lnTo>
                <a:lnTo>
                  <a:pt x="11156505" y="47751"/>
                </a:lnTo>
                <a:lnTo>
                  <a:pt x="11153307" y="31876"/>
                </a:lnTo>
                <a:close/>
              </a:path>
            </a:pathLst>
          </a:custGeom>
          <a:solidFill>
            <a:srgbClr val="FF0000"/>
          </a:solidFill>
        </p:spPr>
        <p:txBody>
          <a:bodyPr wrap="square" lIns="0" tIns="0" rIns="0" bIns="0" rtlCol="0"/>
          <a:lstStyle/>
          <a:p>
            <a:endParaRPr/>
          </a:p>
        </p:txBody>
      </p:sp>
      <p:sp>
        <p:nvSpPr>
          <p:cNvPr id="92" name="object 92"/>
          <p:cNvSpPr txBox="1">
            <a:spLocks noGrp="1"/>
          </p:cNvSpPr>
          <p:nvPr>
            <p:ph type="sldNum" sz="quarter" idx="7"/>
          </p:nvPr>
        </p:nvSpPr>
        <p:spPr>
          <a:xfrm>
            <a:off x="11782679" y="6542623"/>
            <a:ext cx="247650" cy="204470"/>
          </a:xfrm>
          <a:prstGeom prst="rect">
            <a:avLst/>
          </a:prstGeom>
        </p:spPr>
        <p:txBody>
          <a:bodyPr vert="horz" wrap="square" lIns="0" tIns="0" rIns="0" bIns="0" rtlCol="0">
            <a:spAutoFit/>
          </a:bodyPr>
          <a:lstStyle>
            <a:defPPr>
              <a:defRPr lang="en-US"/>
            </a:defPPr>
            <a:lvl1pPr marL="0" algn="l" defTabSz="914400" rtl="0" eaLnBrk="1" latinLnBrk="0" hangingPunct="1">
              <a:defRPr sz="1200" b="1" i="0" kern="1200">
                <a:solidFill>
                  <a:schemeClr val="tx1"/>
                </a:solidFill>
                <a:latin typeface="Roboto"/>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0"/>
              </a:spcBef>
            </a:pPr>
            <a:fld id="{81D60167-4931-47E6-BA6A-407CBD079E47}" type="slidenum">
              <a:rPr lang="en-ID" smtClean="0"/>
              <a:pPr marL="38100">
                <a:lnSpc>
                  <a:spcPct val="100000"/>
                </a:lnSpc>
                <a:spcBef>
                  <a:spcPts val="10"/>
                </a:spcBef>
              </a:pPr>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3613" y="0"/>
            <a:ext cx="12068810" cy="4943475"/>
            <a:chOff x="123613" y="0"/>
            <a:chExt cx="12068810" cy="4943475"/>
          </a:xfrm>
        </p:grpSpPr>
        <p:sp>
          <p:nvSpPr>
            <p:cNvPr id="3" name="object 3"/>
            <p:cNvSpPr/>
            <p:nvPr/>
          </p:nvSpPr>
          <p:spPr>
            <a:xfrm>
              <a:off x="200025" y="1076325"/>
              <a:ext cx="5810250" cy="3857625"/>
            </a:xfrm>
            <a:custGeom>
              <a:avLst/>
              <a:gdLst/>
              <a:ahLst/>
              <a:cxnLst/>
              <a:rect l="l" t="t" r="r" b="b"/>
              <a:pathLst>
                <a:path w="5810250" h="3857625">
                  <a:moveTo>
                    <a:pt x="5167376" y="0"/>
                  </a:moveTo>
                  <a:lnTo>
                    <a:pt x="642937" y="0"/>
                  </a:lnTo>
                  <a:lnTo>
                    <a:pt x="594954" y="1763"/>
                  </a:lnTo>
                  <a:lnTo>
                    <a:pt x="547930" y="6972"/>
                  </a:lnTo>
                  <a:lnTo>
                    <a:pt x="501987" y="15501"/>
                  </a:lnTo>
                  <a:lnTo>
                    <a:pt x="457250" y="27226"/>
                  </a:lnTo>
                  <a:lnTo>
                    <a:pt x="413844" y="42022"/>
                  </a:lnTo>
                  <a:lnTo>
                    <a:pt x="371893" y="59766"/>
                  </a:lnTo>
                  <a:lnTo>
                    <a:pt x="331521" y="80333"/>
                  </a:lnTo>
                  <a:lnTo>
                    <a:pt x="292853" y="103598"/>
                  </a:lnTo>
                  <a:lnTo>
                    <a:pt x="256013" y="129437"/>
                  </a:lnTo>
                  <a:lnTo>
                    <a:pt x="221125" y="157726"/>
                  </a:lnTo>
                  <a:lnTo>
                    <a:pt x="188314" y="188341"/>
                  </a:lnTo>
                  <a:lnTo>
                    <a:pt x="157703" y="221156"/>
                  </a:lnTo>
                  <a:lnTo>
                    <a:pt x="129418" y="256048"/>
                  </a:lnTo>
                  <a:lnTo>
                    <a:pt x="103582" y="292892"/>
                  </a:lnTo>
                  <a:lnTo>
                    <a:pt x="80320" y="331564"/>
                  </a:lnTo>
                  <a:lnTo>
                    <a:pt x="59757" y="371939"/>
                  </a:lnTo>
                  <a:lnTo>
                    <a:pt x="42016" y="413894"/>
                  </a:lnTo>
                  <a:lnTo>
                    <a:pt x="27221" y="457303"/>
                  </a:lnTo>
                  <a:lnTo>
                    <a:pt x="15498" y="502043"/>
                  </a:lnTo>
                  <a:lnTo>
                    <a:pt x="6971" y="547989"/>
                  </a:lnTo>
                  <a:lnTo>
                    <a:pt x="1763" y="595016"/>
                  </a:lnTo>
                  <a:lnTo>
                    <a:pt x="0" y="643001"/>
                  </a:lnTo>
                  <a:lnTo>
                    <a:pt x="0" y="3214624"/>
                  </a:lnTo>
                  <a:lnTo>
                    <a:pt x="1763" y="3262608"/>
                  </a:lnTo>
                  <a:lnTo>
                    <a:pt x="6971" y="3309635"/>
                  </a:lnTo>
                  <a:lnTo>
                    <a:pt x="15498" y="3355581"/>
                  </a:lnTo>
                  <a:lnTo>
                    <a:pt x="27221" y="3400321"/>
                  </a:lnTo>
                  <a:lnTo>
                    <a:pt x="42016" y="3443730"/>
                  </a:lnTo>
                  <a:lnTo>
                    <a:pt x="59757" y="3485685"/>
                  </a:lnTo>
                  <a:lnTo>
                    <a:pt x="80320" y="3526060"/>
                  </a:lnTo>
                  <a:lnTo>
                    <a:pt x="103582" y="3564732"/>
                  </a:lnTo>
                  <a:lnTo>
                    <a:pt x="129418" y="3601576"/>
                  </a:lnTo>
                  <a:lnTo>
                    <a:pt x="157703" y="3636468"/>
                  </a:lnTo>
                  <a:lnTo>
                    <a:pt x="188314" y="3669284"/>
                  </a:lnTo>
                  <a:lnTo>
                    <a:pt x="221125" y="3699898"/>
                  </a:lnTo>
                  <a:lnTo>
                    <a:pt x="256013" y="3728187"/>
                  </a:lnTo>
                  <a:lnTo>
                    <a:pt x="292853" y="3754026"/>
                  </a:lnTo>
                  <a:lnTo>
                    <a:pt x="331521" y="3777291"/>
                  </a:lnTo>
                  <a:lnTo>
                    <a:pt x="371893" y="3797858"/>
                  </a:lnTo>
                  <a:lnTo>
                    <a:pt x="413844" y="3815602"/>
                  </a:lnTo>
                  <a:lnTo>
                    <a:pt x="457250" y="3830398"/>
                  </a:lnTo>
                  <a:lnTo>
                    <a:pt x="501987" y="3842123"/>
                  </a:lnTo>
                  <a:lnTo>
                    <a:pt x="547930" y="3850652"/>
                  </a:lnTo>
                  <a:lnTo>
                    <a:pt x="594954" y="3855861"/>
                  </a:lnTo>
                  <a:lnTo>
                    <a:pt x="642937" y="3857625"/>
                  </a:lnTo>
                  <a:lnTo>
                    <a:pt x="5167249" y="3857625"/>
                  </a:lnTo>
                  <a:lnTo>
                    <a:pt x="5215233" y="3855861"/>
                  </a:lnTo>
                  <a:lnTo>
                    <a:pt x="5262260" y="3850652"/>
                  </a:lnTo>
                  <a:lnTo>
                    <a:pt x="5308206" y="3842123"/>
                  </a:lnTo>
                  <a:lnTo>
                    <a:pt x="5352946" y="3830399"/>
                  </a:lnTo>
                  <a:lnTo>
                    <a:pt x="5396355" y="3815603"/>
                  </a:lnTo>
                  <a:lnTo>
                    <a:pt x="5438310" y="3797860"/>
                  </a:lnTo>
                  <a:lnTo>
                    <a:pt x="5478685" y="3777295"/>
                  </a:lnTo>
                  <a:lnTo>
                    <a:pt x="5517357" y="3754032"/>
                  </a:lnTo>
                  <a:lnTo>
                    <a:pt x="5554201" y="3728196"/>
                  </a:lnTo>
                  <a:lnTo>
                    <a:pt x="5589093" y="3699910"/>
                  </a:lnTo>
                  <a:lnTo>
                    <a:pt x="5621909" y="3669299"/>
                  </a:lnTo>
                  <a:lnTo>
                    <a:pt x="5652523" y="3636489"/>
                  </a:lnTo>
                  <a:lnTo>
                    <a:pt x="5680812" y="3601602"/>
                  </a:lnTo>
                  <a:lnTo>
                    <a:pt x="5706651" y="3564765"/>
                  </a:lnTo>
                  <a:lnTo>
                    <a:pt x="5729916" y="3526100"/>
                  </a:lnTo>
                  <a:lnTo>
                    <a:pt x="5750483" y="3485733"/>
                  </a:lnTo>
                  <a:lnTo>
                    <a:pt x="5768227" y="3443789"/>
                  </a:lnTo>
                  <a:lnTo>
                    <a:pt x="5783023" y="3400390"/>
                  </a:lnTo>
                  <a:lnTo>
                    <a:pt x="5794748" y="3355663"/>
                  </a:lnTo>
                  <a:lnTo>
                    <a:pt x="5803277" y="3309731"/>
                  </a:lnTo>
                  <a:lnTo>
                    <a:pt x="5808486" y="3262718"/>
                  </a:lnTo>
                  <a:lnTo>
                    <a:pt x="5810250" y="3214751"/>
                  </a:lnTo>
                  <a:lnTo>
                    <a:pt x="5810250" y="643001"/>
                  </a:lnTo>
                  <a:lnTo>
                    <a:pt x="5808486" y="595016"/>
                  </a:lnTo>
                  <a:lnTo>
                    <a:pt x="5803277" y="547989"/>
                  </a:lnTo>
                  <a:lnTo>
                    <a:pt x="5794748" y="502043"/>
                  </a:lnTo>
                  <a:lnTo>
                    <a:pt x="5783024" y="457303"/>
                  </a:lnTo>
                  <a:lnTo>
                    <a:pt x="5768228" y="413894"/>
                  </a:lnTo>
                  <a:lnTo>
                    <a:pt x="5750485" y="371939"/>
                  </a:lnTo>
                  <a:lnTo>
                    <a:pt x="5729920" y="331564"/>
                  </a:lnTo>
                  <a:lnTo>
                    <a:pt x="5706657" y="292892"/>
                  </a:lnTo>
                  <a:lnTo>
                    <a:pt x="5680821" y="256048"/>
                  </a:lnTo>
                  <a:lnTo>
                    <a:pt x="5652535" y="221156"/>
                  </a:lnTo>
                  <a:lnTo>
                    <a:pt x="5621924" y="188340"/>
                  </a:lnTo>
                  <a:lnTo>
                    <a:pt x="5589114" y="157726"/>
                  </a:lnTo>
                  <a:lnTo>
                    <a:pt x="5554227" y="129437"/>
                  </a:lnTo>
                  <a:lnTo>
                    <a:pt x="5517390" y="103598"/>
                  </a:lnTo>
                  <a:lnTo>
                    <a:pt x="5478725" y="80333"/>
                  </a:lnTo>
                  <a:lnTo>
                    <a:pt x="5438358" y="59766"/>
                  </a:lnTo>
                  <a:lnTo>
                    <a:pt x="5396414" y="42022"/>
                  </a:lnTo>
                  <a:lnTo>
                    <a:pt x="5353015" y="27226"/>
                  </a:lnTo>
                  <a:lnTo>
                    <a:pt x="5308288" y="15501"/>
                  </a:lnTo>
                  <a:lnTo>
                    <a:pt x="5262356" y="6972"/>
                  </a:lnTo>
                  <a:lnTo>
                    <a:pt x="5215343" y="1763"/>
                  </a:lnTo>
                  <a:lnTo>
                    <a:pt x="5167376" y="0"/>
                  </a:lnTo>
                  <a:close/>
                </a:path>
              </a:pathLst>
            </a:custGeom>
            <a:solidFill>
              <a:srgbClr val="FFF1CC"/>
            </a:solidFill>
          </p:spPr>
          <p:txBody>
            <a:bodyPr wrap="square" lIns="0" tIns="0" rIns="0" bIns="0" rtlCol="0"/>
            <a:lstStyle/>
            <a:p>
              <a:endParaRPr/>
            </a:p>
          </p:txBody>
        </p:sp>
        <p:sp>
          <p:nvSpPr>
            <p:cNvPr id="4" name="object 4"/>
            <p:cNvSpPr/>
            <p:nvPr/>
          </p:nvSpPr>
          <p:spPr>
            <a:xfrm>
              <a:off x="200025" y="1076325"/>
              <a:ext cx="5810250" cy="3857625"/>
            </a:xfrm>
            <a:custGeom>
              <a:avLst/>
              <a:gdLst/>
              <a:ahLst/>
              <a:cxnLst/>
              <a:rect l="l" t="t" r="r" b="b"/>
              <a:pathLst>
                <a:path w="5810250" h="3857625">
                  <a:moveTo>
                    <a:pt x="0" y="643001"/>
                  </a:moveTo>
                  <a:lnTo>
                    <a:pt x="1763" y="595016"/>
                  </a:lnTo>
                  <a:lnTo>
                    <a:pt x="6971" y="547989"/>
                  </a:lnTo>
                  <a:lnTo>
                    <a:pt x="15498" y="502043"/>
                  </a:lnTo>
                  <a:lnTo>
                    <a:pt x="27221" y="457303"/>
                  </a:lnTo>
                  <a:lnTo>
                    <a:pt x="42016" y="413894"/>
                  </a:lnTo>
                  <a:lnTo>
                    <a:pt x="59757" y="371939"/>
                  </a:lnTo>
                  <a:lnTo>
                    <a:pt x="80320" y="331564"/>
                  </a:lnTo>
                  <a:lnTo>
                    <a:pt x="103582" y="292892"/>
                  </a:lnTo>
                  <a:lnTo>
                    <a:pt x="129418" y="256048"/>
                  </a:lnTo>
                  <a:lnTo>
                    <a:pt x="157703" y="221156"/>
                  </a:lnTo>
                  <a:lnTo>
                    <a:pt x="188314" y="188341"/>
                  </a:lnTo>
                  <a:lnTo>
                    <a:pt x="221125" y="157726"/>
                  </a:lnTo>
                  <a:lnTo>
                    <a:pt x="256013" y="129437"/>
                  </a:lnTo>
                  <a:lnTo>
                    <a:pt x="292853" y="103598"/>
                  </a:lnTo>
                  <a:lnTo>
                    <a:pt x="331521" y="80333"/>
                  </a:lnTo>
                  <a:lnTo>
                    <a:pt x="371893" y="59766"/>
                  </a:lnTo>
                  <a:lnTo>
                    <a:pt x="413844" y="42022"/>
                  </a:lnTo>
                  <a:lnTo>
                    <a:pt x="457250" y="27226"/>
                  </a:lnTo>
                  <a:lnTo>
                    <a:pt x="501987" y="15501"/>
                  </a:lnTo>
                  <a:lnTo>
                    <a:pt x="547930" y="6972"/>
                  </a:lnTo>
                  <a:lnTo>
                    <a:pt x="594954" y="1763"/>
                  </a:lnTo>
                  <a:lnTo>
                    <a:pt x="642937" y="0"/>
                  </a:lnTo>
                  <a:lnTo>
                    <a:pt x="5167376" y="0"/>
                  </a:lnTo>
                  <a:lnTo>
                    <a:pt x="5215343" y="1763"/>
                  </a:lnTo>
                  <a:lnTo>
                    <a:pt x="5262356" y="6972"/>
                  </a:lnTo>
                  <a:lnTo>
                    <a:pt x="5308288" y="15501"/>
                  </a:lnTo>
                  <a:lnTo>
                    <a:pt x="5353015" y="27226"/>
                  </a:lnTo>
                  <a:lnTo>
                    <a:pt x="5396414" y="42022"/>
                  </a:lnTo>
                  <a:lnTo>
                    <a:pt x="5438358" y="59766"/>
                  </a:lnTo>
                  <a:lnTo>
                    <a:pt x="5478725" y="80333"/>
                  </a:lnTo>
                  <a:lnTo>
                    <a:pt x="5517390" y="103598"/>
                  </a:lnTo>
                  <a:lnTo>
                    <a:pt x="5554227" y="129437"/>
                  </a:lnTo>
                  <a:lnTo>
                    <a:pt x="5589114" y="157726"/>
                  </a:lnTo>
                  <a:lnTo>
                    <a:pt x="5621924" y="188340"/>
                  </a:lnTo>
                  <a:lnTo>
                    <a:pt x="5652535" y="221156"/>
                  </a:lnTo>
                  <a:lnTo>
                    <a:pt x="5680821" y="256048"/>
                  </a:lnTo>
                  <a:lnTo>
                    <a:pt x="5706657" y="292892"/>
                  </a:lnTo>
                  <a:lnTo>
                    <a:pt x="5729920" y="331564"/>
                  </a:lnTo>
                  <a:lnTo>
                    <a:pt x="5750485" y="371939"/>
                  </a:lnTo>
                  <a:lnTo>
                    <a:pt x="5768228" y="413894"/>
                  </a:lnTo>
                  <a:lnTo>
                    <a:pt x="5783024" y="457303"/>
                  </a:lnTo>
                  <a:lnTo>
                    <a:pt x="5794748" y="502043"/>
                  </a:lnTo>
                  <a:lnTo>
                    <a:pt x="5803277" y="547989"/>
                  </a:lnTo>
                  <a:lnTo>
                    <a:pt x="5808486" y="595016"/>
                  </a:lnTo>
                  <a:lnTo>
                    <a:pt x="5810250" y="643001"/>
                  </a:lnTo>
                  <a:lnTo>
                    <a:pt x="5810250" y="3214751"/>
                  </a:lnTo>
                  <a:lnTo>
                    <a:pt x="5808486" y="3262718"/>
                  </a:lnTo>
                  <a:lnTo>
                    <a:pt x="5803277" y="3309731"/>
                  </a:lnTo>
                  <a:lnTo>
                    <a:pt x="5794748" y="3355663"/>
                  </a:lnTo>
                  <a:lnTo>
                    <a:pt x="5783023" y="3400390"/>
                  </a:lnTo>
                  <a:lnTo>
                    <a:pt x="5768227" y="3443789"/>
                  </a:lnTo>
                  <a:lnTo>
                    <a:pt x="5750483" y="3485733"/>
                  </a:lnTo>
                  <a:lnTo>
                    <a:pt x="5729916" y="3526100"/>
                  </a:lnTo>
                  <a:lnTo>
                    <a:pt x="5706651" y="3564765"/>
                  </a:lnTo>
                  <a:lnTo>
                    <a:pt x="5680812" y="3601602"/>
                  </a:lnTo>
                  <a:lnTo>
                    <a:pt x="5652523" y="3636489"/>
                  </a:lnTo>
                  <a:lnTo>
                    <a:pt x="5621909" y="3669299"/>
                  </a:lnTo>
                  <a:lnTo>
                    <a:pt x="5589093" y="3699910"/>
                  </a:lnTo>
                  <a:lnTo>
                    <a:pt x="5554201" y="3728196"/>
                  </a:lnTo>
                  <a:lnTo>
                    <a:pt x="5517357" y="3754032"/>
                  </a:lnTo>
                  <a:lnTo>
                    <a:pt x="5478685" y="3777295"/>
                  </a:lnTo>
                  <a:lnTo>
                    <a:pt x="5438310" y="3797860"/>
                  </a:lnTo>
                  <a:lnTo>
                    <a:pt x="5396355" y="3815603"/>
                  </a:lnTo>
                  <a:lnTo>
                    <a:pt x="5352946" y="3830399"/>
                  </a:lnTo>
                  <a:lnTo>
                    <a:pt x="5308206" y="3842123"/>
                  </a:lnTo>
                  <a:lnTo>
                    <a:pt x="5262260" y="3850652"/>
                  </a:lnTo>
                  <a:lnTo>
                    <a:pt x="5215233" y="3855861"/>
                  </a:lnTo>
                  <a:lnTo>
                    <a:pt x="5167249" y="3857625"/>
                  </a:lnTo>
                  <a:lnTo>
                    <a:pt x="642937" y="3857625"/>
                  </a:lnTo>
                  <a:lnTo>
                    <a:pt x="594954" y="3855861"/>
                  </a:lnTo>
                  <a:lnTo>
                    <a:pt x="547930" y="3850652"/>
                  </a:lnTo>
                  <a:lnTo>
                    <a:pt x="501987" y="3842123"/>
                  </a:lnTo>
                  <a:lnTo>
                    <a:pt x="457250" y="3830398"/>
                  </a:lnTo>
                  <a:lnTo>
                    <a:pt x="413844" y="3815602"/>
                  </a:lnTo>
                  <a:lnTo>
                    <a:pt x="371893" y="3797858"/>
                  </a:lnTo>
                  <a:lnTo>
                    <a:pt x="331521" y="3777291"/>
                  </a:lnTo>
                  <a:lnTo>
                    <a:pt x="292853" y="3754026"/>
                  </a:lnTo>
                  <a:lnTo>
                    <a:pt x="256013" y="3728187"/>
                  </a:lnTo>
                  <a:lnTo>
                    <a:pt x="221125" y="3699898"/>
                  </a:lnTo>
                  <a:lnTo>
                    <a:pt x="188314" y="3669284"/>
                  </a:lnTo>
                  <a:lnTo>
                    <a:pt x="157703" y="3636468"/>
                  </a:lnTo>
                  <a:lnTo>
                    <a:pt x="129418" y="3601576"/>
                  </a:lnTo>
                  <a:lnTo>
                    <a:pt x="103582" y="3564732"/>
                  </a:lnTo>
                  <a:lnTo>
                    <a:pt x="80320" y="3526060"/>
                  </a:lnTo>
                  <a:lnTo>
                    <a:pt x="59757" y="3485685"/>
                  </a:lnTo>
                  <a:lnTo>
                    <a:pt x="42016" y="3443730"/>
                  </a:lnTo>
                  <a:lnTo>
                    <a:pt x="27221" y="3400321"/>
                  </a:lnTo>
                  <a:lnTo>
                    <a:pt x="15498" y="3355581"/>
                  </a:lnTo>
                  <a:lnTo>
                    <a:pt x="6971" y="3309635"/>
                  </a:lnTo>
                  <a:lnTo>
                    <a:pt x="1763" y="3262608"/>
                  </a:lnTo>
                  <a:lnTo>
                    <a:pt x="0" y="3214624"/>
                  </a:lnTo>
                  <a:lnTo>
                    <a:pt x="0" y="643001"/>
                  </a:lnTo>
                  <a:close/>
                </a:path>
              </a:pathLst>
            </a:custGeom>
            <a:ln w="19050">
              <a:solidFill>
                <a:srgbClr val="6F2F9F"/>
              </a:solidFill>
              <a:prstDash val="sysDash"/>
            </a:ln>
          </p:spPr>
          <p:txBody>
            <a:bodyPr wrap="square" lIns="0" tIns="0" rIns="0" bIns="0" rtlCol="0"/>
            <a:lstStyle/>
            <a:p>
              <a:endParaRPr/>
            </a:p>
          </p:txBody>
        </p:sp>
        <p:sp>
          <p:nvSpPr>
            <p:cNvPr id="5" name="object 5"/>
            <p:cNvSpPr/>
            <p:nvPr/>
          </p:nvSpPr>
          <p:spPr>
            <a:xfrm>
              <a:off x="385762" y="976375"/>
              <a:ext cx="2219960" cy="228600"/>
            </a:xfrm>
            <a:custGeom>
              <a:avLst/>
              <a:gdLst/>
              <a:ahLst/>
              <a:cxnLst/>
              <a:rect l="l" t="t" r="r" b="b"/>
              <a:pathLst>
                <a:path w="2219960" h="228600">
                  <a:moveTo>
                    <a:pt x="2181288" y="0"/>
                  </a:moveTo>
                  <a:lnTo>
                    <a:pt x="38100" y="0"/>
                  </a:lnTo>
                  <a:lnTo>
                    <a:pt x="23268" y="2988"/>
                  </a:lnTo>
                  <a:lnTo>
                    <a:pt x="11158" y="11144"/>
                  </a:lnTo>
                  <a:lnTo>
                    <a:pt x="2993" y="23252"/>
                  </a:lnTo>
                  <a:lnTo>
                    <a:pt x="0" y="38100"/>
                  </a:lnTo>
                  <a:lnTo>
                    <a:pt x="0" y="190373"/>
                  </a:lnTo>
                  <a:lnTo>
                    <a:pt x="2993" y="205239"/>
                  </a:lnTo>
                  <a:lnTo>
                    <a:pt x="11158" y="217392"/>
                  </a:lnTo>
                  <a:lnTo>
                    <a:pt x="23268" y="225591"/>
                  </a:lnTo>
                  <a:lnTo>
                    <a:pt x="38100" y="228600"/>
                  </a:lnTo>
                  <a:lnTo>
                    <a:pt x="2181288" y="228600"/>
                  </a:lnTo>
                  <a:lnTo>
                    <a:pt x="2196082" y="225591"/>
                  </a:lnTo>
                  <a:lnTo>
                    <a:pt x="2208196" y="217392"/>
                  </a:lnTo>
                  <a:lnTo>
                    <a:pt x="2216382" y="205239"/>
                  </a:lnTo>
                  <a:lnTo>
                    <a:pt x="2219388" y="190373"/>
                  </a:lnTo>
                  <a:lnTo>
                    <a:pt x="2219388" y="38100"/>
                  </a:lnTo>
                  <a:lnTo>
                    <a:pt x="2216382" y="23252"/>
                  </a:lnTo>
                  <a:lnTo>
                    <a:pt x="2208196" y="11144"/>
                  </a:lnTo>
                  <a:lnTo>
                    <a:pt x="2196082" y="2988"/>
                  </a:lnTo>
                  <a:lnTo>
                    <a:pt x="2181288" y="0"/>
                  </a:lnTo>
                  <a:close/>
                </a:path>
              </a:pathLst>
            </a:custGeom>
            <a:solidFill>
              <a:srgbClr val="FFFF00"/>
            </a:solidFill>
          </p:spPr>
          <p:txBody>
            <a:bodyPr wrap="square" lIns="0" tIns="0" rIns="0" bIns="0" rtlCol="0"/>
            <a:lstStyle/>
            <a:p>
              <a:endParaRPr/>
            </a:p>
          </p:txBody>
        </p:sp>
        <p:sp>
          <p:nvSpPr>
            <p:cNvPr id="6" name="object 6"/>
            <p:cNvSpPr/>
            <p:nvPr/>
          </p:nvSpPr>
          <p:spPr>
            <a:xfrm>
              <a:off x="385762" y="976375"/>
              <a:ext cx="2219960" cy="228600"/>
            </a:xfrm>
            <a:custGeom>
              <a:avLst/>
              <a:gdLst/>
              <a:ahLst/>
              <a:cxnLst/>
              <a:rect l="l" t="t" r="r" b="b"/>
              <a:pathLst>
                <a:path w="2219960" h="228600">
                  <a:moveTo>
                    <a:pt x="0" y="38100"/>
                  </a:moveTo>
                  <a:lnTo>
                    <a:pt x="2993" y="23252"/>
                  </a:lnTo>
                  <a:lnTo>
                    <a:pt x="11158" y="11144"/>
                  </a:lnTo>
                  <a:lnTo>
                    <a:pt x="23268" y="2988"/>
                  </a:lnTo>
                  <a:lnTo>
                    <a:pt x="38100" y="0"/>
                  </a:lnTo>
                  <a:lnTo>
                    <a:pt x="2181288" y="0"/>
                  </a:lnTo>
                  <a:lnTo>
                    <a:pt x="2196082" y="2988"/>
                  </a:lnTo>
                  <a:lnTo>
                    <a:pt x="2208196" y="11144"/>
                  </a:lnTo>
                  <a:lnTo>
                    <a:pt x="2216382" y="23252"/>
                  </a:lnTo>
                  <a:lnTo>
                    <a:pt x="2219388" y="38100"/>
                  </a:lnTo>
                  <a:lnTo>
                    <a:pt x="2219388" y="190373"/>
                  </a:lnTo>
                  <a:lnTo>
                    <a:pt x="2216382" y="205239"/>
                  </a:lnTo>
                  <a:lnTo>
                    <a:pt x="2208196" y="217392"/>
                  </a:lnTo>
                  <a:lnTo>
                    <a:pt x="2196082" y="225591"/>
                  </a:lnTo>
                  <a:lnTo>
                    <a:pt x="2181288" y="228600"/>
                  </a:lnTo>
                  <a:lnTo>
                    <a:pt x="38100" y="228600"/>
                  </a:lnTo>
                  <a:lnTo>
                    <a:pt x="23268" y="225591"/>
                  </a:lnTo>
                  <a:lnTo>
                    <a:pt x="11158" y="217392"/>
                  </a:lnTo>
                  <a:lnTo>
                    <a:pt x="2993" y="205239"/>
                  </a:lnTo>
                  <a:lnTo>
                    <a:pt x="0" y="190373"/>
                  </a:lnTo>
                  <a:lnTo>
                    <a:pt x="0" y="38100"/>
                  </a:lnTo>
                  <a:close/>
                </a:path>
              </a:pathLst>
            </a:custGeom>
            <a:ln w="12700">
              <a:solidFill>
                <a:srgbClr val="30528F"/>
              </a:solidFill>
            </a:ln>
          </p:spPr>
          <p:txBody>
            <a:bodyPr wrap="square" lIns="0" tIns="0" rIns="0" bIns="0" rtlCol="0"/>
            <a:lstStyle/>
            <a:p>
              <a:endParaRPr/>
            </a:p>
          </p:txBody>
        </p:sp>
      </p:grpSp>
      <p:sp>
        <p:nvSpPr>
          <p:cNvPr id="7" name="object 7"/>
          <p:cNvSpPr txBox="1"/>
          <p:nvPr/>
        </p:nvSpPr>
        <p:spPr>
          <a:xfrm>
            <a:off x="975677" y="950912"/>
            <a:ext cx="1022350" cy="243204"/>
          </a:xfrm>
          <a:prstGeom prst="rect">
            <a:avLst/>
          </a:prstGeom>
        </p:spPr>
        <p:txBody>
          <a:bodyPr vert="horz" wrap="square" lIns="0" tIns="15875" rIns="0" bIns="0" rtlCol="0">
            <a:spAutoFit/>
          </a:bodyPr>
          <a:lstStyle/>
          <a:p>
            <a:pPr marL="12700">
              <a:lnSpc>
                <a:spcPct val="100000"/>
              </a:lnSpc>
              <a:spcBef>
                <a:spcPts val="125"/>
              </a:spcBef>
            </a:pPr>
            <a:r>
              <a:rPr sz="1400" b="1" spc="30" dirty="0">
                <a:latin typeface="Calibri"/>
                <a:cs typeface="Calibri"/>
              </a:rPr>
              <a:t>1</a:t>
            </a:r>
            <a:r>
              <a:rPr sz="1400" b="1" spc="10" dirty="0">
                <a:latin typeface="Calibri"/>
                <a:cs typeface="Calibri"/>
              </a:rPr>
              <a:t>5</a:t>
            </a:r>
            <a:r>
              <a:rPr sz="1400" b="1" spc="-70" dirty="0">
                <a:latin typeface="Calibri"/>
                <a:cs typeface="Calibri"/>
              </a:rPr>
              <a:t> </a:t>
            </a:r>
            <a:r>
              <a:rPr sz="1400" b="1" spc="10" dirty="0">
                <a:latin typeface="Calibri"/>
                <a:cs typeface="Calibri"/>
              </a:rPr>
              <a:t>D</a:t>
            </a:r>
            <a:r>
              <a:rPr sz="1400" b="1" spc="40" dirty="0">
                <a:latin typeface="Calibri"/>
                <a:cs typeface="Calibri"/>
              </a:rPr>
              <a:t>e</a:t>
            </a:r>
            <a:r>
              <a:rPr sz="1400" b="1" spc="35" dirty="0">
                <a:latin typeface="Calibri"/>
                <a:cs typeface="Calibri"/>
              </a:rPr>
              <a:t>se</a:t>
            </a:r>
            <a:r>
              <a:rPr sz="1400" b="1" spc="-20" dirty="0">
                <a:latin typeface="Calibri"/>
                <a:cs typeface="Calibri"/>
              </a:rPr>
              <a:t>m</a:t>
            </a:r>
            <a:r>
              <a:rPr sz="1400" b="1" spc="-10" dirty="0">
                <a:latin typeface="Calibri"/>
                <a:cs typeface="Calibri"/>
              </a:rPr>
              <a:t>b</a:t>
            </a:r>
            <a:r>
              <a:rPr sz="1400" b="1" spc="35" dirty="0">
                <a:latin typeface="Calibri"/>
                <a:cs typeface="Calibri"/>
              </a:rPr>
              <a:t>e</a:t>
            </a:r>
            <a:r>
              <a:rPr sz="1400" b="1" spc="5" dirty="0">
                <a:latin typeface="Calibri"/>
                <a:cs typeface="Calibri"/>
              </a:rPr>
              <a:t>r</a:t>
            </a:r>
            <a:endParaRPr sz="1400">
              <a:latin typeface="Calibri"/>
              <a:cs typeface="Calibri"/>
            </a:endParaRPr>
          </a:p>
        </p:txBody>
      </p:sp>
      <p:sp>
        <p:nvSpPr>
          <p:cNvPr id="8" name="object 8"/>
          <p:cNvSpPr txBox="1"/>
          <p:nvPr/>
        </p:nvSpPr>
        <p:spPr>
          <a:xfrm>
            <a:off x="395922" y="1244346"/>
            <a:ext cx="5431155" cy="3680460"/>
          </a:xfrm>
          <a:prstGeom prst="rect">
            <a:avLst/>
          </a:prstGeom>
        </p:spPr>
        <p:txBody>
          <a:bodyPr vert="horz" wrap="square" lIns="0" tIns="19685" rIns="0" bIns="0" rtlCol="0">
            <a:spAutoFit/>
          </a:bodyPr>
          <a:lstStyle/>
          <a:p>
            <a:pPr marL="184150" marR="12065" indent="-172085" algn="just">
              <a:lnSpc>
                <a:spcPts val="1430"/>
              </a:lnSpc>
              <a:spcBef>
                <a:spcPts val="155"/>
              </a:spcBef>
              <a:buFont typeface="Segoe UI Symbol"/>
              <a:buChar char="❑"/>
              <a:tabLst>
                <a:tab pos="184785" algn="l"/>
              </a:tabLst>
            </a:pPr>
            <a:r>
              <a:rPr sz="1200" spc="-5" dirty="0">
                <a:latin typeface="Arial MT"/>
                <a:cs typeface="Arial MT"/>
              </a:rPr>
              <a:t>Pergeseran anggaran </a:t>
            </a:r>
            <a:r>
              <a:rPr sz="1200" spc="-20" dirty="0">
                <a:latin typeface="Arial MT"/>
                <a:cs typeface="Arial MT"/>
              </a:rPr>
              <a:t>untuk</a:t>
            </a:r>
            <a:r>
              <a:rPr sz="1200" spc="-15" dirty="0">
                <a:latin typeface="Arial MT"/>
                <a:cs typeface="Arial MT"/>
              </a:rPr>
              <a:t> </a:t>
            </a:r>
            <a:r>
              <a:rPr sz="1200" dirty="0">
                <a:latin typeface="Arial MT"/>
                <a:cs typeface="Arial MT"/>
              </a:rPr>
              <a:t>belanja pegawai, </a:t>
            </a:r>
            <a:r>
              <a:rPr sz="1200" spc="-15" dirty="0">
                <a:latin typeface="Arial MT"/>
                <a:cs typeface="Arial MT"/>
              </a:rPr>
              <a:t>termasuk </a:t>
            </a:r>
            <a:r>
              <a:rPr sz="1200" spc="-10" dirty="0">
                <a:latin typeface="Arial MT"/>
                <a:cs typeface="Arial MT"/>
              </a:rPr>
              <a:t>gaji</a:t>
            </a:r>
            <a:r>
              <a:rPr sz="1200" spc="-5" dirty="0">
                <a:latin typeface="Arial MT"/>
                <a:cs typeface="Arial MT"/>
              </a:rPr>
              <a:t> pegawai</a:t>
            </a:r>
            <a:r>
              <a:rPr sz="1200" dirty="0">
                <a:latin typeface="Arial MT"/>
                <a:cs typeface="Arial MT"/>
              </a:rPr>
              <a:t> </a:t>
            </a:r>
            <a:r>
              <a:rPr sz="1200" spc="-20" dirty="0">
                <a:latin typeface="Arial MT"/>
                <a:cs typeface="Arial MT"/>
              </a:rPr>
              <a:t>non- </a:t>
            </a:r>
            <a:r>
              <a:rPr sz="1200" spc="-15" dirty="0">
                <a:latin typeface="Arial MT"/>
                <a:cs typeface="Arial MT"/>
              </a:rPr>
              <a:t> </a:t>
            </a:r>
            <a:r>
              <a:rPr sz="1200" dirty="0">
                <a:latin typeface="Arial MT"/>
                <a:cs typeface="Arial MT"/>
              </a:rPr>
              <a:t>ASN;</a:t>
            </a:r>
            <a:endParaRPr sz="1200">
              <a:latin typeface="Arial MT"/>
              <a:cs typeface="Arial MT"/>
            </a:endParaRPr>
          </a:p>
          <a:p>
            <a:pPr marL="184150" indent="-172085" algn="just">
              <a:lnSpc>
                <a:spcPts val="1370"/>
              </a:lnSpc>
              <a:buFont typeface="Segoe UI Symbol"/>
              <a:buChar char="❑"/>
              <a:tabLst>
                <a:tab pos="184785" algn="l"/>
              </a:tabLst>
            </a:pPr>
            <a:r>
              <a:rPr sz="1200" spc="-15" dirty="0">
                <a:latin typeface="Arial MT"/>
                <a:cs typeface="Arial MT"/>
              </a:rPr>
              <a:t>Revisi</a:t>
            </a:r>
            <a:r>
              <a:rPr sz="1200" spc="300" dirty="0">
                <a:latin typeface="Arial MT"/>
                <a:cs typeface="Arial MT"/>
              </a:rPr>
              <a:t> </a:t>
            </a:r>
            <a:r>
              <a:rPr sz="1200" dirty="0">
                <a:latin typeface="Arial MT"/>
                <a:cs typeface="Arial MT"/>
              </a:rPr>
              <a:t>Anggaran</a:t>
            </a:r>
            <a:r>
              <a:rPr sz="1200" spc="285" dirty="0">
                <a:latin typeface="Arial MT"/>
                <a:cs typeface="Arial MT"/>
              </a:rPr>
              <a:t> </a:t>
            </a:r>
            <a:r>
              <a:rPr sz="1200" spc="-5" dirty="0">
                <a:latin typeface="Arial MT"/>
                <a:cs typeface="Arial MT"/>
              </a:rPr>
              <a:t>berkaitan</a:t>
            </a:r>
            <a:r>
              <a:rPr sz="1200" spc="285" dirty="0">
                <a:latin typeface="Arial MT"/>
                <a:cs typeface="Arial MT"/>
              </a:rPr>
              <a:t> </a:t>
            </a:r>
            <a:r>
              <a:rPr sz="1200" dirty="0">
                <a:latin typeface="Arial MT"/>
                <a:cs typeface="Arial MT"/>
              </a:rPr>
              <a:t>kegiatan</a:t>
            </a:r>
            <a:r>
              <a:rPr sz="1200" spc="360" dirty="0">
                <a:latin typeface="Arial MT"/>
                <a:cs typeface="Arial MT"/>
              </a:rPr>
              <a:t> </a:t>
            </a:r>
            <a:r>
              <a:rPr sz="1200" spc="-40" dirty="0">
                <a:latin typeface="Arial MT"/>
                <a:cs typeface="Arial MT"/>
              </a:rPr>
              <a:t>yang</a:t>
            </a:r>
            <a:r>
              <a:rPr sz="1200" spc="350" dirty="0">
                <a:latin typeface="Arial MT"/>
                <a:cs typeface="Arial MT"/>
              </a:rPr>
              <a:t> </a:t>
            </a:r>
            <a:r>
              <a:rPr sz="1200" spc="-10" dirty="0">
                <a:latin typeface="Arial MT"/>
                <a:cs typeface="Arial MT"/>
              </a:rPr>
              <a:t>dananya</a:t>
            </a:r>
            <a:r>
              <a:rPr sz="1200" spc="280" dirty="0">
                <a:latin typeface="Arial MT"/>
                <a:cs typeface="Arial MT"/>
              </a:rPr>
              <a:t> </a:t>
            </a:r>
            <a:r>
              <a:rPr sz="1200" spc="-10" dirty="0">
                <a:latin typeface="Arial MT"/>
                <a:cs typeface="Arial MT"/>
              </a:rPr>
              <a:t>bersumber</a:t>
            </a:r>
            <a:r>
              <a:rPr sz="1200" spc="325" dirty="0">
                <a:latin typeface="Arial MT"/>
                <a:cs typeface="Arial MT"/>
              </a:rPr>
              <a:t> </a:t>
            </a:r>
            <a:r>
              <a:rPr sz="1200" spc="-10" dirty="0">
                <a:latin typeface="Arial MT"/>
                <a:cs typeface="Arial MT"/>
              </a:rPr>
              <a:t>dari</a:t>
            </a:r>
            <a:r>
              <a:rPr sz="1200" spc="305" dirty="0">
                <a:latin typeface="Arial MT"/>
                <a:cs typeface="Arial MT"/>
              </a:rPr>
              <a:t> </a:t>
            </a:r>
            <a:r>
              <a:rPr sz="1200" dirty="0">
                <a:latin typeface="Arial MT"/>
                <a:cs typeface="Arial MT"/>
              </a:rPr>
              <a:t>PNBP</a:t>
            </a:r>
            <a:endParaRPr sz="1200">
              <a:latin typeface="Arial MT"/>
              <a:cs typeface="Arial MT"/>
            </a:endParaRPr>
          </a:p>
          <a:p>
            <a:pPr marL="184150" marR="15875" algn="just">
              <a:lnSpc>
                <a:spcPts val="1430"/>
              </a:lnSpc>
              <a:spcBef>
                <a:spcPts val="50"/>
              </a:spcBef>
            </a:pPr>
            <a:r>
              <a:rPr sz="1200" spc="-15" dirty="0">
                <a:latin typeface="Arial MT"/>
                <a:cs typeface="Arial MT"/>
              </a:rPr>
              <a:t>termasuk</a:t>
            </a:r>
            <a:r>
              <a:rPr sz="1200" spc="-10" dirty="0">
                <a:latin typeface="Arial MT"/>
                <a:cs typeface="Arial MT"/>
              </a:rPr>
              <a:t> </a:t>
            </a:r>
            <a:r>
              <a:rPr sz="1200" spc="-5" dirty="0">
                <a:latin typeface="Arial MT"/>
                <a:cs typeface="Arial MT"/>
              </a:rPr>
              <a:t>penggunaan</a:t>
            </a:r>
            <a:r>
              <a:rPr sz="1200" dirty="0">
                <a:latin typeface="Arial MT"/>
                <a:cs typeface="Arial MT"/>
              </a:rPr>
              <a:t> </a:t>
            </a:r>
            <a:r>
              <a:rPr sz="1200" spc="-20" dirty="0">
                <a:latin typeface="Arial MT"/>
                <a:cs typeface="Arial MT"/>
              </a:rPr>
              <a:t>dana</a:t>
            </a:r>
            <a:r>
              <a:rPr sz="1200" spc="295" dirty="0">
                <a:latin typeface="Arial MT"/>
                <a:cs typeface="Arial MT"/>
              </a:rPr>
              <a:t> </a:t>
            </a:r>
            <a:r>
              <a:rPr sz="1200" spc="-5" dirty="0">
                <a:latin typeface="Arial MT"/>
                <a:cs typeface="Arial MT"/>
              </a:rPr>
              <a:t>penerimaan</a:t>
            </a:r>
            <a:r>
              <a:rPr sz="1200" dirty="0">
                <a:latin typeface="Arial MT"/>
                <a:cs typeface="Arial MT"/>
              </a:rPr>
              <a:t> </a:t>
            </a:r>
            <a:r>
              <a:rPr sz="1200" spc="10" dirty="0">
                <a:latin typeface="Arial MT"/>
                <a:cs typeface="Arial MT"/>
              </a:rPr>
              <a:t>klaim</a:t>
            </a:r>
            <a:r>
              <a:rPr sz="1200" spc="15" dirty="0">
                <a:latin typeface="Arial MT"/>
                <a:cs typeface="Arial MT"/>
              </a:rPr>
              <a:t> </a:t>
            </a:r>
            <a:r>
              <a:rPr sz="1200" spc="-5" dirty="0">
                <a:latin typeface="Arial MT"/>
                <a:cs typeface="Arial MT"/>
              </a:rPr>
              <a:t>asuransi</a:t>
            </a:r>
            <a:r>
              <a:rPr sz="1200" dirty="0">
                <a:latin typeface="Arial MT"/>
                <a:cs typeface="Arial MT"/>
              </a:rPr>
              <a:t> </a:t>
            </a:r>
            <a:r>
              <a:rPr sz="1200" spc="-10" dirty="0">
                <a:latin typeface="Arial MT"/>
                <a:cs typeface="Arial MT"/>
              </a:rPr>
              <a:t>dalam</a:t>
            </a:r>
            <a:r>
              <a:rPr sz="1200" spc="-5" dirty="0">
                <a:latin typeface="Arial MT"/>
                <a:cs typeface="Arial MT"/>
              </a:rPr>
              <a:t> rangka </a:t>
            </a:r>
            <a:r>
              <a:rPr sz="1200" dirty="0">
                <a:latin typeface="Arial MT"/>
                <a:cs typeface="Arial MT"/>
              </a:rPr>
              <a:t> </a:t>
            </a:r>
            <a:r>
              <a:rPr sz="1200" spc="-25" dirty="0">
                <a:latin typeface="Arial MT"/>
                <a:cs typeface="Arial MT"/>
              </a:rPr>
              <a:t>asuransi</a:t>
            </a:r>
            <a:r>
              <a:rPr sz="1200" spc="150" dirty="0">
                <a:latin typeface="Arial MT"/>
                <a:cs typeface="Arial MT"/>
              </a:rPr>
              <a:t> </a:t>
            </a:r>
            <a:r>
              <a:rPr sz="1200" spc="-15" dirty="0">
                <a:latin typeface="Arial MT"/>
                <a:cs typeface="Arial MT"/>
              </a:rPr>
              <a:t>BMN,</a:t>
            </a:r>
            <a:r>
              <a:rPr sz="1200" dirty="0">
                <a:latin typeface="Arial MT"/>
                <a:cs typeface="Arial MT"/>
              </a:rPr>
              <a:t> </a:t>
            </a:r>
            <a:r>
              <a:rPr sz="1200" spc="-5" dirty="0">
                <a:latin typeface="Arial MT"/>
                <a:cs typeface="Arial MT"/>
              </a:rPr>
              <a:t>PLN,</a:t>
            </a:r>
            <a:r>
              <a:rPr sz="1200" spc="5" dirty="0">
                <a:latin typeface="Arial MT"/>
                <a:cs typeface="Arial MT"/>
              </a:rPr>
              <a:t> </a:t>
            </a:r>
            <a:r>
              <a:rPr sz="1200" spc="-5" dirty="0">
                <a:latin typeface="Arial MT"/>
                <a:cs typeface="Arial MT"/>
              </a:rPr>
              <a:t>Hibah</a:t>
            </a:r>
            <a:r>
              <a:rPr sz="1200" spc="-25" dirty="0">
                <a:latin typeface="Arial MT"/>
                <a:cs typeface="Arial MT"/>
              </a:rPr>
              <a:t> </a:t>
            </a:r>
            <a:r>
              <a:rPr sz="1200" spc="-15" dirty="0">
                <a:latin typeface="Arial MT"/>
                <a:cs typeface="Arial MT"/>
              </a:rPr>
              <a:t>dan/atau</a:t>
            </a:r>
            <a:r>
              <a:rPr sz="1200" spc="120" dirty="0">
                <a:latin typeface="Arial MT"/>
                <a:cs typeface="Arial MT"/>
              </a:rPr>
              <a:t> </a:t>
            </a:r>
            <a:r>
              <a:rPr sz="1200" dirty="0">
                <a:latin typeface="Arial MT"/>
                <a:cs typeface="Arial MT"/>
              </a:rPr>
              <a:t>PDN;</a:t>
            </a:r>
            <a:endParaRPr sz="1200">
              <a:latin typeface="Arial MT"/>
              <a:cs typeface="Arial MT"/>
            </a:endParaRPr>
          </a:p>
          <a:p>
            <a:pPr marL="184150" indent="-172085" algn="just">
              <a:lnSpc>
                <a:spcPts val="1435"/>
              </a:lnSpc>
              <a:spcBef>
                <a:spcPts val="15"/>
              </a:spcBef>
              <a:buFont typeface="Segoe UI Symbol"/>
              <a:buChar char="❑"/>
              <a:tabLst>
                <a:tab pos="184785" algn="l"/>
              </a:tabLst>
            </a:pPr>
            <a:r>
              <a:rPr sz="1200" spc="-20" dirty="0">
                <a:latin typeface="Arial MT"/>
                <a:cs typeface="Arial MT"/>
              </a:rPr>
              <a:t>Revisi</a:t>
            </a:r>
            <a:r>
              <a:rPr sz="1200" spc="80" dirty="0">
                <a:latin typeface="Arial MT"/>
                <a:cs typeface="Arial MT"/>
              </a:rPr>
              <a:t> </a:t>
            </a:r>
            <a:r>
              <a:rPr sz="1200" spc="-10" dirty="0">
                <a:latin typeface="Arial MT"/>
                <a:cs typeface="Arial MT"/>
              </a:rPr>
              <a:t>Anggaran</a:t>
            </a:r>
            <a:r>
              <a:rPr sz="1200" spc="-15" dirty="0">
                <a:latin typeface="Arial MT"/>
                <a:cs typeface="Arial MT"/>
              </a:rPr>
              <a:t> </a:t>
            </a:r>
            <a:r>
              <a:rPr sz="1200" spc="-5" dirty="0">
                <a:latin typeface="Arial MT"/>
                <a:cs typeface="Arial MT"/>
              </a:rPr>
              <a:t>terkait</a:t>
            </a:r>
            <a:r>
              <a:rPr sz="1200" spc="10" dirty="0">
                <a:latin typeface="Arial MT"/>
                <a:cs typeface="Arial MT"/>
              </a:rPr>
              <a:t> </a:t>
            </a:r>
            <a:r>
              <a:rPr sz="1200" spc="-20" dirty="0">
                <a:latin typeface="Arial MT"/>
                <a:cs typeface="Arial MT"/>
              </a:rPr>
              <a:t>pinjaman/hibah</a:t>
            </a:r>
            <a:r>
              <a:rPr sz="1200" spc="215" dirty="0">
                <a:latin typeface="Arial MT"/>
                <a:cs typeface="Arial MT"/>
              </a:rPr>
              <a:t> </a:t>
            </a:r>
            <a:r>
              <a:rPr sz="1200" spc="5" dirty="0">
                <a:latin typeface="Arial MT"/>
                <a:cs typeface="Arial MT"/>
              </a:rPr>
              <a:t>dan</a:t>
            </a:r>
            <a:r>
              <a:rPr sz="1200" spc="-25" dirty="0">
                <a:latin typeface="Arial MT"/>
                <a:cs typeface="Arial MT"/>
              </a:rPr>
              <a:t> </a:t>
            </a:r>
            <a:r>
              <a:rPr sz="1200" spc="-30" dirty="0">
                <a:latin typeface="Arial MT"/>
                <a:cs typeface="Arial MT"/>
              </a:rPr>
              <a:t>RMP</a:t>
            </a:r>
            <a:r>
              <a:rPr sz="1200" spc="65" dirty="0">
                <a:latin typeface="Arial MT"/>
                <a:cs typeface="Arial MT"/>
              </a:rPr>
              <a:t> </a:t>
            </a:r>
            <a:r>
              <a:rPr sz="1200" spc="-5" dirty="0">
                <a:latin typeface="Arial MT"/>
                <a:cs typeface="Arial MT"/>
              </a:rPr>
              <a:t>PLN;</a:t>
            </a:r>
            <a:endParaRPr sz="1200">
              <a:latin typeface="Arial MT"/>
              <a:cs typeface="Arial MT"/>
            </a:endParaRPr>
          </a:p>
          <a:p>
            <a:pPr marL="184150" marR="10160" indent="-172085" algn="just">
              <a:lnSpc>
                <a:spcPts val="1430"/>
              </a:lnSpc>
              <a:spcBef>
                <a:spcPts val="50"/>
              </a:spcBef>
              <a:buFont typeface="Segoe UI Symbol"/>
              <a:buChar char="❑"/>
              <a:tabLst>
                <a:tab pos="184785" algn="l"/>
              </a:tabLst>
            </a:pPr>
            <a:r>
              <a:rPr sz="1200" spc="-20" dirty="0">
                <a:latin typeface="Arial MT"/>
                <a:cs typeface="Arial MT"/>
              </a:rPr>
              <a:t>Revisi</a:t>
            </a:r>
            <a:r>
              <a:rPr sz="1200" spc="-15" dirty="0">
                <a:latin typeface="Arial MT"/>
                <a:cs typeface="Arial MT"/>
              </a:rPr>
              <a:t> </a:t>
            </a:r>
            <a:r>
              <a:rPr sz="1200" spc="-10" dirty="0">
                <a:latin typeface="Arial MT"/>
                <a:cs typeface="Arial MT"/>
              </a:rPr>
              <a:t>Anggaran</a:t>
            </a:r>
            <a:r>
              <a:rPr sz="1200" spc="-5" dirty="0">
                <a:latin typeface="Arial MT"/>
                <a:cs typeface="Arial MT"/>
              </a:rPr>
              <a:t> terkait</a:t>
            </a:r>
            <a:r>
              <a:rPr sz="1200" dirty="0">
                <a:latin typeface="Arial MT"/>
                <a:cs typeface="Arial MT"/>
              </a:rPr>
              <a:t> kegiatan</a:t>
            </a:r>
            <a:r>
              <a:rPr sz="1200" spc="5" dirty="0">
                <a:latin typeface="Arial MT"/>
                <a:cs typeface="Arial MT"/>
              </a:rPr>
              <a:t> </a:t>
            </a:r>
            <a:r>
              <a:rPr sz="1200" spc="-5" dirty="0">
                <a:latin typeface="Arial MT"/>
                <a:cs typeface="Arial MT"/>
              </a:rPr>
              <a:t>K/L</a:t>
            </a:r>
            <a:r>
              <a:rPr sz="1200" dirty="0">
                <a:latin typeface="Arial MT"/>
                <a:cs typeface="Arial MT"/>
              </a:rPr>
              <a:t> </a:t>
            </a:r>
            <a:r>
              <a:rPr sz="1200" spc="-25" dirty="0">
                <a:latin typeface="Arial MT"/>
                <a:cs typeface="Arial MT"/>
              </a:rPr>
              <a:t>yng</a:t>
            </a:r>
            <a:r>
              <a:rPr sz="1200" spc="-20" dirty="0">
                <a:latin typeface="Arial MT"/>
                <a:cs typeface="Arial MT"/>
              </a:rPr>
              <a:t> </a:t>
            </a:r>
            <a:r>
              <a:rPr sz="1200" spc="-5" dirty="0">
                <a:latin typeface="Arial MT"/>
                <a:cs typeface="Arial MT"/>
              </a:rPr>
              <a:t>merupakan</a:t>
            </a:r>
            <a:r>
              <a:rPr sz="1200" spc="320" dirty="0">
                <a:latin typeface="Arial MT"/>
                <a:cs typeface="Arial MT"/>
              </a:rPr>
              <a:t> </a:t>
            </a:r>
            <a:r>
              <a:rPr sz="1200" spc="-15" dirty="0">
                <a:latin typeface="Arial MT"/>
                <a:cs typeface="Arial MT"/>
              </a:rPr>
              <a:t>tindak</a:t>
            </a:r>
            <a:r>
              <a:rPr sz="1200" spc="305" dirty="0">
                <a:latin typeface="Arial MT"/>
                <a:cs typeface="Arial MT"/>
              </a:rPr>
              <a:t> </a:t>
            </a:r>
            <a:r>
              <a:rPr sz="1200" spc="-5" dirty="0">
                <a:latin typeface="Arial MT"/>
                <a:cs typeface="Arial MT"/>
              </a:rPr>
              <a:t>lanjut</a:t>
            </a:r>
            <a:r>
              <a:rPr sz="1200" spc="325" dirty="0">
                <a:latin typeface="Arial MT"/>
                <a:cs typeface="Arial MT"/>
              </a:rPr>
              <a:t> </a:t>
            </a:r>
            <a:r>
              <a:rPr sz="1200" spc="-10" dirty="0">
                <a:latin typeface="Arial MT"/>
                <a:cs typeface="Arial MT"/>
              </a:rPr>
              <a:t>hasil </a:t>
            </a:r>
            <a:r>
              <a:rPr sz="1200" spc="-5" dirty="0">
                <a:latin typeface="Arial MT"/>
                <a:cs typeface="Arial MT"/>
              </a:rPr>
              <a:t> </a:t>
            </a:r>
            <a:r>
              <a:rPr sz="1200" spc="-10" dirty="0">
                <a:latin typeface="Arial MT"/>
                <a:cs typeface="Arial MT"/>
              </a:rPr>
              <a:t>sidang </a:t>
            </a:r>
            <a:r>
              <a:rPr sz="1200" spc="-5" dirty="0">
                <a:latin typeface="Arial MT"/>
                <a:cs typeface="Arial MT"/>
              </a:rPr>
              <a:t>kabinet </a:t>
            </a:r>
            <a:r>
              <a:rPr sz="1200" spc="-35" dirty="0">
                <a:latin typeface="Arial MT"/>
                <a:cs typeface="Arial MT"/>
              </a:rPr>
              <a:t>yang </a:t>
            </a:r>
            <a:r>
              <a:rPr sz="1200" spc="-5" dirty="0">
                <a:latin typeface="Arial MT"/>
                <a:cs typeface="Arial MT"/>
              </a:rPr>
              <a:t>ditetapkan </a:t>
            </a:r>
            <a:r>
              <a:rPr sz="1200" spc="10" dirty="0">
                <a:latin typeface="Arial MT"/>
                <a:cs typeface="Arial MT"/>
              </a:rPr>
              <a:t>setelah </a:t>
            </a:r>
            <a:r>
              <a:rPr sz="1200" spc="-10" dirty="0">
                <a:latin typeface="Arial MT"/>
                <a:cs typeface="Arial MT"/>
              </a:rPr>
              <a:t>terbitnya </a:t>
            </a:r>
            <a:r>
              <a:rPr sz="1200" spc="-25" dirty="0">
                <a:latin typeface="Arial MT"/>
                <a:cs typeface="Arial MT"/>
              </a:rPr>
              <a:t>UU </a:t>
            </a:r>
            <a:r>
              <a:rPr sz="1200" spc="-10" dirty="0">
                <a:latin typeface="Arial MT"/>
                <a:cs typeface="Arial MT"/>
              </a:rPr>
              <a:t>tentang </a:t>
            </a:r>
            <a:r>
              <a:rPr sz="1200" spc="-5" dirty="0">
                <a:latin typeface="Arial MT"/>
                <a:cs typeface="Arial MT"/>
              </a:rPr>
              <a:t>perubahan </a:t>
            </a:r>
            <a:r>
              <a:rPr sz="1200" spc="10" dirty="0">
                <a:latin typeface="Arial MT"/>
                <a:cs typeface="Arial MT"/>
              </a:rPr>
              <a:t>atas </a:t>
            </a:r>
            <a:r>
              <a:rPr sz="1200" spc="15" dirty="0">
                <a:latin typeface="Arial MT"/>
                <a:cs typeface="Arial MT"/>
              </a:rPr>
              <a:t> </a:t>
            </a:r>
            <a:r>
              <a:rPr sz="1200" spc="-25" dirty="0">
                <a:latin typeface="Arial MT"/>
                <a:cs typeface="Arial MT"/>
              </a:rPr>
              <a:t>UU</a:t>
            </a:r>
            <a:r>
              <a:rPr sz="1200" spc="-10" dirty="0">
                <a:latin typeface="Arial MT"/>
                <a:cs typeface="Arial MT"/>
              </a:rPr>
              <a:t> </a:t>
            </a:r>
            <a:r>
              <a:rPr sz="1200" spc="-20" dirty="0">
                <a:latin typeface="Arial MT"/>
                <a:cs typeface="Arial MT"/>
              </a:rPr>
              <a:t>mengenai</a:t>
            </a:r>
            <a:r>
              <a:rPr sz="1200" spc="140" dirty="0">
                <a:latin typeface="Arial MT"/>
                <a:cs typeface="Arial MT"/>
              </a:rPr>
              <a:t> </a:t>
            </a:r>
            <a:r>
              <a:rPr sz="1200" spc="15" dirty="0">
                <a:latin typeface="Arial MT"/>
                <a:cs typeface="Arial MT"/>
              </a:rPr>
              <a:t>APBN</a:t>
            </a:r>
            <a:r>
              <a:rPr sz="1200" spc="-75" dirty="0">
                <a:latin typeface="Arial MT"/>
                <a:cs typeface="Arial MT"/>
              </a:rPr>
              <a:t> </a:t>
            </a:r>
            <a:r>
              <a:rPr sz="1200" spc="-35" dirty="0">
                <a:latin typeface="Arial MT"/>
                <a:cs typeface="Arial MT"/>
              </a:rPr>
              <a:t>tahun</a:t>
            </a:r>
            <a:r>
              <a:rPr sz="1200" spc="125" dirty="0">
                <a:latin typeface="Arial MT"/>
                <a:cs typeface="Arial MT"/>
              </a:rPr>
              <a:t> </a:t>
            </a:r>
            <a:r>
              <a:rPr sz="1200" spc="-10" dirty="0">
                <a:latin typeface="Arial MT"/>
                <a:cs typeface="Arial MT"/>
              </a:rPr>
              <a:t>anggaran</a:t>
            </a:r>
            <a:r>
              <a:rPr sz="1200" spc="45" dirty="0">
                <a:latin typeface="Arial MT"/>
                <a:cs typeface="Arial MT"/>
              </a:rPr>
              <a:t> </a:t>
            </a:r>
            <a:r>
              <a:rPr sz="1200" spc="-15" dirty="0">
                <a:latin typeface="Arial MT"/>
                <a:cs typeface="Arial MT"/>
              </a:rPr>
              <a:t>berkenaan;</a:t>
            </a:r>
            <a:endParaRPr sz="1200">
              <a:latin typeface="Arial MT"/>
              <a:cs typeface="Arial MT"/>
            </a:endParaRPr>
          </a:p>
          <a:p>
            <a:pPr marL="184150" indent="-172085" algn="just">
              <a:lnSpc>
                <a:spcPts val="1375"/>
              </a:lnSpc>
              <a:buFont typeface="Segoe UI Symbol"/>
              <a:buChar char="❑"/>
              <a:tabLst>
                <a:tab pos="184785" algn="l"/>
              </a:tabLst>
            </a:pPr>
            <a:r>
              <a:rPr sz="1200" spc="-5" dirty="0">
                <a:latin typeface="Arial MT"/>
                <a:cs typeface="Arial MT"/>
              </a:rPr>
              <a:t>kegiatan-kegiatan</a:t>
            </a:r>
            <a:r>
              <a:rPr sz="1200" spc="200" dirty="0">
                <a:latin typeface="Arial MT"/>
                <a:cs typeface="Arial MT"/>
              </a:rPr>
              <a:t> </a:t>
            </a:r>
            <a:r>
              <a:rPr sz="1200" spc="-40" dirty="0">
                <a:latin typeface="Arial MT"/>
                <a:cs typeface="Arial MT"/>
              </a:rPr>
              <a:t>yang</a:t>
            </a:r>
            <a:r>
              <a:rPr sz="1200" spc="200" dirty="0">
                <a:latin typeface="Arial MT"/>
                <a:cs typeface="Arial MT"/>
              </a:rPr>
              <a:t> </a:t>
            </a:r>
            <a:r>
              <a:rPr sz="1200" dirty="0">
                <a:latin typeface="Arial MT"/>
                <a:cs typeface="Arial MT"/>
              </a:rPr>
              <a:t>membutuhkan</a:t>
            </a:r>
            <a:r>
              <a:rPr sz="1200" spc="135" dirty="0">
                <a:latin typeface="Arial MT"/>
                <a:cs typeface="Arial MT"/>
              </a:rPr>
              <a:t> </a:t>
            </a:r>
            <a:r>
              <a:rPr sz="1200" dirty="0">
                <a:latin typeface="Arial MT"/>
                <a:cs typeface="Arial MT"/>
              </a:rPr>
              <a:t>data/dokumen</a:t>
            </a:r>
            <a:r>
              <a:rPr sz="1200" spc="195" dirty="0">
                <a:latin typeface="Arial MT"/>
                <a:cs typeface="Arial MT"/>
              </a:rPr>
              <a:t> </a:t>
            </a:r>
            <a:r>
              <a:rPr sz="1200" spc="-40" dirty="0">
                <a:latin typeface="Arial MT"/>
                <a:cs typeface="Arial MT"/>
              </a:rPr>
              <a:t>yang</a:t>
            </a:r>
            <a:r>
              <a:rPr sz="1200" spc="280" dirty="0">
                <a:latin typeface="Arial MT"/>
                <a:cs typeface="Arial MT"/>
              </a:rPr>
              <a:t> </a:t>
            </a:r>
            <a:r>
              <a:rPr sz="1200" spc="-20" dirty="0">
                <a:latin typeface="Arial MT"/>
                <a:cs typeface="Arial MT"/>
              </a:rPr>
              <a:t>harus</a:t>
            </a:r>
            <a:r>
              <a:rPr sz="1200" spc="195" dirty="0">
                <a:latin typeface="Arial MT"/>
                <a:cs typeface="Arial MT"/>
              </a:rPr>
              <a:t> </a:t>
            </a:r>
            <a:r>
              <a:rPr sz="1200" spc="-5" dirty="0">
                <a:latin typeface="Arial MT"/>
                <a:cs typeface="Arial MT"/>
              </a:rPr>
              <a:t>mendapat</a:t>
            </a:r>
            <a:endParaRPr sz="1200">
              <a:latin typeface="Arial MT"/>
              <a:cs typeface="Arial MT"/>
            </a:endParaRPr>
          </a:p>
          <a:p>
            <a:pPr marL="184150" marR="5080" algn="just">
              <a:lnSpc>
                <a:spcPts val="1430"/>
              </a:lnSpc>
              <a:spcBef>
                <a:spcPts val="114"/>
              </a:spcBef>
            </a:pPr>
            <a:r>
              <a:rPr sz="1200" spc="-10" dirty="0">
                <a:latin typeface="Arial MT"/>
                <a:cs typeface="Arial MT"/>
              </a:rPr>
              <a:t>persetujuan dari unit eksternal </a:t>
            </a:r>
            <a:r>
              <a:rPr sz="1200" spc="-5" dirty="0">
                <a:latin typeface="Arial MT"/>
                <a:cs typeface="Arial MT"/>
              </a:rPr>
              <a:t>K/L, </a:t>
            </a:r>
            <a:r>
              <a:rPr sz="1200" spc="5" dirty="0">
                <a:latin typeface="Arial MT"/>
                <a:cs typeface="Arial MT"/>
              </a:rPr>
              <a:t>misal: </a:t>
            </a:r>
            <a:r>
              <a:rPr sz="1200" spc="-5" dirty="0">
                <a:latin typeface="Arial MT"/>
                <a:cs typeface="Arial MT"/>
              </a:rPr>
              <a:t>persetujuan </a:t>
            </a:r>
            <a:r>
              <a:rPr sz="1200" spc="20" dirty="0">
                <a:latin typeface="Arial MT"/>
                <a:cs typeface="Arial MT"/>
              </a:rPr>
              <a:t>DPR, </a:t>
            </a:r>
            <a:r>
              <a:rPr sz="1200" spc="-10" dirty="0">
                <a:latin typeface="Arial MT"/>
                <a:cs typeface="Arial MT"/>
              </a:rPr>
              <a:t>hasil audit </a:t>
            </a:r>
            <a:r>
              <a:rPr sz="1200" spc="25" dirty="0">
                <a:latin typeface="Arial MT"/>
                <a:cs typeface="Arial MT"/>
              </a:rPr>
              <a:t>BPKP </a:t>
            </a:r>
            <a:r>
              <a:rPr sz="1200" spc="-320" dirty="0">
                <a:latin typeface="Arial MT"/>
                <a:cs typeface="Arial MT"/>
              </a:rPr>
              <a:t> </a:t>
            </a:r>
            <a:r>
              <a:rPr sz="1200" spc="-20" dirty="0">
                <a:latin typeface="Arial MT"/>
                <a:cs typeface="Arial MT"/>
              </a:rPr>
              <a:t>dan/atau</a:t>
            </a:r>
            <a:r>
              <a:rPr sz="1200" spc="50" dirty="0">
                <a:latin typeface="Arial MT"/>
                <a:cs typeface="Arial MT"/>
              </a:rPr>
              <a:t> </a:t>
            </a:r>
            <a:r>
              <a:rPr sz="1200" spc="-15" dirty="0">
                <a:latin typeface="Arial MT"/>
                <a:cs typeface="Arial MT"/>
              </a:rPr>
              <a:t>revisi</a:t>
            </a:r>
            <a:r>
              <a:rPr sz="1200" spc="70" dirty="0">
                <a:latin typeface="Arial MT"/>
                <a:cs typeface="Arial MT"/>
              </a:rPr>
              <a:t> </a:t>
            </a:r>
            <a:r>
              <a:rPr sz="1200" spc="-10" dirty="0">
                <a:latin typeface="Arial MT"/>
                <a:cs typeface="Arial MT"/>
              </a:rPr>
              <a:t>administrasi</a:t>
            </a:r>
            <a:r>
              <a:rPr sz="1200" spc="70" dirty="0">
                <a:latin typeface="Arial MT"/>
                <a:cs typeface="Arial MT"/>
              </a:rPr>
              <a:t> </a:t>
            </a:r>
            <a:r>
              <a:rPr sz="1200" spc="-10" dirty="0">
                <a:latin typeface="Arial MT"/>
                <a:cs typeface="Arial MT"/>
              </a:rPr>
              <a:t>pembukaan</a:t>
            </a:r>
            <a:r>
              <a:rPr sz="1200" spc="-40" dirty="0">
                <a:latin typeface="Arial MT"/>
                <a:cs typeface="Arial MT"/>
              </a:rPr>
              <a:t> </a:t>
            </a:r>
            <a:r>
              <a:rPr sz="1200" spc="-10" dirty="0">
                <a:latin typeface="Arial MT"/>
                <a:cs typeface="Arial MT"/>
              </a:rPr>
              <a:t>blokir;</a:t>
            </a:r>
            <a:endParaRPr sz="1200">
              <a:latin typeface="Arial MT"/>
              <a:cs typeface="Arial MT"/>
            </a:endParaRPr>
          </a:p>
          <a:p>
            <a:pPr marL="184150" indent="-172085" algn="just">
              <a:lnSpc>
                <a:spcPts val="1370"/>
              </a:lnSpc>
              <a:buFont typeface="Segoe UI Symbol"/>
              <a:buChar char="❑"/>
              <a:tabLst>
                <a:tab pos="184785" algn="l"/>
              </a:tabLst>
            </a:pPr>
            <a:r>
              <a:rPr sz="1200" spc="-5" dirty="0">
                <a:latin typeface="Arial MT"/>
                <a:cs typeface="Arial MT"/>
              </a:rPr>
              <a:t>Pergeseran</a:t>
            </a:r>
            <a:r>
              <a:rPr sz="1200" spc="355" dirty="0">
                <a:latin typeface="Arial MT"/>
                <a:cs typeface="Arial MT"/>
              </a:rPr>
              <a:t> </a:t>
            </a:r>
            <a:r>
              <a:rPr sz="1200" spc="-5" dirty="0">
                <a:latin typeface="Arial MT"/>
                <a:cs typeface="Arial MT"/>
              </a:rPr>
              <a:t>anggaran</a:t>
            </a:r>
            <a:r>
              <a:rPr sz="1200" spc="360" dirty="0">
                <a:latin typeface="Arial MT"/>
                <a:cs typeface="Arial MT"/>
              </a:rPr>
              <a:t> </a:t>
            </a:r>
            <a:r>
              <a:rPr sz="1200" spc="-10" dirty="0">
                <a:latin typeface="Arial MT"/>
                <a:cs typeface="Arial MT"/>
              </a:rPr>
              <a:t>dalam</a:t>
            </a:r>
            <a:r>
              <a:rPr sz="1200" spc="470" dirty="0">
                <a:latin typeface="Arial MT"/>
                <a:cs typeface="Arial MT"/>
              </a:rPr>
              <a:t> </a:t>
            </a:r>
            <a:r>
              <a:rPr sz="1200" spc="-20" dirty="0">
                <a:latin typeface="Arial MT"/>
                <a:cs typeface="Arial MT"/>
              </a:rPr>
              <a:t>rangka</a:t>
            </a:r>
            <a:r>
              <a:rPr sz="1200" spc="495" dirty="0">
                <a:latin typeface="Arial MT"/>
                <a:cs typeface="Arial MT"/>
              </a:rPr>
              <a:t> </a:t>
            </a:r>
            <a:r>
              <a:rPr sz="1200" dirty="0">
                <a:latin typeface="Arial MT"/>
                <a:cs typeface="Arial MT"/>
              </a:rPr>
              <a:t>rekomposisi</a:t>
            </a:r>
            <a:r>
              <a:rPr sz="1200" spc="445" dirty="0">
                <a:latin typeface="Arial MT"/>
                <a:cs typeface="Arial MT"/>
              </a:rPr>
              <a:t> </a:t>
            </a:r>
            <a:r>
              <a:rPr sz="1200" spc="-15" dirty="0">
                <a:latin typeface="Arial MT"/>
                <a:cs typeface="Arial MT"/>
              </a:rPr>
              <a:t>pendanaan</a:t>
            </a:r>
            <a:r>
              <a:rPr sz="1200" spc="360" dirty="0">
                <a:latin typeface="Arial MT"/>
                <a:cs typeface="Arial MT"/>
              </a:rPr>
              <a:t> </a:t>
            </a:r>
            <a:r>
              <a:rPr sz="1200" spc="5" dirty="0">
                <a:latin typeface="Arial MT"/>
                <a:cs typeface="Arial MT"/>
              </a:rPr>
              <a:t>antar-tahun</a:t>
            </a:r>
            <a:endParaRPr sz="1200">
              <a:latin typeface="Arial MT"/>
              <a:cs typeface="Arial MT"/>
            </a:endParaRPr>
          </a:p>
          <a:p>
            <a:pPr marL="184150" marR="7620" algn="just">
              <a:lnSpc>
                <a:spcPts val="1430"/>
              </a:lnSpc>
              <a:spcBef>
                <a:spcPts val="50"/>
              </a:spcBef>
            </a:pPr>
            <a:r>
              <a:rPr sz="1200" spc="-15" dirty="0">
                <a:latin typeface="Arial MT"/>
                <a:cs typeface="Arial MT"/>
              </a:rPr>
              <a:t>anggaran</a:t>
            </a:r>
            <a:r>
              <a:rPr sz="1200" spc="-10" dirty="0">
                <a:latin typeface="Arial MT"/>
                <a:cs typeface="Arial MT"/>
              </a:rPr>
              <a:t> </a:t>
            </a:r>
            <a:r>
              <a:rPr sz="1200" spc="-20" dirty="0">
                <a:latin typeface="Arial MT"/>
                <a:cs typeface="Arial MT"/>
              </a:rPr>
              <a:t>untuk</a:t>
            </a:r>
            <a:r>
              <a:rPr sz="1200" spc="-15" dirty="0">
                <a:latin typeface="Arial MT"/>
                <a:cs typeface="Arial MT"/>
              </a:rPr>
              <a:t> </a:t>
            </a:r>
            <a:r>
              <a:rPr sz="1200" dirty="0">
                <a:latin typeface="Arial MT"/>
                <a:cs typeface="Arial MT"/>
              </a:rPr>
              <a:t>percepatan </a:t>
            </a:r>
            <a:r>
              <a:rPr sz="1200" spc="-5" dirty="0">
                <a:latin typeface="Arial MT"/>
                <a:cs typeface="Arial MT"/>
              </a:rPr>
              <a:t>kegiatan/proyek</a:t>
            </a:r>
            <a:r>
              <a:rPr sz="1200" dirty="0">
                <a:latin typeface="Arial MT"/>
                <a:cs typeface="Arial MT"/>
              </a:rPr>
              <a:t> SBSN,</a:t>
            </a:r>
            <a:r>
              <a:rPr sz="1200" spc="5" dirty="0">
                <a:latin typeface="Arial MT"/>
                <a:cs typeface="Arial MT"/>
              </a:rPr>
              <a:t> </a:t>
            </a:r>
            <a:r>
              <a:rPr sz="1200" spc="-5" dirty="0">
                <a:latin typeface="Arial MT"/>
                <a:cs typeface="Arial MT"/>
              </a:rPr>
              <a:t>pergeseran </a:t>
            </a:r>
            <a:r>
              <a:rPr sz="1200" spc="5" dirty="0">
                <a:latin typeface="Arial MT"/>
                <a:cs typeface="Arial MT"/>
              </a:rPr>
              <a:t>anggaran </a:t>
            </a:r>
            <a:r>
              <a:rPr sz="1200" spc="10" dirty="0">
                <a:latin typeface="Arial MT"/>
                <a:cs typeface="Arial MT"/>
              </a:rPr>
              <a:t> </a:t>
            </a:r>
            <a:r>
              <a:rPr sz="1200" spc="-25" dirty="0">
                <a:latin typeface="Arial MT"/>
                <a:cs typeface="Arial MT"/>
              </a:rPr>
              <a:t>belanja</a:t>
            </a:r>
            <a:r>
              <a:rPr sz="1200" spc="120" dirty="0">
                <a:latin typeface="Arial MT"/>
                <a:cs typeface="Arial MT"/>
              </a:rPr>
              <a:t> </a:t>
            </a:r>
            <a:r>
              <a:rPr sz="1200" spc="-5" dirty="0">
                <a:latin typeface="Arial MT"/>
                <a:cs typeface="Arial MT"/>
              </a:rPr>
              <a:t>dalam</a:t>
            </a:r>
            <a:r>
              <a:rPr sz="1200" spc="45" dirty="0">
                <a:latin typeface="Arial MT"/>
                <a:cs typeface="Arial MT"/>
              </a:rPr>
              <a:t> </a:t>
            </a:r>
            <a:r>
              <a:rPr sz="1200" spc="-5" dirty="0">
                <a:latin typeface="Arial MT"/>
                <a:cs typeface="Arial MT"/>
              </a:rPr>
              <a:t>rangka</a:t>
            </a:r>
            <a:r>
              <a:rPr sz="1200" spc="80" dirty="0">
                <a:latin typeface="Arial MT"/>
                <a:cs typeface="Arial MT"/>
              </a:rPr>
              <a:t> </a:t>
            </a:r>
            <a:r>
              <a:rPr sz="1200" spc="-5" dirty="0">
                <a:latin typeface="Arial MT"/>
                <a:cs typeface="Arial MT"/>
              </a:rPr>
              <a:t>pemanfaatan</a:t>
            </a:r>
            <a:r>
              <a:rPr sz="1200" spc="270" dirty="0">
                <a:latin typeface="Arial MT"/>
                <a:cs typeface="Arial MT"/>
              </a:rPr>
              <a:t> </a:t>
            </a:r>
            <a:r>
              <a:rPr sz="1200" spc="10" dirty="0">
                <a:latin typeface="Arial MT"/>
                <a:cs typeface="Arial MT"/>
              </a:rPr>
              <a:t>Sisa</a:t>
            </a:r>
            <a:r>
              <a:rPr sz="1200" spc="320" dirty="0">
                <a:latin typeface="Arial MT"/>
                <a:cs typeface="Arial MT"/>
              </a:rPr>
              <a:t> </a:t>
            </a:r>
            <a:r>
              <a:rPr sz="1200" dirty="0">
                <a:latin typeface="Arial MT"/>
                <a:cs typeface="Arial MT"/>
              </a:rPr>
              <a:t>Anggaran</a:t>
            </a:r>
            <a:r>
              <a:rPr sz="1200" spc="335" dirty="0">
                <a:latin typeface="Arial MT"/>
                <a:cs typeface="Arial MT"/>
              </a:rPr>
              <a:t> </a:t>
            </a:r>
            <a:r>
              <a:rPr sz="1200" dirty="0">
                <a:latin typeface="Arial MT"/>
                <a:cs typeface="Arial MT"/>
              </a:rPr>
              <a:t>Kontraktual</a:t>
            </a:r>
            <a:r>
              <a:rPr sz="1200" spc="260" dirty="0">
                <a:latin typeface="Arial MT"/>
                <a:cs typeface="Arial MT"/>
              </a:rPr>
              <a:t> </a:t>
            </a:r>
            <a:r>
              <a:rPr sz="1200" spc="5" dirty="0">
                <a:latin typeface="Arial MT"/>
                <a:cs typeface="Arial MT"/>
              </a:rPr>
              <a:t>pada</a:t>
            </a:r>
            <a:endParaRPr sz="1200">
              <a:latin typeface="Arial MT"/>
              <a:cs typeface="Arial MT"/>
            </a:endParaRPr>
          </a:p>
          <a:p>
            <a:pPr marL="184150" marR="11430" algn="just">
              <a:lnSpc>
                <a:spcPts val="1430"/>
              </a:lnSpc>
              <a:spcBef>
                <a:spcPts val="70"/>
              </a:spcBef>
            </a:pPr>
            <a:r>
              <a:rPr sz="1200" spc="-10" dirty="0">
                <a:latin typeface="Arial MT"/>
                <a:cs typeface="Arial MT"/>
              </a:rPr>
              <a:t>kegiatan/proyek </a:t>
            </a:r>
            <a:r>
              <a:rPr sz="1200" spc="15" dirty="0">
                <a:latin typeface="Arial MT"/>
                <a:cs typeface="Arial MT"/>
              </a:rPr>
              <a:t>SBSN </a:t>
            </a:r>
            <a:r>
              <a:rPr sz="1200" dirty="0">
                <a:latin typeface="Arial MT"/>
                <a:cs typeface="Arial MT"/>
              </a:rPr>
              <a:t>dan/atau </a:t>
            </a:r>
            <a:r>
              <a:rPr sz="1200" spc="-5" dirty="0">
                <a:latin typeface="Arial MT"/>
                <a:cs typeface="Arial MT"/>
              </a:rPr>
              <a:t>antar-kegiatan/proyek </a:t>
            </a:r>
            <a:r>
              <a:rPr sz="1200" spc="15" dirty="0">
                <a:latin typeface="Arial MT"/>
                <a:cs typeface="Arial MT"/>
              </a:rPr>
              <a:t>SBSN </a:t>
            </a:r>
            <a:r>
              <a:rPr sz="1200" spc="-10" dirty="0">
                <a:latin typeface="Arial MT"/>
                <a:cs typeface="Arial MT"/>
              </a:rPr>
              <a:t>dalam </a:t>
            </a:r>
            <a:r>
              <a:rPr sz="1200" spc="10" dirty="0">
                <a:latin typeface="Arial MT"/>
                <a:cs typeface="Arial MT"/>
              </a:rPr>
              <a:t>satu </a:t>
            </a:r>
            <a:r>
              <a:rPr sz="1200" spc="-10" dirty="0">
                <a:latin typeface="Arial MT"/>
                <a:cs typeface="Arial MT"/>
              </a:rPr>
              <a:t>unit </a:t>
            </a:r>
            <a:r>
              <a:rPr sz="1200" spc="-320" dirty="0">
                <a:latin typeface="Arial MT"/>
                <a:cs typeface="Arial MT"/>
              </a:rPr>
              <a:t> </a:t>
            </a:r>
            <a:r>
              <a:rPr sz="1200" spc="-10" dirty="0">
                <a:latin typeface="Arial MT"/>
                <a:cs typeface="Arial MT"/>
              </a:rPr>
              <a:t>eselon</a:t>
            </a:r>
            <a:r>
              <a:rPr sz="1200" spc="-30" dirty="0">
                <a:latin typeface="Arial MT"/>
                <a:cs typeface="Arial MT"/>
              </a:rPr>
              <a:t> </a:t>
            </a:r>
            <a:r>
              <a:rPr sz="1200" spc="-55" dirty="0">
                <a:latin typeface="Arial MT"/>
                <a:cs typeface="Arial MT"/>
              </a:rPr>
              <a:t>I;</a:t>
            </a:r>
            <a:r>
              <a:rPr sz="1200" spc="155" dirty="0">
                <a:latin typeface="Arial MT"/>
                <a:cs typeface="Arial MT"/>
              </a:rPr>
              <a:t> </a:t>
            </a:r>
            <a:r>
              <a:rPr sz="1200" spc="-15" dirty="0">
                <a:latin typeface="Arial MT"/>
                <a:cs typeface="Arial MT"/>
              </a:rPr>
              <a:t>dan/atau</a:t>
            </a:r>
            <a:endParaRPr sz="1200">
              <a:latin typeface="Arial MT"/>
              <a:cs typeface="Arial MT"/>
            </a:endParaRPr>
          </a:p>
          <a:p>
            <a:pPr marL="184150" indent="-172085" algn="just">
              <a:lnSpc>
                <a:spcPts val="1370"/>
              </a:lnSpc>
              <a:buFont typeface="Segoe UI Symbol"/>
              <a:buChar char="❑"/>
              <a:tabLst>
                <a:tab pos="184785" algn="l"/>
              </a:tabLst>
            </a:pPr>
            <a:r>
              <a:rPr sz="1200" spc="-15" dirty="0">
                <a:latin typeface="Arial MT"/>
                <a:cs typeface="Arial MT"/>
              </a:rPr>
              <a:t>Revisi</a:t>
            </a:r>
            <a:r>
              <a:rPr sz="1200" spc="455" dirty="0">
                <a:latin typeface="Arial MT"/>
                <a:cs typeface="Arial MT"/>
              </a:rPr>
              <a:t> </a:t>
            </a:r>
            <a:r>
              <a:rPr sz="1200" dirty="0">
                <a:latin typeface="Arial MT"/>
                <a:cs typeface="Arial MT"/>
              </a:rPr>
              <a:t>Rumusan</a:t>
            </a:r>
            <a:r>
              <a:rPr sz="1200" spc="434" dirty="0">
                <a:latin typeface="Arial MT"/>
                <a:cs typeface="Arial MT"/>
              </a:rPr>
              <a:t> </a:t>
            </a:r>
            <a:r>
              <a:rPr sz="1200" spc="-15" dirty="0">
                <a:latin typeface="Arial MT"/>
                <a:cs typeface="Arial MT"/>
              </a:rPr>
              <a:t>Informasi</a:t>
            </a:r>
            <a:r>
              <a:rPr sz="1200" spc="459" dirty="0">
                <a:latin typeface="Arial MT"/>
                <a:cs typeface="Arial MT"/>
              </a:rPr>
              <a:t> </a:t>
            </a:r>
            <a:r>
              <a:rPr sz="1200" spc="-5" dirty="0">
                <a:latin typeface="Arial MT"/>
                <a:cs typeface="Arial MT"/>
              </a:rPr>
              <a:t>Kinerja</a:t>
            </a:r>
            <a:r>
              <a:rPr sz="1200" spc="434" dirty="0">
                <a:latin typeface="Arial MT"/>
                <a:cs typeface="Arial MT"/>
              </a:rPr>
              <a:t> </a:t>
            </a:r>
            <a:r>
              <a:rPr sz="1200" spc="-5" dirty="0">
                <a:latin typeface="Arial MT"/>
                <a:cs typeface="Arial MT"/>
              </a:rPr>
              <a:t>berupa</a:t>
            </a:r>
            <a:r>
              <a:rPr sz="1200" spc="430" dirty="0">
                <a:latin typeface="Arial MT"/>
                <a:cs typeface="Arial MT"/>
              </a:rPr>
              <a:t> </a:t>
            </a:r>
            <a:r>
              <a:rPr sz="1200" dirty="0">
                <a:latin typeface="Arial MT"/>
                <a:cs typeface="Arial MT"/>
              </a:rPr>
              <a:t>perubahan</a:t>
            </a:r>
            <a:r>
              <a:rPr sz="1200" spc="345" dirty="0">
                <a:latin typeface="Arial MT"/>
                <a:cs typeface="Arial MT"/>
              </a:rPr>
              <a:t> </a:t>
            </a:r>
            <a:r>
              <a:rPr sz="1200" dirty="0">
                <a:latin typeface="Arial MT"/>
                <a:cs typeface="Arial MT"/>
              </a:rPr>
              <a:t>referensi</a:t>
            </a:r>
            <a:r>
              <a:rPr sz="1200" spc="450" dirty="0">
                <a:latin typeface="Arial MT"/>
                <a:cs typeface="Arial MT"/>
              </a:rPr>
              <a:t> </a:t>
            </a:r>
            <a:r>
              <a:rPr sz="1200" spc="-10" dirty="0">
                <a:latin typeface="Arial MT"/>
                <a:cs typeface="Arial MT"/>
              </a:rPr>
              <a:t>RKA-K/L</a:t>
            </a:r>
            <a:endParaRPr sz="1200">
              <a:latin typeface="Arial MT"/>
              <a:cs typeface="Arial MT"/>
            </a:endParaRPr>
          </a:p>
          <a:p>
            <a:pPr marL="184150" marR="5715" algn="just">
              <a:lnSpc>
                <a:spcPts val="1430"/>
              </a:lnSpc>
              <a:spcBef>
                <a:spcPts val="50"/>
              </a:spcBef>
            </a:pPr>
            <a:r>
              <a:rPr sz="1200" spc="-10" dirty="0">
                <a:latin typeface="Arial MT"/>
                <a:cs typeface="Arial MT"/>
              </a:rPr>
              <a:t>dan/atau</a:t>
            </a:r>
            <a:r>
              <a:rPr sz="1200" spc="-90" dirty="0">
                <a:latin typeface="Arial MT"/>
                <a:cs typeface="Arial MT"/>
              </a:rPr>
              <a:t> </a:t>
            </a:r>
            <a:r>
              <a:rPr sz="1200" dirty="0">
                <a:latin typeface="Arial MT"/>
                <a:cs typeface="Arial MT"/>
              </a:rPr>
              <a:t>D</a:t>
            </a:r>
            <a:r>
              <a:rPr sz="1200" spc="-229" dirty="0">
                <a:latin typeface="Arial MT"/>
                <a:cs typeface="Arial MT"/>
              </a:rPr>
              <a:t> </a:t>
            </a:r>
            <a:r>
              <a:rPr sz="1200" spc="-30" dirty="0">
                <a:latin typeface="Arial MT"/>
                <a:cs typeface="Arial MT"/>
              </a:rPr>
              <a:t>IPA</a:t>
            </a:r>
            <a:r>
              <a:rPr sz="1200" spc="-5" dirty="0">
                <a:latin typeface="Arial MT"/>
                <a:cs typeface="Arial MT"/>
              </a:rPr>
              <a:t> </a:t>
            </a:r>
            <a:r>
              <a:rPr sz="1200" spc="15" dirty="0">
                <a:latin typeface="Arial MT"/>
                <a:cs typeface="Arial MT"/>
              </a:rPr>
              <a:t>K/L,</a:t>
            </a:r>
            <a:r>
              <a:rPr sz="1200" spc="10" dirty="0">
                <a:latin typeface="Arial MT"/>
                <a:cs typeface="Arial MT"/>
              </a:rPr>
              <a:t> </a:t>
            </a:r>
            <a:r>
              <a:rPr sz="1200" spc="-15" dirty="0">
                <a:latin typeface="Arial MT"/>
                <a:cs typeface="Arial MT"/>
              </a:rPr>
              <a:t>termasuk</a:t>
            </a:r>
            <a:r>
              <a:rPr sz="1200" spc="60" dirty="0">
                <a:latin typeface="Arial MT"/>
                <a:cs typeface="Arial MT"/>
              </a:rPr>
              <a:t> </a:t>
            </a:r>
            <a:r>
              <a:rPr sz="1200" spc="-20" dirty="0">
                <a:latin typeface="Arial MT"/>
                <a:cs typeface="Arial MT"/>
              </a:rPr>
              <a:t>untuk</a:t>
            </a:r>
            <a:r>
              <a:rPr sz="1200" spc="55" dirty="0">
                <a:latin typeface="Arial MT"/>
                <a:cs typeface="Arial MT"/>
              </a:rPr>
              <a:t> </a:t>
            </a:r>
            <a:r>
              <a:rPr sz="1200" dirty="0">
                <a:latin typeface="Arial MT"/>
                <a:cs typeface="Arial MT"/>
              </a:rPr>
              <a:t>keperluan</a:t>
            </a:r>
            <a:r>
              <a:rPr sz="1200" spc="-90" dirty="0">
                <a:latin typeface="Arial MT"/>
                <a:cs typeface="Arial MT"/>
              </a:rPr>
              <a:t> </a:t>
            </a:r>
            <a:r>
              <a:rPr sz="1200" dirty="0">
                <a:latin typeface="Arial MT"/>
                <a:cs typeface="Arial MT"/>
              </a:rPr>
              <a:t>pengendalian</a:t>
            </a:r>
            <a:r>
              <a:rPr sz="1200" spc="-105" dirty="0">
                <a:latin typeface="Arial MT"/>
                <a:cs typeface="Arial MT"/>
              </a:rPr>
              <a:t> </a:t>
            </a:r>
            <a:r>
              <a:rPr sz="1200" spc="25" dirty="0">
                <a:latin typeface="Arial MT"/>
                <a:cs typeface="Arial MT"/>
              </a:rPr>
              <a:t>dan</a:t>
            </a:r>
            <a:r>
              <a:rPr sz="1200" spc="-95" dirty="0">
                <a:latin typeface="Arial MT"/>
                <a:cs typeface="Arial MT"/>
              </a:rPr>
              <a:t> </a:t>
            </a:r>
            <a:r>
              <a:rPr sz="1200" spc="5" dirty="0">
                <a:latin typeface="Arial MT"/>
                <a:cs typeface="Arial MT"/>
              </a:rPr>
              <a:t>pemantauan </a:t>
            </a:r>
            <a:r>
              <a:rPr sz="1200" spc="-320" dirty="0">
                <a:latin typeface="Arial MT"/>
                <a:cs typeface="Arial MT"/>
              </a:rPr>
              <a:t> </a:t>
            </a:r>
            <a:r>
              <a:rPr sz="1200" spc="-15" dirty="0">
                <a:latin typeface="Arial MT"/>
                <a:cs typeface="Arial MT"/>
              </a:rPr>
              <a:t>serta</a:t>
            </a:r>
            <a:r>
              <a:rPr sz="1200" spc="45" dirty="0">
                <a:latin typeface="Arial MT"/>
                <a:cs typeface="Arial MT"/>
              </a:rPr>
              <a:t> </a:t>
            </a:r>
            <a:r>
              <a:rPr sz="1200" spc="-25" dirty="0">
                <a:latin typeface="Arial MT"/>
                <a:cs typeface="Arial MT"/>
              </a:rPr>
              <a:t>evaluasi</a:t>
            </a:r>
            <a:r>
              <a:rPr sz="1200" spc="155" dirty="0">
                <a:latin typeface="Arial MT"/>
                <a:cs typeface="Arial MT"/>
              </a:rPr>
              <a:t> </a:t>
            </a:r>
            <a:r>
              <a:rPr sz="1200" spc="-20" dirty="0">
                <a:latin typeface="Arial MT"/>
                <a:cs typeface="Arial MT"/>
              </a:rPr>
              <a:t>kinerja</a:t>
            </a:r>
            <a:r>
              <a:rPr sz="1200" spc="50" dirty="0">
                <a:latin typeface="Arial MT"/>
                <a:cs typeface="Arial MT"/>
              </a:rPr>
              <a:t> </a:t>
            </a:r>
            <a:r>
              <a:rPr sz="1200" spc="-15" dirty="0">
                <a:latin typeface="Arial MT"/>
                <a:cs typeface="Arial MT"/>
              </a:rPr>
              <a:t>anggaran.</a:t>
            </a:r>
            <a:endParaRPr sz="1200">
              <a:latin typeface="Arial MT"/>
              <a:cs typeface="Arial MT"/>
            </a:endParaRPr>
          </a:p>
        </p:txBody>
      </p:sp>
      <p:grpSp>
        <p:nvGrpSpPr>
          <p:cNvPr id="9" name="object 9"/>
          <p:cNvGrpSpPr/>
          <p:nvPr/>
        </p:nvGrpSpPr>
        <p:grpSpPr>
          <a:xfrm>
            <a:off x="11418316" y="274700"/>
            <a:ext cx="728345" cy="679450"/>
            <a:chOff x="11418316" y="274700"/>
            <a:chExt cx="728345" cy="679450"/>
          </a:xfrm>
        </p:grpSpPr>
        <p:sp>
          <p:nvSpPr>
            <p:cNvPr id="10" name="object 10"/>
            <p:cNvSpPr/>
            <p:nvPr/>
          </p:nvSpPr>
          <p:spPr>
            <a:xfrm>
              <a:off x="11430000" y="285749"/>
              <a:ext cx="704850" cy="657225"/>
            </a:xfrm>
            <a:custGeom>
              <a:avLst/>
              <a:gdLst/>
              <a:ahLst/>
              <a:cxnLst/>
              <a:rect l="l" t="t" r="r" b="b"/>
              <a:pathLst>
                <a:path w="704850" h="657225">
                  <a:moveTo>
                    <a:pt x="461391" y="0"/>
                  </a:moveTo>
                  <a:lnTo>
                    <a:pt x="243458" y="0"/>
                  </a:lnTo>
                  <a:lnTo>
                    <a:pt x="67309" y="125475"/>
                  </a:lnTo>
                  <a:lnTo>
                    <a:pt x="0" y="328549"/>
                  </a:lnTo>
                  <a:lnTo>
                    <a:pt x="67309" y="531749"/>
                  </a:lnTo>
                  <a:lnTo>
                    <a:pt x="243458" y="657225"/>
                  </a:lnTo>
                  <a:lnTo>
                    <a:pt x="461391" y="657225"/>
                  </a:lnTo>
                  <a:lnTo>
                    <a:pt x="637540" y="531749"/>
                  </a:lnTo>
                  <a:lnTo>
                    <a:pt x="704850" y="328549"/>
                  </a:lnTo>
                  <a:lnTo>
                    <a:pt x="637540" y="125475"/>
                  </a:lnTo>
                  <a:lnTo>
                    <a:pt x="461391" y="0"/>
                  </a:lnTo>
                  <a:close/>
                </a:path>
              </a:pathLst>
            </a:custGeom>
            <a:solidFill>
              <a:srgbClr val="00AF50"/>
            </a:solidFill>
          </p:spPr>
          <p:txBody>
            <a:bodyPr wrap="square" lIns="0" tIns="0" rIns="0" bIns="0" rtlCol="0"/>
            <a:lstStyle/>
            <a:p>
              <a:endParaRPr/>
            </a:p>
          </p:txBody>
        </p:sp>
        <p:sp>
          <p:nvSpPr>
            <p:cNvPr id="11" name="object 11"/>
            <p:cNvSpPr/>
            <p:nvPr/>
          </p:nvSpPr>
          <p:spPr>
            <a:xfrm>
              <a:off x="11418316" y="274700"/>
              <a:ext cx="728345" cy="679450"/>
            </a:xfrm>
            <a:custGeom>
              <a:avLst/>
              <a:gdLst/>
              <a:ahLst/>
              <a:cxnLst/>
              <a:rect l="l" t="t" r="r" b="b"/>
              <a:pathLst>
                <a:path w="728345" h="679450">
                  <a:moveTo>
                    <a:pt x="44703" y="460501"/>
                  </a:moveTo>
                  <a:lnTo>
                    <a:pt x="40512" y="461899"/>
                  </a:lnTo>
                  <a:lnTo>
                    <a:pt x="68452" y="546226"/>
                  </a:lnTo>
                  <a:lnTo>
                    <a:pt x="72643" y="544829"/>
                  </a:lnTo>
                  <a:lnTo>
                    <a:pt x="44703" y="460501"/>
                  </a:lnTo>
                  <a:close/>
                </a:path>
                <a:path w="728345" h="679450">
                  <a:moveTo>
                    <a:pt x="61594" y="454913"/>
                  </a:moveTo>
                  <a:lnTo>
                    <a:pt x="48894" y="459104"/>
                  </a:lnTo>
                  <a:lnTo>
                    <a:pt x="76834" y="543433"/>
                  </a:lnTo>
                  <a:lnTo>
                    <a:pt x="89534" y="539241"/>
                  </a:lnTo>
                  <a:lnTo>
                    <a:pt x="61594" y="454913"/>
                  </a:lnTo>
                  <a:close/>
                </a:path>
                <a:path w="728345" h="679450">
                  <a:moveTo>
                    <a:pt x="10794" y="307213"/>
                  </a:moveTo>
                  <a:lnTo>
                    <a:pt x="0" y="339598"/>
                  </a:lnTo>
                  <a:lnTo>
                    <a:pt x="19557" y="398525"/>
                  </a:lnTo>
                  <a:lnTo>
                    <a:pt x="23749" y="397128"/>
                  </a:lnTo>
                  <a:lnTo>
                    <a:pt x="4699" y="339598"/>
                  </a:lnTo>
                  <a:lnTo>
                    <a:pt x="14985" y="308610"/>
                  </a:lnTo>
                  <a:lnTo>
                    <a:pt x="10794" y="307213"/>
                  </a:lnTo>
                  <a:close/>
                </a:path>
                <a:path w="728345" h="679450">
                  <a:moveTo>
                    <a:pt x="19176" y="310007"/>
                  </a:moveTo>
                  <a:lnTo>
                    <a:pt x="9398" y="339598"/>
                  </a:lnTo>
                  <a:lnTo>
                    <a:pt x="27939" y="395732"/>
                  </a:lnTo>
                  <a:lnTo>
                    <a:pt x="40639" y="391540"/>
                  </a:lnTo>
                  <a:lnTo>
                    <a:pt x="23367" y="339598"/>
                  </a:lnTo>
                  <a:lnTo>
                    <a:pt x="31876" y="314198"/>
                  </a:lnTo>
                  <a:lnTo>
                    <a:pt x="19176" y="310007"/>
                  </a:lnTo>
                  <a:close/>
                </a:path>
                <a:path w="728345" h="679450">
                  <a:moveTo>
                    <a:pt x="68072" y="162306"/>
                  </a:moveTo>
                  <a:lnTo>
                    <a:pt x="40131" y="246761"/>
                  </a:lnTo>
                  <a:lnTo>
                    <a:pt x="52831" y="250951"/>
                  </a:lnTo>
                  <a:lnTo>
                    <a:pt x="80772" y="166497"/>
                  </a:lnTo>
                  <a:lnTo>
                    <a:pt x="68072" y="162306"/>
                  </a:lnTo>
                  <a:close/>
                </a:path>
                <a:path w="728345" h="679450">
                  <a:moveTo>
                    <a:pt x="59689" y="159512"/>
                  </a:moveTo>
                  <a:lnTo>
                    <a:pt x="31750" y="243966"/>
                  </a:lnTo>
                  <a:lnTo>
                    <a:pt x="35940" y="245363"/>
                  </a:lnTo>
                  <a:lnTo>
                    <a:pt x="63880" y="160909"/>
                  </a:lnTo>
                  <a:lnTo>
                    <a:pt x="59689" y="159512"/>
                  </a:lnTo>
                  <a:close/>
                </a:path>
                <a:path w="728345" h="679450">
                  <a:moveTo>
                    <a:pt x="181736" y="60705"/>
                  </a:moveTo>
                  <a:lnTo>
                    <a:pt x="109347" y="112268"/>
                  </a:lnTo>
                  <a:lnTo>
                    <a:pt x="117093" y="123062"/>
                  </a:lnTo>
                  <a:lnTo>
                    <a:pt x="189483" y="71500"/>
                  </a:lnTo>
                  <a:lnTo>
                    <a:pt x="181736" y="60705"/>
                  </a:lnTo>
                  <a:close/>
                </a:path>
                <a:path w="728345" h="679450">
                  <a:moveTo>
                    <a:pt x="176529" y="53467"/>
                  </a:moveTo>
                  <a:lnTo>
                    <a:pt x="104139" y="105028"/>
                  </a:lnTo>
                  <a:lnTo>
                    <a:pt x="106679" y="108585"/>
                  </a:lnTo>
                  <a:lnTo>
                    <a:pt x="179197" y="57023"/>
                  </a:lnTo>
                  <a:lnTo>
                    <a:pt x="176529" y="53467"/>
                  </a:lnTo>
                  <a:close/>
                </a:path>
                <a:path w="728345" h="679450">
                  <a:moveTo>
                    <a:pt x="322199" y="8890"/>
                  </a:moveTo>
                  <a:lnTo>
                    <a:pt x="254507" y="8890"/>
                  </a:lnTo>
                  <a:lnTo>
                    <a:pt x="235965" y="21971"/>
                  </a:lnTo>
                  <a:lnTo>
                    <a:pt x="243712" y="32893"/>
                  </a:lnTo>
                  <a:lnTo>
                    <a:pt x="258699" y="22225"/>
                  </a:lnTo>
                  <a:lnTo>
                    <a:pt x="322199" y="22225"/>
                  </a:lnTo>
                  <a:lnTo>
                    <a:pt x="322199" y="8890"/>
                  </a:lnTo>
                  <a:close/>
                </a:path>
                <a:path w="728345" h="679450">
                  <a:moveTo>
                    <a:pt x="322199" y="0"/>
                  </a:moveTo>
                  <a:lnTo>
                    <a:pt x="251586" y="0"/>
                  </a:lnTo>
                  <a:lnTo>
                    <a:pt x="230885" y="14731"/>
                  </a:lnTo>
                  <a:lnTo>
                    <a:pt x="233425" y="18415"/>
                  </a:lnTo>
                  <a:lnTo>
                    <a:pt x="253110" y="4445"/>
                  </a:lnTo>
                  <a:lnTo>
                    <a:pt x="322199" y="4445"/>
                  </a:lnTo>
                  <a:lnTo>
                    <a:pt x="322199" y="0"/>
                  </a:lnTo>
                  <a:close/>
                </a:path>
                <a:path w="728345" h="679450">
                  <a:moveTo>
                    <a:pt x="476503" y="0"/>
                  </a:moveTo>
                  <a:lnTo>
                    <a:pt x="388874" y="0"/>
                  </a:lnTo>
                  <a:lnTo>
                    <a:pt x="388874" y="4445"/>
                  </a:lnTo>
                  <a:lnTo>
                    <a:pt x="475106" y="4445"/>
                  </a:lnTo>
                  <a:lnTo>
                    <a:pt x="480694" y="8381"/>
                  </a:lnTo>
                  <a:lnTo>
                    <a:pt x="483234" y="4699"/>
                  </a:lnTo>
                  <a:lnTo>
                    <a:pt x="476503" y="0"/>
                  </a:lnTo>
                  <a:close/>
                </a:path>
                <a:path w="728345" h="679450">
                  <a:moveTo>
                    <a:pt x="473709" y="8890"/>
                  </a:moveTo>
                  <a:lnTo>
                    <a:pt x="388874" y="8890"/>
                  </a:lnTo>
                  <a:lnTo>
                    <a:pt x="388874" y="22225"/>
                  </a:lnTo>
                  <a:lnTo>
                    <a:pt x="469518" y="22225"/>
                  </a:lnTo>
                  <a:lnTo>
                    <a:pt x="470407" y="22859"/>
                  </a:lnTo>
                  <a:lnTo>
                    <a:pt x="478154" y="11938"/>
                  </a:lnTo>
                  <a:lnTo>
                    <a:pt x="473709" y="8890"/>
                  </a:lnTo>
                  <a:close/>
                </a:path>
                <a:path w="728345" h="679450">
                  <a:moveTo>
                    <a:pt x="532383" y="50673"/>
                  </a:moveTo>
                  <a:lnTo>
                    <a:pt x="524763" y="61468"/>
                  </a:lnTo>
                  <a:lnTo>
                    <a:pt x="597153" y="113029"/>
                  </a:lnTo>
                  <a:lnTo>
                    <a:pt x="604901" y="102235"/>
                  </a:lnTo>
                  <a:lnTo>
                    <a:pt x="532383" y="50673"/>
                  </a:lnTo>
                  <a:close/>
                </a:path>
                <a:path w="728345" h="679450">
                  <a:moveTo>
                    <a:pt x="537590" y="43433"/>
                  </a:moveTo>
                  <a:lnTo>
                    <a:pt x="535051" y="46990"/>
                  </a:lnTo>
                  <a:lnTo>
                    <a:pt x="607440" y="98551"/>
                  </a:lnTo>
                  <a:lnTo>
                    <a:pt x="609980" y="94996"/>
                  </a:lnTo>
                  <a:lnTo>
                    <a:pt x="537590" y="43433"/>
                  </a:lnTo>
                  <a:close/>
                </a:path>
                <a:path w="728345" h="679450">
                  <a:moveTo>
                    <a:pt x="654684" y="145923"/>
                  </a:moveTo>
                  <a:lnTo>
                    <a:pt x="641984" y="150113"/>
                  </a:lnTo>
                  <a:lnTo>
                    <a:pt x="669925" y="234569"/>
                  </a:lnTo>
                  <a:lnTo>
                    <a:pt x="682625" y="230377"/>
                  </a:lnTo>
                  <a:lnTo>
                    <a:pt x="654684" y="145923"/>
                  </a:lnTo>
                  <a:close/>
                </a:path>
                <a:path w="728345" h="679450">
                  <a:moveTo>
                    <a:pt x="663066" y="143128"/>
                  </a:moveTo>
                  <a:lnTo>
                    <a:pt x="658876" y="144525"/>
                  </a:lnTo>
                  <a:lnTo>
                    <a:pt x="686815" y="228981"/>
                  </a:lnTo>
                  <a:lnTo>
                    <a:pt x="691133" y="227584"/>
                  </a:lnTo>
                  <a:lnTo>
                    <a:pt x="663066" y="143128"/>
                  </a:lnTo>
                  <a:close/>
                </a:path>
                <a:path w="728345" h="679450">
                  <a:moveTo>
                    <a:pt x="712088" y="290829"/>
                  </a:moveTo>
                  <a:lnTo>
                    <a:pt x="707770" y="292226"/>
                  </a:lnTo>
                  <a:lnTo>
                    <a:pt x="723518" y="339598"/>
                  </a:lnTo>
                  <a:lnTo>
                    <a:pt x="709929" y="380746"/>
                  </a:lnTo>
                  <a:lnTo>
                    <a:pt x="714120" y="382143"/>
                  </a:lnTo>
                  <a:lnTo>
                    <a:pt x="728217" y="339598"/>
                  </a:lnTo>
                  <a:lnTo>
                    <a:pt x="712088" y="290829"/>
                  </a:lnTo>
                  <a:close/>
                </a:path>
                <a:path w="728345" h="679450">
                  <a:moveTo>
                    <a:pt x="703579" y="293624"/>
                  </a:moveTo>
                  <a:lnTo>
                    <a:pt x="691006" y="297814"/>
                  </a:lnTo>
                  <a:lnTo>
                    <a:pt x="704850" y="339598"/>
                  </a:lnTo>
                  <a:lnTo>
                    <a:pt x="693038" y="375158"/>
                  </a:lnTo>
                  <a:lnTo>
                    <a:pt x="705738" y="379349"/>
                  </a:lnTo>
                  <a:lnTo>
                    <a:pt x="718819" y="339598"/>
                  </a:lnTo>
                  <a:lnTo>
                    <a:pt x="703579" y="293624"/>
                  </a:lnTo>
                  <a:close/>
                </a:path>
                <a:path w="728345" h="679450">
                  <a:moveTo>
                    <a:pt x="688975" y="444119"/>
                  </a:moveTo>
                  <a:lnTo>
                    <a:pt x="661034" y="528447"/>
                  </a:lnTo>
                  <a:lnTo>
                    <a:pt x="665226" y="529844"/>
                  </a:lnTo>
                  <a:lnTo>
                    <a:pt x="693165" y="445515"/>
                  </a:lnTo>
                  <a:lnTo>
                    <a:pt x="688975" y="444119"/>
                  </a:lnTo>
                  <a:close/>
                </a:path>
                <a:path w="728345" h="679450">
                  <a:moveTo>
                    <a:pt x="672083" y="438531"/>
                  </a:moveTo>
                  <a:lnTo>
                    <a:pt x="644143" y="522859"/>
                  </a:lnTo>
                  <a:lnTo>
                    <a:pt x="656716" y="527050"/>
                  </a:lnTo>
                  <a:lnTo>
                    <a:pt x="684783" y="442722"/>
                  </a:lnTo>
                  <a:lnTo>
                    <a:pt x="672083" y="438531"/>
                  </a:lnTo>
                  <a:close/>
                </a:path>
                <a:path w="728345" h="679450">
                  <a:moveTo>
                    <a:pt x="612775" y="576834"/>
                  </a:moveTo>
                  <a:lnTo>
                    <a:pt x="540384" y="628396"/>
                  </a:lnTo>
                  <a:lnTo>
                    <a:pt x="543051" y="632078"/>
                  </a:lnTo>
                  <a:lnTo>
                    <a:pt x="615441" y="580516"/>
                  </a:lnTo>
                  <a:lnTo>
                    <a:pt x="612775" y="576834"/>
                  </a:lnTo>
                  <a:close/>
                </a:path>
                <a:path w="728345" h="679450">
                  <a:moveTo>
                    <a:pt x="602487" y="562356"/>
                  </a:moveTo>
                  <a:lnTo>
                    <a:pt x="530098" y="613918"/>
                  </a:lnTo>
                  <a:lnTo>
                    <a:pt x="537844" y="624839"/>
                  </a:lnTo>
                  <a:lnTo>
                    <a:pt x="610234" y="573277"/>
                  </a:lnTo>
                  <a:lnTo>
                    <a:pt x="602487" y="562356"/>
                  </a:lnTo>
                  <a:close/>
                </a:path>
                <a:path w="728345" h="679450">
                  <a:moveTo>
                    <a:pt x="486155" y="667131"/>
                  </a:moveTo>
                  <a:lnTo>
                    <a:pt x="475106" y="674877"/>
                  </a:lnTo>
                  <a:lnTo>
                    <a:pt x="395477" y="674877"/>
                  </a:lnTo>
                  <a:lnTo>
                    <a:pt x="395477" y="679323"/>
                  </a:lnTo>
                  <a:lnTo>
                    <a:pt x="476503" y="679323"/>
                  </a:lnTo>
                  <a:lnTo>
                    <a:pt x="488695" y="670687"/>
                  </a:lnTo>
                  <a:lnTo>
                    <a:pt x="486155" y="667131"/>
                  </a:lnTo>
                  <a:close/>
                </a:path>
                <a:path w="728345" h="679450">
                  <a:moveTo>
                    <a:pt x="475868" y="652652"/>
                  </a:moveTo>
                  <a:lnTo>
                    <a:pt x="469518" y="657098"/>
                  </a:lnTo>
                  <a:lnTo>
                    <a:pt x="395477" y="657098"/>
                  </a:lnTo>
                  <a:lnTo>
                    <a:pt x="395477" y="670433"/>
                  </a:lnTo>
                  <a:lnTo>
                    <a:pt x="473709" y="670433"/>
                  </a:lnTo>
                  <a:lnTo>
                    <a:pt x="483488" y="663448"/>
                  </a:lnTo>
                  <a:lnTo>
                    <a:pt x="475868" y="652652"/>
                  </a:lnTo>
                  <a:close/>
                </a:path>
                <a:path w="728345" h="679450">
                  <a:moveTo>
                    <a:pt x="238886" y="664845"/>
                  </a:moveTo>
                  <a:lnTo>
                    <a:pt x="236219" y="668401"/>
                  </a:lnTo>
                  <a:lnTo>
                    <a:pt x="251586" y="679323"/>
                  </a:lnTo>
                  <a:lnTo>
                    <a:pt x="328802" y="679323"/>
                  </a:lnTo>
                  <a:lnTo>
                    <a:pt x="328802" y="674877"/>
                  </a:lnTo>
                  <a:lnTo>
                    <a:pt x="253110" y="674877"/>
                  </a:lnTo>
                  <a:lnTo>
                    <a:pt x="238886" y="664845"/>
                  </a:lnTo>
                  <a:close/>
                </a:path>
                <a:path w="728345" h="679450">
                  <a:moveTo>
                    <a:pt x="249174" y="650366"/>
                  </a:moveTo>
                  <a:lnTo>
                    <a:pt x="241426" y="661162"/>
                  </a:lnTo>
                  <a:lnTo>
                    <a:pt x="254507" y="670433"/>
                  </a:lnTo>
                  <a:lnTo>
                    <a:pt x="328802" y="670433"/>
                  </a:lnTo>
                  <a:lnTo>
                    <a:pt x="328802" y="657098"/>
                  </a:lnTo>
                  <a:lnTo>
                    <a:pt x="258699" y="657098"/>
                  </a:lnTo>
                  <a:lnTo>
                    <a:pt x="249174" y="650366"/>
                  </a:lnTo>
                  <a:close/>
                </a:path>
                <a:path w="728345" h="679450">
                  <a:moveTo>
                    <a:pt x="112140" y="574548"/>
                  </a:moveTo>
                  <a:lnTo>
                    <a:pt x="109600" y="578231"/>
                  </a:lnTo>
                  <a:lnTo>
                    <a:pt x="181990" y="629793"/>
                  </a:lnTo>
                  <a:lnTo>
                    <a:pt x="184530" y="626110"/>
                  </a:lnTo>
                  <a:lnTo>
                    <a:pt x="112140" y="574548"/>
                  </a:lnTo>
                  <a:close/>
                </a:path>
                <a:path w="728345" h="679450">
                  <a:moveTo>
                    <a:pt x="122427" y="560070"/>
                  </a:moveTo>
                  <a:lnTo>
                    <a:pt x="114680" y="570991"/>
                  </a:lnTo>
                  <a:lnTo>
                    <a:pt x="187070" y="622553"/>
                  </a:lnTo>
                  <a:lnTo>
                    <a:pt x="194817" y="611632"/>
                  </a:lnTo>
                  <a:lnTo>
                    <a:pt x="122427" y="560070"/>
                  </a:lnTo>
                  <a:close/>
                </a:path>
              </a:pathLst>
            </a:custGeom>
            <a:solidFill>
              <a:srgbClr val="000000"/>
            </a:solidFill>
          </p:spPr>
          <p:txBody>
            <a:bodyPr wrap="square" lIns="0" tIns="0" rIns="0" bIns="0" rtlCol="0"/>
            <a:lstStyle/>
            <a:p>
              <a:endParaRPr/>
            </a:p>
          </p:txBody>
        </p:sp>
      </p:grpSp>
      <p:grpSp>
        <p:nvGrpSpPr>
          <p:cNvPr id="13" name="object 13"/>
          <p:cNvGrpSpPr/>
          <p:nvPr/>
        </p:nvGrpSpPr>
        <p:grpSpPr>
          <a:xfrm>
            <a:off x="6200775" y="4313301"/>
            <a:ext cx="5829300" cy="1935480"/>
            <a:chOff x="6200775" y="4313301"/>
            <a:chExt cx="5829300" cy="1935480"/>
          </a:xfrm>
        </p:grpSpPr>
        <p:sp>
          <p:nvSpPr>
            <p:cNvPr id="14" name="object 14"/>
            <p:cNvSpPr/>
            <p:nvPr/>
          </p:nvSpPr>
          <p:spPr>
            <a:xfrm>
              <a:off x="6210300" y="4695825"/>
              <a:ext cx="5810250" cy="1543050"/>
            </a:xfrm>
            <a:custGeom>
              <a:avLst/>
              <a:gdLst/>
              <a:ahLst/>
              <a:cxnLst/>
              <a:rect l="l" t="t" r="r" b="b"/>
              <a:pathLst>
                <a:path w="5810250" h="1543050">
                  <a:moveTo>
                    <a:pt x="5553075" y="0"/>
                  </a:moveTo>
                  <a:lnTo>
                    <a:pt x="257175" y="0"/>
                  </a:lnTo>
                  <a:lnTo>
                    <a:pt x="210960" y="4145"/>
                  </a:lnTo>
                  <a:lnTo>
                    <a:pt x="167457" y="16095"/>
                  </a:lnTo>
                  <a:lnTo>
                    <a:pt x="127395" y="35122"/>
                  </a:lnTo>
                  <a:lnTo>
                    <a:pt x="91500" y="60500"/>
                  </a:lnTo>
                  <a:lnTo>
                    <a:pt x="60500" y="91500"/>
                  </a:lnTo>
                  <a:lnTo>
                    <a:pt x="35122" y="127395"/>
                  </a:lnTo>
                  <a:lnTo>
                    <a:pt x="16095" y="167457"/>
                  </a:lnTo>
                  <a:lnTo>
                    <a:pt x="4145" y="210960"/>
                  </a:lnTo>
                  <a:lnTo>
                    <a:pt x="0" y="257175"/>
                  </a:lnTo>
                  <a:lnTo>
                    <a:pt x="0" y="1285875"/>
                  </a:lnTo>
                  <a:lnTo>
                    <a:pt x="4145" y="1332103"/>
                  </a:lnTo>
                  <a:lnTo>
                    <a:pt x="16095" y="1375612"/>
                  </a:lnTo>
                  <a:lnTo>
                    <a:pt x="35122" y="1415677"/>
                  </a:lnTo>
                  <a:lnTo>
                    <a:pt x="60500" y="1451570"/>
                  </a:lnTo>
                  <a:lnTo>
                    <a:pt x="91500" y="1482566"/>
                  </a:lnTo>
                  <a:lnTo>
                    <a:pt x="127395" y="1507938"/>
                  </a:lnTo>
                  <a:lnTo>
                    <a:pt x="167457" y="1526960"/>
                  </a:lnTo>
                  <a:lnTo>
                    <a:pt x="210960" y="1538906"/>
                  </a:lnTo>
                  <a:lnTo>
                    <a:pt x="257175" y="1543050"/>
                  </a:lnTo>
                  <a:lnTo>
                    <a:pt x="5553075" y="1543050"/>
                  </a:lnTo>
                  <a:lnTo>
                    <a:pt x="5599289" y="1538906"/>
                  </a:lnTo>
                  <a:lnTo>
                    <a:pt x="5642792" y="1526960"/>
                  </a:lnTo>
                  <a:lnTo>
                    <a:pt x="5682854" y="1507938"/>
                  </a:lnTo>
                  <a:lnTo>
                    <a:pt x="5718749" y="1482566"/>
                  </a:lnTo>
                  <a:lnTo>
                    <a:pt x="5749749" y="1451570"/>
                  </a:lnTo>
                  <a:lnTo>
                    <a:pt x="5775127" y="1415677"/>
                  </a:lnTo>
                  <a:lnTo>
                    <a:pt x="5794154" y="1375612"/>
                  </a:lnTo>
                  <a:lnTo>
                    <a:pt x="5806104" y="1332103"/>
                  </a:lnTo>
                  <a:lnTo>
                    <a:pt x="5810250" y="1285875"/>
                  </a:lnTo>
                  <a:lnTo>
                    <a:pt x="5810250" y="257175"/>
                  </a:lnTo>
                  <a:lnTo>
                    <a:pt x="5806104" y="210960"/>
                  </a:lnTo>
                  <a:lnTo>
                    <a:pt x="5794154" y="167457"/>
                  </a:lnTo>
                  <a:lnTo>
                    <a:pt x="5775127" y="127395"/>
                  </a:lnTo>
                  <a:lnTo>
                    <a:pt x="5749749" y="91500"/>
                  </a:lnTo>
                  <a:lnTo>
                    <a:pt x="5718749" y="60500"/>
                  </a:lnTo>
                  <a:lnTo>
                    <a:pt x="5682854" y="35122"/>
                  </a:lnTo>
                  <a:lnTo>
                    <a:pt x="5642792" y="16095"/>
                  </a:lnTo>
                  <a:lnTo>
                    <a:pt x="5599289" y="4145"/>
                  </a:lnTo>
                  <a:lnTo>
                    <a:pt x="5553075" y="0"/>
                  </a:lnTo>
                  <a:close/>
                </a:path>
              </a:pathLst>
            </a:custGeom>
            <a:solidFill>
              <a:srgbClr val="FFF1CC"/>
            </a:solidFill>
          </p:spPr>
          <p:txBody>
            <a:bodyPr wrap="square" lIns="0" tIns="0" rIns="0" bIns="0" rtlCol="0"/>
            <a:lstStyle/>
            <a:p>
              <a:endParaRPr/>
            </a:p>
          </p:txBody>
        </p:sp>
        <p:sp>
          <p:nvSpPr>
            <p:cNvPr id="15" name="object 15"/>
            <p:cNvSpPr/>
            <p:nvPr/>
          </p:nvSpPr>
          <p:spPr>
            <a:xfrm>
              <a:off x="6210300" y="4695825"/>
              <a:ext cx="5810250" cy="1543050"/>
            </a:xfrm>
            <a:custGeom>
              <a:avLst/>
              <a:gdLst/>
              <a:ahLst/>
              <a:cxnLst/>
              <a:rect l="l" t="t" r="r" b="b"/>
              <a:pathLst>
                <a:path w="5810250" h="1543050">
                  <a:moveTo>
                    <a:pt x="0" y="257175"/>
                  </a:moveTo>
                  <a:lnTo>
                    <a:pt x="4145" y="210960"/>
                  </a:lnTo>
                  <a:lnTo>
                    <a:pt x="16095" y="167457"/>
                  </a:lnTo>
                  <a:lnTo>
                    <a:pt x="35122" y="127395"/>
                  </a:lnTo>
                  <a:lnTo>
                    <a:pt x="60500" y="91500"/>
                  </a:lnTo>
                  <a:lnTo>
                    <a:pt x="91500" y="60500"/>
                  </a:lnTo>
                  <a:lnTo>
                    <a:pt x="127395" y="35122"/>
                  </a:lnTo>
                  <a:lnTo>
                    <a:pt x="167457" y="16095"/>
                  </a:lnTo>
                  <a:lnTo>
                    <a:pt x="210960" y="4145"/>
                  </a:lnTo>
                  <a:lnTo>
                    <a:pt x="257175" y="0"/>
                  </a:lnTo>
                  <a:lnTo>
                    <a:pt x="5553075" y="0"/>
                  </a:lnTo>
                  <a:lnTo>
                    <a:pt x="5599289" y="4145"/>
                  </a:lnTo>
                  <a:lnTo>
                    <a:pt x="5642792" y="16095"/>
                  </a:lnTo>
                  <a:lnTo>
                    <a:pt x="5682854" y="35122"/>
                  </a:lnTo>
                  <a:lnTo>
                    <a:pt x="5718749" y="60500"/>
                  </a:lnTo>
                  <a:lnTo>
                    <a:pt x="5749749" y="91500"/>
                  </a:lnTo>
                  <a:lnTo>
                    <a:pt x="5775127" y="127395"/>
                  </a:lnTo>
                  <a:lnTo>
                    <a:pt x="5794154" y="167457"/>
                  </a:lnTo>
                  <a:lnTo>
                    <a:pt x="5806104" y="210960"/>
                  </a:lnTo>
                  <a:lnTo>
                    <a:pt x="5810250" y="257175"/>
                  </a:lnTo>
                  <a:lnTo>
                    <a:pt x="5810250" y="1285875"/>
                  </a:lnTo>
                  <a:lnTo>
                    <a:pt x="5806104" y="1332103"/>
                  </a:lnTo>
                  <a:lnTo>
                    <a:pt x="5794154" y="1375612"/>
                  </a:lnTo>
                  <a:lnTo>
                    <a:pt x="5775127" y="1415677"/>
                  </a:lnTo>
                  <a:lnTo>
                    <a:pt x="5749749" y="1451570"/>
                  </a:lnTo>
                  <a:lnTo>
                    <a:pt x="5718749" y="1482566"/>
                  </a:lnTo>
                  <a:lnTo>
                    <a:pt x="5682854" y="1507938"/>
                  </a:lnTo>
                  <a:lnTo>
                    <a:pt x="5642792" y="1526960"/>
                  </a:lnTo>
                  <a:lnTo>
                    <a:pt x="5599289" y="1538906"/>
                  </a:lnTo>
                  <a:lnTo>
                    <a:pt x="5553075" y="1543050"/>
                  </a:lnTo>
                  <a:lnTo>
                    <a:pt x="257175" y="1543050"/>
                  </a:lnTo>
                  <a:lnTo>
                    <a:pt x="210960" y="1538906"/>
                  </a:lnTo>
                  <a:lnTo>
                    <a:pt x="167457" y="1526960"/>
                  </a:lnTo>
                  <a:lnTo>
                    <a:pt x="127395" y="1507938"/>
                  </a:lnTo>
                  <a:lnTo>
                    <a:pt x="91500" y="1482566"/>
                  </a:lnTo>
                  <a:lnTo>
                    <a:pt x="60500" y="1451570"/>
                  </a:lnTo>
                  <a:lnTo>
                    <a:pt x="35122" y="1415677"/>
                  </a:lnTo>
                  <a:lnTo>
                    <a:pt x="16095" y="1375612"/>
                  </a:lnTo>
                  <a:lnTo>
                    <a:pt x="4145" y="1332103"/>
                  </a:lnTo>
                  <a:lnTo>
                    <a:pt x="0" y="1285875"/>
                  </a:lnTo>
                  <a:lnTo>
                    <a:pt x="0" y="257175"/>
                  </a:lnTo>
                  <a:close/>
                </a:path>
              </a:pathLst>
            </a:custGeom>
            <a:ln w="19050">
              <a:solidFill>
                <a:srgbClr val="6F2F9F"/>
              </a:solidFill>
              <a:prstDash val="sysDash"/>
            </a:ln>
          </p:spPr>
          <p:txBody>
            <a:bodyPr wrap="square" lIns="0" tIns="0" rIns="0" bIns="0" rtlCol="0"/>
            <a:lstStyle/>
            <a:p>
              <a:endParaRPr/>
            </a:p>
          </p:txBody>
        </p:sp>
        <p:sp>
          <p:nvSpPr>
            <p:cNvPr id="16" name="object 16"/>
            <p:cNvSpPr/>
            <p:nvPr/>
          </p:nvSpPr>
          <p:spPr>
            <a:xfrm>
              <a:off x="6396101" y="4319651"/>
              <a:ext cx="2219325" cy="542925"/>
            </a:xfrm>
            <a:custGeom>
              <a:avLst/>
              <a:gdLst/>
              <a:ahLst/>
              <a:cxnLst/>
              <a:rect l="l" t="t" r="r" b="b"/>
              <a:pathLst>
                <a:path w="2219325" h="542925">
                  <a:moveTo>
                    <a:pt x="2128774" y="0"/>
                  </a:moveTo>
                  <a:lnTo>
                    <a:pt x="90424" y="0"/>
                  </a:lnTo>
                  <a:lnTo>
                    <a:pt x="55239" y="7110"/>
                  </a:lnTo>
                  <a:lnTo>
                    <a:pt x="26495" y="26495"/>
                  </a:lnTo>
                  <a:lnTo>
                    <a:pt x="7110" y="55239"/>
                  </a:lnTo>
                  <a:lnTo>
                    <a:pt x="0" y="90424"/>
                  </a:lnTo>
                  <a:lnTo>
                    <a:pt x="0" y="452374"/>
                  </a:lnTo>
                  <a:lnTo>
                    <a:pt x="7110" y="487578"/>
                  </a:lnTo>
                  <a:lnTo>
                    <a:pt x="26495" y="516366"/>
                  </a:lnTo>
                  <a:lnTo>
                    <a:pt x="55239" y="535795"/>
                  </a:lnTo>
                  <a:lnTo>
                    <a:pt x="90424" y="542925"/>
                  </a:lnTo>
                  <a:lnTo>
                    <a:pt x="2128774" y="542925"/>
                  </a:lnTo>
                  <a:lnTo>
                    <a:pt x="2164032" y="535795"/>
                  </a:lnTo>
                  <a:lnTo>
                    <a:pt x="2192813" y="516366"/>
                  </a:lnTo>
                  <a:lnTo>
                    <a:pt x="2212213" y="487578"/>
                  </a:lnTo>
                  <a:lnTo>
                    <a:pt x="2219325" y="452374"/>
                  </a:lnTo>
                  <a:lnTo>
                    <a:pt x="2219325" y="90424"/>
                  </a:lnTo>
                  <a:lnTo>
                    <a:pt x="2212213" y="55239"/>
                  </a:lnTo>
                  <a:lnTo>
                    <a:pt x="2192813" y="26495"/>
                  </a:lnTo>
                  <a:lnTo>
                    <a:pt x="2164032" y="7110"/>
                  </a:lnTo>
                  <a:lnTo>
                    <a:pt x="2128774" y="0"/>
                  </a:lnTo>
                  <a:close/>
                </a:path>
              </a:pathLst>
            </a:custGeom>
            <a:solidFill>
              <a:srgbClr val="FFFF00"/>
            </a:solidFill>
          </p:spPr>
          <p:txBody>
            <a:bodyPr wrap="square" lIns="0" tIns="0" rIns="0" bIns="0" rtlCol="0"/>
            <a:lstStyle/>
            <a:p>
              <a:endParaRPr/>
            </a:p>
          </p:txBody>
        </p:sp>
        <p:sp>
          <p:nvSpPr>
            <p:cNvPr id="17" name="object 17"/>
            <p:cNvSpPr/>
            <p:nvPr/>
          </p:nvSpPr>
          <p:spPr>
            <a:xfrm>
              <a:off x="6396101" y="4319651"/>
              <a:ext cx="2219325" cy="542925"/>
            </a:xfrm>
            <a:custGeom>
              <a:avLst/>
              <a:gdLst/>
              <a:ahLst/>
              <a:cxnLst/>
              <a:rect l="l" t="t" r="r" b="b"/>
              <a:pathLst>
                <a:path w="2219325" h="542925">
                  <a:moveTo>
                    <a:pt x="0" y="90424"/>
                  </a:moveTo>
                  <a:lnTo>
                    <a:pt x="7110" y="55239"/>
                  </a:lnTo>
                  <a:lnTo>
                    <a:pt x="26495" y="26495"/>
                  </a:lnTo>
                  <a:lnTo>
                    <a:pt x="55239" y="7110"/>
                  </a:lnTo>
                  <a:lnTo>
                    <a:pt x="90424" y="0"/>
                  </a:lnTo>
                  <a:lnTo>
                    <a:pt x="2128774" y="0"/>
                  </a:lnTo>
                  <a:lnTo>
                    <a:pt x="2164032" y="7110"/>
                  </a:lnTo>
                  <a:lnTo>
                    <a:pt x="2192813" y="26495"/>
                  </a:lnTo>
                  <a:lnTo>
                    <a:pt x="2212213" y="55239"/>
                  </a:lnTo>
                  <a:lnTo>
                    <a:pt x="2219325" y="90424"/>
                  </a:lnTo>
                  <a:lnTo>
                    <a:pt x="2219325" y="452374"/>
                  </a:lnTo>
                  <a:lnTo>
                    <a:pt x="2212213" y="487578"/>
                  </a:lnTo>
                  <a:lnTo>
                    <a:pt x="2192813" y="516366"/>
                  </a:lnTo>
                  <a:lnTo>
                    <a:pt x="2164032" y="535795"/>
                  </a:lnTo>
                  <a:lnTo>
                    <a:pt x="2128774" y="542925"/>
                  </a:lnTo>
                  <a:lnTo>
                    <a:pt x="90424" y="542925"/>
                  </a:lnTo>
                  <a:lnTo>
                    <a:pt x="55239" y="535795"/>
                  </a:lnTo>
                  <a:lnTo>
                    <a:pt x="26495" y="516366"/>
                  </a:lnTo>
                  <a:lnTo>
                    <a:pt x="7110" y="487578"/>
                  </a:lnTo>
                  <a:lnTo>
                    <a:pt x="0" y="452374"/>
                  </a:lnTo>
                  <a:lnTo>
                    <a:pt x="0" y="90424"/>
                  </a:lnTo>
                  <a:close/>
                </a:path>
              </a:pathLst>
            </a:custGeom>
            <a:ln w="12700">
              <a:solidFill>
                <a:srgbClr val="30528F"/>
              </a:solidFill>
            </a:ln>
          </p:spPr>
          <p:txBody>
            <a:bodyPr wrap="square" lIns="0" tIns="0" rIns="0" bIns="0" rtlCol="0"/>
            <a:lstStyle/>
            <a:p>
              <a:endParaRPr/>
            </a:p>
          </p:txBody>
        </p:sp>
      </p:grpSp>
      <p:sp>
        <p:nvSpPr>
          <p:cNvPr id="18" name="object 18"/>
          <p:cNvSpPr txBox="1"/>
          <p:nvPr/>
        </p:nvSpPr>
        <p:spPr>
          <a:xfrm>
            <a:off x="6841108" y="4454842"/>
            <a:ext cx="1330960" cy="243204"/>
          </a:xfrm>
          <a:prstGeom prst="rect">
            <a:avLst/>
          </a:prstGeom>
        </p:spPr>
        <p:txBody>
          <a:bodyPr vert="horz" wrap="square" lIns="0" tIns="15875" rIns="0" bIns="0" rtlCol="0">
            <a:spAutoFit/>
          </a:bodyPr>
          <a:lstStyle/>
          <a:p>
            <a:pPr marL="12700">
              <a:lnSpc>
                <a:spcPct val="100000"/>
              </a:lnSpc>
              <a:spcBef>
                <a:spcPts val="125"/>
              </a:spcBef>
            </a:pPr>
            <a:r>
              <a:rPr sz="1400" b="1" spc="-5" dirty="0">
                <a:latin typeface="Calibri"/>
                <a:cs typeface="Calibri"/>
              </a:rPr>
              <a:t>P</a:t>
            </a:r>
            <a:r>
              <a:rPr sz="1400" b="1" spc="35" dirty="0">
                <a:latin typeface="Calibri"/>
                <a:cs typeface="Calibri"/>
              </a:rPr>
              <a:t>e</a:t>
            </a:r>
            <a:r>
              <a:rPr sz="1400" b="1" spc="-10" dirty="0">
                <a:latin typeface="Calibri"/>
                <a:cs typeface="Calibri"/>
              </a:rPr>
              <a:t>n</a:t>
            </a:r>
            <a:r>
              <a:rPr sz="1400" b="1" spc="10" dirty="0">
                <a:latin typeface="Calibri"/>
                <a:cs typeface="Calibri"/>
              </a:rPr>
              <a:t>y</a:t>
            </a:r>
            <a:r>
              <a:rPr sz="1400" b="1" spc="-10" dirty="0">
                <a:latin typeface="Calibri"/>
                <a:cs typeface="Calibri"/>
              </a:rPr>
              <a:t>u</a:t>
            </a:r>
            <a:r>
              <a:rPr sz="1400" b="1" spc="35" dirty="0">
                <a:latin typeface="Calibri"/>
                <a:cs typeface="Calibri"/>
              </a:rPr>
              <a:t>s</a:t>
            </a:r>
            <a:r>
              <a:rPr sz="1400" b="1" spc="-10" dirty="0">
                <a:latin typeface="Calibri"/>
                <a:cs typeface="Calibri"/>
              </a:rPr>
              <a:t>un</a:t>
            </a:r>
            <a:r>
              <a:rPr sz="1400" b="1" spc="-20" dirty="0">
                <a:latin typeface="Calibri"/>
                <a:cs typeface="Calibri"/>
              </a:rPr>
              <a:t>a</a:t>
            </a:r>
            <a:r>
              <a:rPr sz="1400" b="1" spc="10" dirty="0">
                <a:latin typeface="Calibri"/>
                <a:cs typeface="Calibri"/>
              </a:rPr>
              <a:t>n</a:t>
            </a:r>
            <a:r>
              <a:rPr sz="1400" b="1" spc="-110" dirty="0">
                <a:latin typeface="Calibri"/>
                <a:cs typeface="Calibri"/>
              </a:rPr>
              <a:t> </a:t>
            </a:r>
            <a:r>
              <a:rPr sz="1400" b="1" spc="10" dirty="0">
                <a:latin typeface="Calibri"/>
                <a:cs typeface="Calibri"/>
              </a:rPr>
              <a:t>L</a:t>
            </a:r>
            <a:r>
              <a:rPr sz="1400" b="1" spc="-20" dirty="0">
                <a:latin typeface="Calibri"/>
                <a:cs typeface="Calibri"/>
              </a:rPr>
              <a:t>K</a:t>
            </a:r>
            <a:r>
              <a:rPr sz="1400" b="1" spc="-5" dirty="0">
                <a:latin typeface="Calibri"/>
                <a:cs typeface="Calibri"/>
              </a:rPr>
              <a:t>P</a:t>
            </a:r>
            <a:r>
              <a:rPr sz="1400" b="1" spc="10" dirty="0">
                <a:latin typeface="Calibri"/>
                <a:cs typeface="Calibri"/>
              </a:rPr>
              <a:t>P</a:t>
            </a:r>
            <a:endParaRPr sz="1400">
              <a:latin typeface="Calibri"/>
              <a:cs typeface="Calibri"/>
            </a:endParaRPr>
          </a:p>
        </p:txBody>
      </p:sp>
      <p:sp>
        <p:nvSpPr>
          <p:cNvPr id="19" name="object 19"/>
          <p:cNvSpPr txBox="1"/>
          <p:nvPr/>
        </p:nvSpPr>
        <p:spPr>
          <a:xfrm>
            <a:off x="6374384" y="4877054"/>
            <a:ext cx="3024505" cy="208279"/>
          </a:xfrm>
          <a:prstGeom prst="rect">
            <a:avLst/>
          </a:prstGeom>
        </p:spPr>
        <p:txBody>
          <a:bodyPr vert="horz" wrap="square" lIns="0" tIns="12700" rIns="0" bIns="0" rtlCol="0">
            <a:spAutoFit/>
          </a:bodyPr>
          <a:lstStyle/>
          <a:p>
            <a:pPr marL="184150" indent="-171450">
              <a:lnSpc>
                <a:spcPct val="100000"/>
              </a:lnSpc>
              <a:spcBef>
                <a:spcPts val="100"/>
              </a:spcBef>
              <a:buFont typeface="Segoe UI Symbol"/>
              <a:buChar char="❖"/>
              <a:tabLst>
                <a:tab pos="184150" algn="l"/>
              </a:tabLst>
            </a:pPr>
            <a:r>
              <a:rPr sz="1200" spc="-15" dirty="0">
                <a:latin typeface="Arial MT"/>
                <a:cs typeface="Arial MT"/>
              </a:rPr>
              <a:t>Revisi</a:t>
            </a:r>
            <a:r>
              <a:rPr sz="1200" spc="65" dirty="0">
                <a:latin typeface="Arial MT"/>
                <a:cs typeface="Arial MT"/>
              </a:rPr>
              <a:t> </a:t>
            </a:r>
            <a:r>
              <a:rPr sz="1200" spc="-10" dirty="0">
                <a:latin typeface="Arial MT"/>
                <a:cs typeface="Arial MT"/>
              </a:rPr>
              <a:t>Anggaran</a:t>
            </a:r>
            <a:r>
              <a:rPr sz="1200" spc="-35" dirty="0">
                <a:latin typeface="Arial MT"/>
                <a:cs typeface="Arial MT"/>
              </a:rPr>
              <a:t> </a:t>
            </a:r>
            <a:r>
              <a:rPr sz="1200" spc="-15" dirty="0">
                <a:latin typeface="Arial MT"/>
                <a:cs typeface="Arial MT"/>
              </a:rPr>
              <a:t>berupa</a:t>
            </a:r>
            <a:r>
              <a:rPr sz="1200" spc="45" dirty="0">
                <a:latin typeface="Arial MT"/>
                <a:cs typeface="Arial MT"/>
              </a:rPr>
              <a:t> </a:t>
            </a:r>
            <a:r>
              <a:rPr sz="1200" spc="-15" dirty="0">
                <a:latin typeface="Arial MT"/>
                <a:cs typeface="Arial MT"/>
              </a:rPr>
              <a:t>pengesahan</a:t>
            </a:r>
            <a:r>
              <a:rPr sz="1200" spc="40" dirty="0">
                <a:latin typeface="Arial MT"/>
                <a:cs typeface="Arial MT"/>
              </a:rPr>
              <a:t> </a:t>
            </a:r>
            <a:r>
              <a:rPr sz="1200" spc="-10" dirty="0">
                <a:latin typeface="Arial MT"/>
                <a:cs typeface="Arial MT"/>
              </a:rPr>
              <a:t>atas</a:t>
            </a:r>
            <a:endParaRPr sz="1200">
              <a:latin typeface="Arial MT"/>
              <a:cs typeface="Arial MT"/>
            </a:endParaRPr>
          </a:p>
        </p:txBody>
      </p:sp>
      <p:sp>
        <p:nvSpPr>
          <p:cNvPr id="20" name="object 20"/>
          <p:cNvSpPr txBox="1"/>
          <p:nvPr/>
        </p:nvSpPr>
        <p:spPr>
          <a:xfrm>
            <a:off x="9430257" y="4901819"/>
            <a:ext cx="2238375" cy="171450"/>
          </a:xfrm>
          <a:prstGeom prst="rect">
            <a:avLst/>
          </a:prstGeom>
          <a:solidFill>
            <a:srgbClr val="F3310A"/>
          </a:solidFill>
        </p:spPr>
        <p:txBody>
          <a:bodyPr vert="horz" wrap="square" lIns="0" tIns="0" rIns="0" bIns="0" rtlCol="0">
            <a:spAutoFit/>
          </a:bodyPr>
          <a:lstStyle/>
          <a:p>
            <a:pPr marL="6985">
              <a:lnSpc>
                <a:spcPts val="1345"/>
              </a:lnSpc>
            </a:pPr>
            <a:r>
              <a:rPr sz="1200" spc="-15" dirty="0">
                <a:latin typeface="Arial MT"/>
                <a:cs typeface="Arial MT"/>
              </a:rPr>
              <a:t>pendapatan/belanja/pembiayaan</a:t>
            </a:r>
            <a:endParaRPr sz="1200">
              <a:latin typeface="Arial MT"/>
              <a:cs typeface="Arial MT"/>
            </a:endParaRPr>
          </a:p>
        </p:txBody>
      </p:sp>
      <p:sp>
        <p:nvSpPr>
          <p:cNvPr id="21" name="object 21"/>
          <p:cNvSpPr txBox="1"/>
          <p:nvPr/>
        </p:nvSpPr>
        <p:spPr>
          <a:xfrm>
            <a:off x="6553707" y="5082794"/>
            <a:ext cx="1558925" cy="171450"/>
          </a:xfrm>
          <a:prstGeom prst="rect">
            <a:avLst/>
          </a:prstGeom>
          <a:solidFill>
            <a:srgbClr val="F3310A"/>
          </a:solidFill>
        </p:spPr>
        <p:txBody>
          <a:bodyPr vert="horz" wrap="square" lIns="0" tIns="0" rIns="0" bIns="0" rtlCol="0">
            <a:spAutoFit/>
          </a:bodyPr>
          <a:lstStyle/>
          <a:p>
            <a:pPr marL="4445">
              <a:lnSpc>
                <a:spcPts val="1345"/>
              </a:lnSpc>
            </a:pPr>
            <a:r>
              <a:rPr sz="1200" spc="-15" dirty="0">
                <a:latin typeface="Arial MT"/>
                <a:cs typeface="Arial MT"/>
              </a:rPr>
              <a:t>anggaran</a:t>
            </a:r>
            <a:r>
              <a:rPr sz="1200" spc="25" dirty="0">
                <a:latin typeface="Arial MT"/>
                <a:cs typeface="Arial MT"/>
              </a:rPr>
              <a:t> </a:t>
            </a:r>
            <a:r>
              <a:rPr sz="1200" spc="-25" dirty="0">
                <a:latin typeface="Arial MT"/>
                <a:cs typeface="Arial MT"/>
              </a:rPr>
              <a:t>sub</a:t>
            </a:r>
            <a:r>
              <a:rPr sz="1200" spc="30" dirty="0">
                <a:latin typeface="Arial MT"/>
                <a:cs typeface="Arial MT"/>
              </a:rPr>
              <a:t> </a:t>
            </a:r>
            <a:r>
              <a:rPr sz="1200" spc="10" dirty="0">
                <a:latin typeface="Arial MT"/>
                <a:cs typeface="Arial MT"/>
              </a:rPr>
              <a:t>BA</a:t>
            </a:r>
            <a:r>
              <a:rPr sz="1200" spc="-20" dirty="0">
                <a:latin typeface="Arial MT"/>
                <a:cs typeface="Arial MT"/>
              </a:rPr>
              <a:t> </a:t>
            </a:r>
            <a:r>
              <a:rPr sz="1200" spc="-10" dirty="0">
                <a:latin typeface="Arial MT"/>
                <a:cs typeface="Arial MT"/>
              </a:rPr>
              <a:t>BUN</a:t>
            </a:r>
            <a:endParaRPr sz="1200">
              <a:latin typeface="Arial MT"/>
              <a:cs typeface="Arial MT"/>
            </a:endParaRPr>
          </a:p>
        </p:txBody>
      </p:sp>
      <p:sp>
        <p:nvSpPr>
          <p:cNvPr id="22" name="object 22"/>
          <p:cNvSpPr txBox="1"/>
          <p:nvPr/>
        </p:nvSpPr>
        <p:spPr>
          <a:xfrm>
            <a:off x="8128254" y="5057838"/>
            <a:ext cx="3335654" cy="208915"/>
          </a:xfrm>
          <a:prstGeom prst="rect">
            <a:avLst/>
          </a:prstGeom>
        </p:spPr>
        <p:txBody>
          <a:bodyPr vert="horz" wrap="square" lIns="0" tIns="12700" rIns="0" bIns="0" rtlCol="0">
            <a:spAutoFit/>
          </a:bodyPr>
          <a:lstStyle/>
          <a:p>
            <a:pPr marL="12700">
              <a:lnSpc>
                <a:spcPct val="100000"/>
              </a:lnSpc>
              <a:spcBef>
                <a:spcPts val="100"/>
              </a:spcBef>
            </a:pPr>
            <a:r>
              <a:rPr sz="1200" spc="-40" dirty="0">
                <a:latin typeface="Arial MT"/>
                <a:cs typeface="Arial MT"/>
              </a:rPr>
              <a:t>yang</a:t>
            </a:r>
            <a:r>
              <a:rPr sz="1200" spc="110" dirty="0">
                <a:latin typeface="Arial MT"/>
                <a:cs typeface="Arial MT"/>
              </a:rPr>
              <a:t> </a:t>
            </a:r>
            <a:r>
              <a:rPr sz="1200" spc="-15" dirty="0">
                <a:latin typeface="Arial MT"/>
                <a:cs typeface="Arial MT"/>
              </a:rPr>
              <a:t>telah</a:t>
            </a:r>
            <a:r>
              <a:rPr sz="1200" spc="40" dirty="0">
                <a:latin typeface="Arial MT"/>
                <a:cs typeface="Arial MT"/>
              </a:rPr>
              <a:t> </a:t>
            </a:r>
            <a:r>
              <a:rPr sz="1200" spc="-10" dirty="0">
                <a:latin typeface="Arial MT"/>
                <a:cs typeface="Arial MT"/>
              </a:rPr>
              <a:t>dilakukan</a:t>
            </a:r>
            <a:r>
              <a:rPr sz="1200" spc="-30" dirty="0">
                <a:latin typeface="Arial MT"/>
                <a:cs typeface="Arial MT"/>
              </a:rPr>
              <a:t> </a:t>
            </a:r>
            <a:r>
              <a:rPr sz="1200" spc="-35" dirty="0">
                <a:latin typeface="Arial MT"/>
                <a:cs typeface="Arial MT"/>
              </a:rPr>
              <a:t>tahun</a:t>
            </a:r>
            <a:r>
              <a:rPr sz="1200" spc="185" dirty="0">
                <a:latin typeface="Arial MT"/>
                <a:cs typeface="Arial MT"/>
              </a:rPr>
              <a:t> </a:t>
            </a:r>
            <a:r>
              <a:rPr sz="1200" spc="-15" dirty="0">
                <a:latin typeface="Arial MT"/>
                <a:cs typeface="Arial MT"/>
              </a:rPr>
              <a:t>anggaran</a:t>
            </a:r>
            <a:r>
              <a:rPr sz="1200" spc="-30" dirty="0">
                <a:latin typeface="Arial MT"/>
                <a:cs typeface="Arial MT"/>
              </a:rPr>
              <a:t> sebelumnya</a:t>
            </a:r>
            <a:endParaRPr sz="1200">
              <a:latin typeface="Arial MT"/>
              <a:cs typeface="Arial MT"/>
            </a:endParaRPr>
          </a:p>
        </p:txBody>
      </p:sp>
      <p:sp>
        <p:nvSpPr>
          <p:cNvPr id="23" name="object 23"/>
          <p:cNvSpPr txBox="1"/>
          <p:nvPr/>
        </p:nvSpPr>
        <p:spPr>
          <a:xfrm>
            <a:off x="6545833" y="5239067"/>
            <a:ext cx="459105"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MT"/>
                <a:cs typeface="Arial MT"/>
              </a:rPr>
              <a:t>(DJA).</a:t>
            </a:r>
            <a:endParaRPr sz="1200">
              <a:latin typeface="Arial MT"/>
              <a:cs typeface="Arial MT"/>
            </a:endParaRPr>
          </a:p>
        </p:txBody>
      </p:sp>
      <p:sp>
        <p:nvSpPr>
          <p:cNvPr id="24" name="object 24"/>
          <p:cNvSpPr txBox="1"/>
          <p:nvPr/>
        </p:nvSpPr>
        <p:spPr>
          <a:xfrm>
            <a:off x="6374384" y="5420423"/>
            <a:ext cx="5404485" cy="762000"/>
          </a:xfrm>
          <a:prstGeom prst="rect">
            <a:avLst/>
          </a:prstGeom>
        </p:spPr>
        <p:txBody>
          <a:bodyPr vert="horz" wrap="square" lIns="0" tIns="11430" rIns="0" bIns="0" rtlCol="0">
            <a:spAutoFit/>
          </a:bodyPr>
          <a:lstStyle/>
          <a:p>
            <a:pPr marL="183515" marR="5080" indent="-171450">
              <a:lnSpc>
                <a:spcPct val="100800"/>
              </a:lnSpc>
              <a:spcBef>
                <a:spcPts val="90"/>
              </a:spcBef>
              <a:buFont typeface="Segoe UI Symbol"/>
              <a:buChar char="❖"/>
              <a:tabLst>
                <a:tab pos="184150" algn="l"/>
              </a:tabLst>
            </a:pPr>
            <a:r>
              <a:rPr sz="1200" spc="-15" dirty="0">
                <a:latin typeface="Arial MT"/>
                <a:cs typeface="Arial MT"/>
              </a:rPr>
              <a:t>Revisi anggaran </a:t>
            </a:r>
            <a:r>
              <a:rPr sz="1200" spc="-5" dirty="0">
                <a:latin typeface="Arial MT"/>
                <a:cs typeface="Arial MT"/>
              </a:rPr>
              <a:t>terkait </a:t>
            </a:r>
            <a:r>
              <a:rPr sz="1200" spc="-20" dirty="0">
                <a:latin typeface="Arial MT"/>
                <a:cs typeface="Arial MT"/>
              </a:rPr>
              <a:t>penyesuaian</a:t>
            </a:r>
            <a:r>
              <a:rPr sz="1200" spc="-15" dirty="0">
                <a:latin typeface="Arial MT"/>
                <a:cs typeface="Arial MT"/>
              </a:rPr>
              <a:t> </a:t>
            </a:r>
            <a:r>
              <a:rPr sz="1200" spc="-10" dirty="0">
                <a:latin typeface="Arial MT"/>
                <a:cs typeface="Arial MT"/>
              </a:rPr>
              <a:t>administratif </a:t>
            </a:r>
            <a:r>
              <a:rPr sz="1200" dirty="0">
                <a:latin typeface="Arial MT"/>
                <a:cs typeface="Arial MT"/>
              </a:rPr>
              <a:t>dan </a:t>
            </a:r>
            <a:r>
              <a:rPr sz="1200" spc="-35" dirty="0">
                <a:latin typeface="Arial MT"/>
                <a:cs typeface="Arial MT"/>
              </a:rPr>
              <a:t>penyusunan</a:t>
            </a:r>
            <a:r>
              <a:rPr sz="1200" spc="-30" dirty="0">
                <a:latin typeface="Arial MT"/>
                <a:cs typeface="Arial MT"/>
              </a:rPr>
              <a:t> </a:t>
            </a:r>
            <a:r>
              <a:rPr sz="1200" spc="-10" dirty="0">
                <a:latin typeface="Arial MT"/>
                <a:cs typeface="Arial MT"/>
              </a:rPr>
              <a:t>laporan </a:t>
            </a:r>
            <a:r>
              <a:rPr sz="1200" spc="-5" dirty="0">
                <a:latin typeface="Arial MT"/>
                <a:cs typeface="Arial MT"/>
              </a:rPr>
              <a:t> </a:t>
            </a:r>
            <a:r>
              <a:rPr sz="1200" spc="-20" dirty="0">
                <a:latin typeface="Arial MT"/>
                <a:cs typeface="Arial MT"/>
              </a:rPr>
              <a:t>keuangan </a:t>
            </a:r>
            <a:r>
              <a:rPr sz="1200" spc="-10" dirty="0">
                <a:latin typeface="Arial MT"/>
                <a:cs typeface="Arial MT"/>
              </a:rPr>
              <a:t>Pemerintah </a:t>
            </a:r>
            <a:r>
              <a:rPr sz="1200" spc="-15" dirty="0">
                <a:latin typeface="Arial MT"/>
                <a:cs typeface="Arial MT"/>
              </a:rPr>
              <a:t>Pusat, </a:t>
            </a:r>
            <a:r>
              <a:rPr sz="1200" spc="-35" dirty="0">
                <a:latin typeface="Arial MT"/>
                <a:cs typeface="Arial MT"/>
              </a:rPr>
              <a:t>usulan</a:t>
            </a:r>
            <a:r>
              <a:rPr sz="1200" spc="-30" dirty="0">
                <a:latin typeface="Arial MT"/>
                <a:cs typeface="Arial MT"/>
              </a:rPr>
              <a:t> </a:t>
            </a:r>
            <a:r>
              <a:rPr sz="1200" spc="-15" dirty="0">
                <a:latin typeface="Arial MT"/>
                <a:cs typeface="Arial MT"/>
              </a:rPr>
              <a:t>revisi </a:t>
            </a:r>
            <a:r>
              <a:rPr sz="1200" dirty="0">
                <a:latin typeface="Arial MT"/>
                <a:cs typeface="Arial MT"/>
              </a:rPr>
              <a:t>dapat </a:t>
            </a:r>
            <a:r>
              <a:rPr sz="1200" spc="5" dirty="0">
                <a:latin typeface="Arial MT"/>
                <a:cs typeface="Arial MT"/>
              </a:rPr>
              <a:t>disampaikan </a:t>
            </a:r>
            <a:r>
              <a:rPr sz="1200" spc="-20" dirty="0">
                <a:latin typeface="Arial MT"/>
                <a:cs typeface="Arial MT"/>
              </a:rPr>
              <a:t>melewati</a:t>
            </a:r>
            <a:r>
              <a:rPr sz="1200" spc="-15" dirty="0">
                <a:latin typeface="Arial MT"/>
                <a:cs typeface="Arial MT"/>
              </a:rPr>
              <a:t> </a:t>
            </a:r>
            <a:r>
              <a:rPr sz="1200" spc="-35" dirty="0">
                <a:latin typeface="Arial MT"/>
                <a:cs typeface="Arial MT"/>
              </a:rPr>
              <a:t>tahun </a:t>
            </a:r>
            <a:r>
              <a:rPr sz="1200" spc="-320" dirty="0">
                <a:latin typeface="Arial MT"/>
                <a:cs typeface="Arial MT"/>
              </a:rPr>
              <a:t> </a:t>
            </a:r>
            <a:r>
              <a:rPr sz="1200" spc="-10" dirty="0">
                <a:latin typeface="Arial MT"/>
                <a:cs typeface="Arial MT"/>
              </a:rPr>
              <a:t>anggaran</a:t>
            </a:r>
            <a:r>
              <a:rPr sz="1200" spc="50" dirty="0">
                <a:latin typeface="Arial MT"/>
                <a:cs typeface="Arial MT"/>
              </a:rPr>
              <a:t> </a:t>
            </a:r>
            <a:r>
              <a:rPr sz="1200" spc="-10" dirty="0">
                <a:latin typeface="Arial MT"/>
                <a:cs typeface="Arial MT"/>
              </a:rPr>
              <a:t>berkenaan</a:t>
            </a:r>
            <a:r>
              <a:rPr sz="1200" spc="-30" dirty="0">
                <a:latin typeface="Arial MT"/>
                <a:cs typeface="Arial MT"/>
              </a:rPr>
              <a:t> </a:t>
            </a:r>
            <a:r>
              <a:rPr sz="1200" dirty="0">
                <a:latin typeface="Arial MT"/>
                <a:cs typeface="Arial MT"/>
              </a:rPr>
              <a:t>dan</a:t>
            </a:r>
            <a:r>
              <a:rPr sz="1200" spc="-25" dirty="0">
                <a:latin typeface="Arial MT"/>
                <a:cs typeface="Arial MT"/>
              </a:rPr>
              <a:t> </a:t>
            </a:r>
            <a:r>
              <a:rPr sz="1200" spc="-10" dirty="0">
                <a:latin typeface="Arial MT"/>
                <a:cs typeface="Arial MT"/>
              </a:rPr>
              <a:t>penetapan</a:t>
            </a:r>
            <a:r>
              <a:rPr sz="1200" spc="50" dirty="0">
                <a:latin typeface="Arial MT"/>
                <a:cs typeface="Arial MT"/>
              </a:rPr>
              <a:t> </a:t>
            </a:r>
            <a:r>
              <a:rPr sz="1200" spc="-5" dirty="0">
                <a:latin typeface="Arial MT"/>
                <a:cs typeface="Arial MT"/>
              </a:rPr>
              <a:t>batas</a:t>
            </a:r>
            <a:r>
              <a:rPr sz="1200" spc="-30" dirty="0">
                <a:latin typeface="Arial MT"/>
                <a:cs typeface="Arial MT"/>
              </a:rPr>
              <a:t> </a:t>
            </a:r>
            <a:r>
              <a:rPr sz="1200" spc="-10" dirty="0">
                <a:latin typeface="Arial MT"/>
                <a:cs typeface="Arial MT"/>
              </a:rPr>
              <a:t>akhir</a:t>
            </a:r>
            <a:r>
              <a:rPr sz="1200" spc="20" dirty="0">
                <a:latin typeface="Arial MT"/>
                <a:cs typeface="Arial MT"/>
              </a:rPr>
              <a:t> </a:t>
            </a:r>
            <a:r>
              <a:rPr sz="1200" spc="-25" dirty="0">
                <a:latin typeface="Arial MT"/>
                <a:cs typeface="Arial MT"/>
              </a:rPr>
              <a:t>revisinya</a:t>
            </a:r>
            <a:r>
              <a:rPr sz="1200" spc="200" dirty="0">
                <a:latin typeface="Arial MT"/>
                <a:cs typeface="Arial MT"/>
              </a:rPr>
              <a:t> </a:t>
            </a:r>
            <a:r>
              <a:rPr sz="1200" spc="-15" dirty="0">
                <a:latin typeface="Arial MT"/>
                <a:cs typeface="Arial MT"/>
              </a:rPr>
              <a:t>serta</a:t>
            </a:r>
            <a:r>
              <a:rPr sz="1200" spc="50" dirty="0">
                <a:latin typeface="Arial MT"/>
                <a:cs typeface="Arial MT"/>
              </a:rPr>
              <a:t> </a:t>
            </a:r>
            <a:r>
              <a:rPr sz="1200" spc="-20" dirty="0">
                <a:latin typeface="Arial MT"/>
                <a:cs typeface="Arial MT"/>
              </a:rPr>
              <a:t>kewenangan </a:t>
            </a:r>
            <a:r>
              <a:rPr sz="1200" spc="-15" dirty="0">
                <a:latin typeface="Arial MT"/>
                <a:cs typeface="Arial MT"/>
              </a:rPr>
              <a:t> </a:t>
            </a:r>
            <a:r>
              <a:rPr sz="1200" spc="-30" dirty="0">
                <a:latin typeface="Arial MT"/>
                <a:cs typeface="Arial MT"/>
              </a:rPr>
              <a:t>pengesahannya</a:t>
            </a:r>
            <a:r>
              <a:rPr sz="1200" spc="265" dirty="0">
                <a:latin typeface="Arial MT"/>
                <a:cs typeface="Arial MT"/>
              </a:rPr>
              <a:t> </a:t>
            </a:r>
            <a:r>
              <a:rPr sz="1200" spc="-10" dirty="0">
                <a:latin typeface="Arial MT"/>
                <a:cs typeface="Arial MT"/>
              </a:rPr>
              <a:t>dilakukan</a:t>
            </a:r>
            <a:r>
              <a:rPr sz="1200" spc="-30" dirty="0">
                <a:latin typeface="Arial MT"/>
                <a:cs typeface="Arial MT"/>
              </a:rPr>
              <a:t> </a:t>
            </a:r>
            <a:r>
              <a:rPr sz="1200" spc="-15" dirty="0">
                <a:latin typeface="Arial MT"/>
                <a:cs typeface="Arial MT"/>
              </a:rPr>
              <a:t>oleh</a:t>
            </a:r>
            <a:r>
              <a:rPr sz="1200" spc="45" dirty="0">
                <a:latin typeface="Arial MT"/>
                <a:cs typeface="Arial MT"/>
              </a:rPr>
              <a:t> </a:t>
            </a:r>
            <a:r>
              <a:rPr sz="1200" spc="10" dirty="0">
                <a:latin typeface="Arial MT"/>
                <a:cs typeface="Arial MT"/>
              </a:rPr>
              <a:t>DJPb.</a:t>
            </a:r>
            <a:endParaRPr sz="1200">
              <a:latin typeface="Arial MT"/>
              <a:cs typeface="Arial MT"/>
            </a:endParaRPr>
          </a:p>
        </p:txBody>
      </p:sp>
      <p:grpSp>
        <p:nvGrpSpPr>
          <p:cNvPr id="25" name="object 25"/>
          <p:cNvGrpSpPr/>
          <p:nvPr/>
        </p:nvGrpSpPr>
        <p:grpSpPr>
          <a:xfrm>
            <a:off x="6200775" y="3741801"/>
            <a:ext cx="5905500" cy="506730"/>
            <a:chOff x="6200775" y="3741801"/>
            <a:chExt cx="5905500" cy="506730"/>
          </a:xfrm>
        </p:grpSpPr>
        <p:sp>
          <p:nvSpPr>
            <p:cNvPr id="26" name="object 26"/>
            <p:cNvSpPr/>
            <p:nvPr/>
          </p:nvSpPr>
          <p:spPr>
            <a:xfrm>
              <a:off x="6210300" y="3829050"/>
              <a:ext cx="5886450" cy="409575"/>
            </a:xfrm>
            <a:custGeom>
              <a:avLst/>
              <a:gdLst/>
              <a:ahLst/>
              <a:cxnLst/>
              <a:rect l="l" t="t" r="r" b="b"/>
              <a:pathLst>
                <a:path w="5886450" h="409575">
                  <a:moveTo>
                    <a:pt x="5818124" y="0"/>
                  </a:moveTo>
                  <a:lnTo>
                    <a:pt x="68325" y="0"/>
                  </a:lnTo>
                  <a:lnTo>
                    <a:pt x="41737" y="5371"/>
                  </a:lnTo>
                  <a:lnTo>
                    <a:pt x="20018" y="20018"/>
                  </a:lnTo>
                  <a:lnTo>
                    <a:pt x="5371" y="41737"/>
                  </a:lnTo>
                  <a:lnTo>
                    <a:pt x="0" y="68325"/>
                  </a:lnTo>
                  <a:lnTo>
                    <a:pt x="0" y="341249"/>
                  </a:lnTo>
                  <a:lnTo>
                    <a:pt x="5371" y="367837"/>
                  </a:lnTo>
                  <a:lnTo>
                    <a:pt x="20018" y="389556"/>
                  </a:lnTo>
                  <a:lnTo>
                    <a:pt x="41737" y="404203"/>
                  </a:lnTo>
                  <a:lnTo>
                    <a:pt x="68325" y="409575"/>
                  </a:lnTo>
                  <a:lnTo>
                    <a:pt x="5818124" y="409575"/>
                  </a:lnTo>
                  <a:lnTo>
                    <a:pt x="5844712" y="404203"/>
                  </a:lnTo>
                  <a:lnTo>
                    <a:pt x="5866431" y="389556"/>
                  </a:lnTo>
                  <a:lnTo>
                    <a:pt x="5881078" y="367837"/>
                  </a:lnTo>
                  <a:lnTo>
                    <a:pt x="5886450" y="341249"/>
                  </a:lnTo>
                  <a:lnTo>
                    <a:pt x="5886450" y="68325"/>
                  </a:lnTo>
                  <a:lnTo>
                    <a:pt x="5881078" y="41737"/>
                  </a:lnTo>
                  <a:lnTo>
                    <a:pt x="5866431" y="20018"/>
                  </a:lnTo>
                  <a:lnTo>
                    <a:pt x="5844712" y="5371"/>
                  </a:lnTo>
                  <a:lnTo>
                    <a:pt x="5818124" y="0"/>
                  </a:lnTo>
                  <a:close/>
                </a:path>
              </a:pathLst>
            </a:custGeom>
            <a:solidFill>
              <a:srgbClr val="FFF1CC"/>
            </a:solidFill>
          </p:spPr>
          <p:txBody>
            <a:bodyPr wrap="square" lIns="0" tIns="0" rIns="0" bIns="0" rtlCol="0"/>
            <a:lstStyle/>
            <a:p>
              <a:endParaRPr/>
            </a:p>
          </p:txBody>
        </p:sp>
        <p:sp>
          <p:nvSpPr>
            <p:cNvPr id="27" name="object 27"/>
            <p:cNvSpPr/>
            <p:nvPr/>
          </p:nvSpPr>
          <p:spPr>
            <a:xfrm>
              <a:off x="6210300" y="3829050"/>
              <a:ext cx="5886450" cy="409575"/>
            </a:xfrm>
            <a:custGeom>
              <a:avLst/>
              <a:gdLst/>
              <a:ahLst/>
              <a:cxnLst/>
              <a:rect l="l" t="t" r="r" b="b"/>
              <a:pathLst>
                <a:path w="5886450" h="409575">
                  <a:moveTo>
                    <a:pt x="0" y="68325"/>
                  </a:moveTo>
                  <a:lnTo>
                    <a:pt x="5371" y="41737"/>
                  </a:lnTo>
                  <a:lnTo>
                    <a:pt x="20018" y="20018"/>
                  </a:lnTo>
                  <a:lnTo>
                    <a:pt x="41737" y="5371"/>
                  </a:lnTo>
                  <a:lnTo>
                    <a:pt x="68325" y="0"/>
                  </a:lnTo>
                  <a:lnTo>
                    <a:pt x="5818124" y="0"/>
                  </a:lnTo>
                  <a:lnTo>
                    <a:pt x="5844712" y="5371"/>
                  </a:lnTo>
                  <a:lnTo>
                    <a:pt x="5866431" y="20018"/>
                  </a:lnTo>
                  <a:lnTo>
                    <a:pt x="5881078" y="41737"/>
                  </a:lnTo>
                  <a:lnTo>
                    <a:pt x="5886450" y="68325"/>
                  </a:lnTo>
                  <a:lnTo>
                    <a:pt x="5886450" y="341249"/>
                  </a:lnTo>
                  <a:lnTo>
                    <a:pt x="5881078" y="367837"/>
                  </a:lnTo>
                  <a:lnTo>
                    <a:pt x="5866431" y="389556"/>
                  </a:lnTo>
                  <a:lnTo>
                    <a:pt x="5844712" y="404203"/>
                  </a:lnTo>
                  <a:lnTo>
                    <a:pt x="5818124" y="409575"/>
                  </a:lnTo>
                  <a:lnTo>
                    <a:pt x="68325" y="409575"/>
                  </a:lnTo>
                  <a:lnTo>
                    <a:pt x="41737" y="404203"/>
                  </a:lnTo>
                  <a:lnTo>
                    <a:pt x="20018" y="389556"/>
                  </a:lnTo>
                  <a:lnTo>
                    <a:pt x="5371" y="367837"/>
                  </a:lnTo>
                  <a:lnTo>
                    <a:pt x="0" y="341249"/>
                  </a:lnTo>
                  <a:lnTo>
                    <a:pt x="0" y="68325"/>
                  </a:lnTo>
                  <a:close/>
                </a:path>
              </a:pathLst>
            </a:custGeom>
            <a:ln w="19050">
              <a:solidFill>
                <a:srgbClr val="6F2F9F"/>
              </a:solidFill>
              <a:prstDash val="sysDash"/>
            </a:ln>
          </p:spPr>
          <p:txBody>
            <a:bodyPr wrap="square" lIns="0" tIns="0" rIns="0" bIns="0" rtlCol="0"/>
            <a:lstStyle/>
            <a:p>
              <a:endParaRPr/>
            </a:p>
          </p:txBody>
        </p:sp>
        <p:sp>
          <p:nvSpPr>
            <p:cNvPr id="28" name="object 28"/>
            <p:cNvSpPr/>
            <p:nvPr/>
          </p:nvSpPr>
          <p:spPr>
            <a:xfrm>
              <a:off x="6396101" y="3748151"/>
              <a:ext cx="2247900" cy="200025"/>
            </a:xfrm>
            <a:custGeom>
              <a:avLst/>
              <a:gdLst/>
              <a:ahLst/>
              <a:cxnLst/>
              <a:rect l="l" t="t" r="r" b="b"/>
              <a:pathLst>
                <a:path w="2247900" h="200025">
                  <a:moveTo>
                    <a:pt x="2214499" y="0"/>
                  </a:moveTo>
                  <a:lnTo>
                    <a:pt x="33274" y="0"/>
                  </a:lnTo>
                  <a:lnTo>
                    <a:pt x="20306" y="2609"/>
                  </a:lnTo>
                  <a:lnTo>
                    <a:pt x="9731" y="9731"/>
                  </a:lnTo>
                  <a:lnTo>
                    <a:pt x="2609" y="20306"/>
                  </a:lnTo>
                  <a:lnTo>
                    <a:pt x="0" y="33274"/>
                  </a:lnTo>
                  <a:lnTo>
                    <a:pt x="0" y="166624"/>
                  </a:lnTo>
                  <a:lnTo>
                    <a:pt x="2609" y="179611"/>
                  </a:lnTo>
                  <a:lnTo>
                    <a:pt x="9731" y="190230"/>
                  </a:lnTo>
                  <a:lnTo>
                    <a:pt x="20306" y="197395"/>
                  </a:lnTo>
                  <a:lnTo>
                    <a:pt x="33274" y="200025"/>
                  </a:lnTo>
                  <a:lnTo>
                    <a:pt x="2214499" y="200025"/>
                  </a:lnTo>
                  <a:lnTo>
                    <a:pt x="2227486" y="197395"/>
                  </a:lnTo>
                  <a:lnTo>
                    <a:pt x="2238105" y="190230"/>
                  </a:lnTo>
                  <a:lnTo>
                    <a:pt x="2245270" y="179611"/>
                  </a:lnTo>
                  <a:lnTo>
                    <a:pt x="2247900" y="166624"/>
                  </a:lnTo>
                  <a:lnTo>
                    <a:pt x="2247900" y="33274"/>
                  </a:lnTo>
                  <a:lnTo>
                    <a:pt x="2245270" y="20306"/>
                  </a:lnTo>
                  <a:lnTo>
                    <a:pt x="2238105" y="9731"/>
                  </a:lnTo>
                  <a:lnTo>
                    <a:pt x="2227486" y="2609"/>
                  </a:lnTo>
                  <a:lnTo>
                    <a:pt x="2214499" y="0"/>
                  </a:lnTo>
                  <a:close/>
                </a:path>
              </a:pathLst>
            </a:custGeom>
            <a:solidFill>
              <a:srgbClr val="FFFF00"/>
            </a:solidFill>
          </p:spPr>
          <p:txBody>
            <a:bodyPr wrap="square" lIns="0" tIns="0" rIns="0" bIns="0" rtlCol="0"/>
            <a:lstStyle/>
            <a:p>
              <a:endParaRPr/>
            </a:p>
          </p:txBody>
        </p:sp>
        <p:sp>
          <p:nvSpPr>
            <p:cNvPr id="29" name="object 29"/>
            <p:cNvSpPr/>
            <p:nvPr/>
          </p:nvSpPr>
          <p:spPr>
            <a:xfrm>
              <a:off x="6396101" y="3748151"/>
              <a:ext cx="2247900" cy="200025"/>
            </a:xfrm>
            <a:custGeom>
              <a:avLst/>
              <a:gdLst/>
              <a:ahLst/>
              <a:cxnLst/>
              <a:rect l="l" t="t" r="r" b="b"/>
              <a:pathLst>
                <a:path w="2247900" h="200025">
                  <a:moveTo>
                    <a:pt x="0" y="33274"/>
                  </a:moveTo>
                  <a:lnTo>
                    <a:pt x="2609" y="20306"/>
                  </a:lnTo>
                  <a:lnTo>
                    <a:pt x="9731" y="9731"/>
                  </a:lnTo>
                  <a:lnTo>
                    <a:pt x="20306" y="2609"/>
                  </a:lnTo>
                  <a:lnTo>
                    <a:pt x="33274" y="0"/>
                  </a:lnTo>
                  <a:lnTo>
                    <a:pt x="2214499" y="0"/>
                  </a:lnTo>
                  <a:lnTo>
                    <a:pt x="2227486" y="2609"/>
                  </a:lnTo>
                  <a:lnTo>
                    <a:pt x="2238105" y="9731"/>
                  </a:lnTo>
                  <a:lnTo>
                    <a:pt x="2245270" y="20306"/>
                  </a:lnTo>
                  <a:lnTo>
                    <a:pt x="2247900" y="33274"/>
                  </a:lnTo>
                  <a:lnTo>
                    <a:pt x="2247900" y="166624"/>
                  </a:lnTo>
                  <a:lnTo>
                    <a:pt x="2245270" y="179611"/>
                  </a:lnTo>
                  <a:lnTo>
                    <a:pt x="2238105" y="190230"/>
                  </a:lnTo>
                  <a:lnTo>
                    <a:pt x="2227486" y="197395"/>
                  </a:lnTo>
                  <a:lnTo>
                    <a:pt x="2214499" y="200025"/>
                  </a:lnTo>
                  <a:lnTo>
                    <a:pt x="33274" y="200025"/>
                  </a:lnTo>
                  <a:lnTo>
                    <a:pt x="20306" y="197395"/>
                  </a:lnTo>
                  <a:lnTo>
                    <a:pt x="9731" y="190230"/>
                  </a:lnTo>
                  <a:lnTo>
                    <a:pt x="2609" y="179611"/>
                  </a:lnTo>
                  <a:lnTo>
                    <a:pt x="0" y="166624"/>
                  </a:lnTo>
                  <a:lnTo>
                    <a:pt x="0" y="33274"/>
                  </a:lnTo>
                  <a:close/>
                </a:path>
              </a:pathLst>
            </a:custGeom>
            <a:ln w="12700">
              <a:solidFill>
                <a:srgbClr val="30528F"/>
              </a:solidFill>
            </a:ln>
          </p:spPr>
          <p:txBody>
            <a:bodyPr wrap="square" lIns="0" tIns="0" rIns="0" bIns="0" rtlCol="0"/>
            <a:lstStyle/>
            <a:p>
              <a:endParaRPr/>
            </a:p>
          </p:txBody>
        </p:sp>
      </p:grpSp>
      <p:sp>
        <p:nvSpPr>
          <p:cNvPr id="30" name="object 30"/>
          <p:cNvSpPr txBox="1"/>
          <p:nvPr/>
        </p:nvSpPr>
        <p:spPr>
          <a:xfrm>
            <a:off x="7009765" y="3710241"/>
            <a:ext cx="1022350" cy="243204"/>
          </a:xfrm>
          <a:prstGeom prst="rect">
            <a:avLst/>
          </a:prstGeom>
        </p:spPr>
        <p:txBody>
          <a:bodyPr vert="horz" wrap="square" lIns="0" tIns="15875" rIns="0" bIns="0" rtlCol="0">
            <a:spAutoFit/>
          </a:bodyPr>
          <a:lstStyle/>
          <a:p>
            <a:pPr marL="12700">
              <a:lnSpc>
                <a:spcPct val="100000"/>
              </a:lnSpc>
              <a:spcBef>
                <a:spcPts val="125"/>
              </a:spcBef>
            </a:pPr>
            <a:r>
              <a:rPr sz="1400" b="1" spc="30" dirty="0">
                <a:latin typeface="Calibri"/>
                <a:cs typeface="Calibri"/>
              </a:rPr>
              <a:t>3</a:t>
            </a:r>
            <a:r>
              <a:rPr sz="1400" b="1" spc="10" dirty="0">
                <a:latin typeface="Calibri"/>
                <a:cs typeface="Calibri"/>
              </a:rPr>
              <a:t>1</a:t>
            </a:r>
            <a:r>
              <a:rPr sz="1400" b="1" spc="-70" dirty="0">
                <a:latin typeface="Calibri"/>
                <a:cs typeface="Calibri"/>
              </a:rPr>
              <a:t> </a:t>
            </a:r>
            <a:r>
              <a:rPr sz="1400" b="1" spc="10" dirty="0">
                <a:latin typeface="Calibri"/>
                <a:cs typeface="Calibri"/>
              </a:rPr>
              <a:t>D</a:t>
            </a:r>
            <a:r>
              <a:rPr sz="1400" b="1" spc="40" dirty="0">
                <a:latin typeface="Calibri"/>
                <a:cs typeface="Calibri"/>
              </a:rPr>
              <a:t>e</a:t>
            </a:r>
            <a:r>
              <a:rPr sz="1400" b="1" spc="35" dirty="0">
                <a:latin typeface="Calibri"/>
                <a:cs typeface="Calibri"/>
              </a:rPr>
              <a:t>se</a:t>
            </a:r>
            <a:r>
              <a:rPr sz="1400" b="1" spc="-15" dirty="0">
                <a:latin typeface="Calibri"/>
                <a:cs typeface="Calibri"/>
              </a:rPr>
              <a:t>m</a:t>
            </a:r>
            <a:r>
              <a:rPr sz="1400" b="1" spc="-10" dirty="0">
                <a:latin typeface="Calibri"/>
                <a:cs typeface="Calibri"/>
              </a:rPr>
              <a:t>b</a:t>
            </a:r>
            <a:r>
              <a:rPr sz="1400" b="1" spc="35" dirty="0">
                <a:latin typeface="Calibri"/>
                <a:cs typeface="Calibri"/>
              </a:rPr>
              <a:t>e</a:t>
            </a:r>
            <a:r>
              <a:rPr sz="1400" b="1" spc="5" dirty="0">
                <a:latin typeface="Calibri"/>
                <a:cs typeface="Calibri"/>
              </a:rPr>
              <a:t>r</a:t>
            </a:r>
            <a:endParaRPr sz="1400">
              <a:latin typeface="Calibri"/>
              <a:cs typeface="Calibri"/>
            </a:endParaRPr>
          </a:p>
        </p:txBody>
      </p:sp>
      <p:sp>
        <p:nvSpPr>
          <p:cNvPr id="31" name="object 31"/>
          <p:cNvSpPr txBox="1"/>
          <p:nvPr/>
        </p:nvSpPr>
        <p:spPr>
          <a:xfrm>
            <a:off x="6412610" y="3985895"/>
            <a:ext cx="518668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Arial MT"/>
                <a:cs typeface="Arial MT"/>
              </a:rPr>
              <a:t>Revisi</a:t>
            </a:r>
            <a:r>
              <a:rPr sz="1200" spc="90" dirty="0">
                <a:latin typeface="Arial MT"/>
                <a:cs typeface="Arial MT"/>
              </a:rPr>
              <a:t> </a:t>
            </a:r>
            <a:r>
              <a:rPr sz="1200" spc="-10" dirty="0">
                <a:latin typeface="Arial MT"/>
                <a:cs typeface="Arial MT"/>
              </a:rPr>
              <a:t>Anggaran dilakukan</a:t>
            </a:r>
            <a:r>
              <a:rPr sz="1200" spc="50" dirty="0">
                <a:latin typeface="Arial MT"/>
                <a:cs typeface="Arial MT"/>
              </a:rPr>
              <a:t> </a:t>
            </a:r>
            <a:r>
              <a:rPr sz="1200" spc="-50" dirty="0">
                <a:latin typeface="Arial MT"/>
                <a:cs typeface="Arial MT"/>
              </a:rPr>
              <a:t>untuk</a:t>
            </a:r>
            <a:r>
              <a:rPr sz="1200" spc="210" dirty="0">
                <a:latin typeface="Arial MT"/>
                <a:cs typeface="Arial MT"/>
              </a:rPr>
              <a:t> </a:t>
            </a:r>
            <a:r>
              <a:rPr sz="1200" spc="-15" dirty="0">
                <a:latin typeface="Arial MT"/>
                <a:cs typeface="Arial MT"/>
              </a:rPr>
              <a:t>penyelesaian</a:t>
            </a:r>
            <a:r>
              <a:rPr sz="1200" spc="150" dirty="0">
                <a:latin typeface="Arial MT"/>
                <a:cs typeface="Arial MT"/>
              </a:rPr>
              <a:t> </a:t>
            </a:r>
            <a:r>
              <a:rPr sz="1200" spc="5" dirty="0">
                <a:latin typeface="Arial MT"/>
                <a:cs typeface="Arial MT"/>
              </a:rPr>
              <a:t>pagu</a:t>
            </a:r>
            <a:r>
              <a:rPr sz="1200" spc="-105" dirty="0">
                <a:latin typeface="Arial MT"/>
                <a:cs typeface="Arial MT"/>
              </a:rPr>
              <a:t> </a:t>
            </a:r>
            <a:r>
              <a:rPr sz="1200" spc="-30" dirty="0">
                <a:latin typeface="Arial MT"/>
                <a:cs typeface="Arial MT"/>
              </a:rPr>
              <a:t>minus</a:t>
            </a:r>
            <a:r>
              <a:rPr sz="1200" spc="125" dirty="0">
                <a:latin typeface="Arial MT"/>
                <a:cs typeface="Arial MT"/>
              </a:rPr>
              <a:t> </a:t>
            </a:r>
            <a:r>
              <a:rPr sz="1200" spc="-25" dirty="0">
                <a:latin typeface="Arial MT"/>
                <a:cs typeface="Arial MT"/>
              </a:rPr>
              <a:t>belanja</a:t>
            </a:r>
            <a:r>
              <a:rPr sz="1200" spc="135" dirty="0">
                <a:latin typeface="Arial MT"/>
                <a:cs typeface="Arial MT"/>
              </a:rPr>
              <a:t> </a:t>
            </a:r>
            <a:r>
              <a:rPr sz="1200" dirty="0">
                <a:latin typeface="Arial MT"/>
                <a:cs typeface="Arial MT"/>
              </a:rPr>
              <a:t>pegawai.</a:t>
            </a:r>
            <a:endParaRPr sz="1200">
              <a:latin typeface="Arial MT"/>
              <a:cs typeface="Arial MT"/>
            </a:endParaRPr>
          </a:p>
        </p:txBody>
      </p:sp>
      <p:grpSp>
        <p:nvGrpSpPr>
          <p:cNvPr id="32" name="object 32"/>
          <p:cNvGrpSpPr/>
          <p:nvPr/>
        </p:nvGrpSpPr>
        <p:grpSpPr>
          <a:xfrm>
            <a:off x="6200775" y="979550"/>
            <a:ext cx="5829300" cy="2726055"/>
            <a:chOff x="6200775" y="979550"/>
            <a:chExt cx="5829300" cy="2726055"/>
          </a:xfrm>
        </p:grpSpPr>
        <p:sp>
          <p:nvSpPr>
            <p:cNvPr id="33" name="object 33"/>
            <p:cNvSpPr/>
            <p:nvPr/>
          </p:nvSpPr>
          <p:spPr>
            <a:xfrm>
              <a:off x="6210300" y="1085849"/>
              <a:ext cx="5810250" cy="2609850"/>
            </a:xfrm>
            <a:custGeom>
              <a:avLst/>
              <a:gdLst/>
              <a:ahLst/>
              <a:cxnLst/>
              <a:rect l="l" t="t" r="r" b="b"/>
              <a:pathLst>
                <a:path w="5810250" h="2609850">
                  <a:moveTo>
                    <a:pt x="5375275" y="0"/>
                  </a:moveTo>
                  <a:lnTo>
                    <a:pt x="434975" y="0"/>
                  </a:lnTo>
                  <a:lnTo>
                    <a:pt x="387570" y="2551"/>
                  </a:lnTo>
                  <a:lnTo>
                    <a:pt x="341646" y="10030"/>
                  </a:lnTo>
                  <a:lnTo>
                    <a:pt x="297468" y="22170"/>
                  </a:lnTo>
                  <a:lnTo>
                    <a:pt x="255301" y="38706"/>
                  </a:lnTo>
                  <a:lnTo>
                    <a:pt x="215410" y="59374"/>
                  </a:lnTo>
                  <a:lnTo>
                    <a:pt x="178061" y="83909"/>
                  </a:lnTo>
                  <a:lnTo>
                    <a:pt x="143517" y="112045"/>
                  </a:lnTo>
                  <a:lnTo>
                    <a:pt x="112045" y="143517"/>
                  </a:lnTo>
                  <a:lnTo>
                    <a:pt x="83909" y="178061"/>
                  </a:lnTo>
                  <a:lnTo>
                    <a:pt x="59374" y="215410"/>
                  </a:lnTo>
                  <a:lnTo>
                    <a:pt x="38706" y="255301"/>
                  </a:lnTo>
                  <a:lnTo>
                    <a:pt x="22170" y="297468"/>
                  </a:lnTo>
                  <a:lnTo>
                    <a:pt x="10030" y="341646"/>
                  </a:lnTo>
                  <a:lnTo>
                    <a:pt x="2551" y="387570"/>
                  </a:lnTo>
                  <a:lnTo>
                    <a:pt x="0" y="434975"/>
                  </a:lnTo>
                  <a:lnTo>
                    <a:pt x="0" y="2174875"/>
                  </a:lnTo>
                  <a:lnTo>
                    <a:pt x="2551" y="2222279"/>
                  </a:lnTo>
                  <a:lnTo>
                    <a:pt x="10030" y="2268203"/>
                  </a:lnTo>
                  <a:lnTo>
                    <a:pt x="22170" y="2312381"/>
                  </a:lnTo>
                  <a:lnTo>
                    <a:pt x="38706" y="2354548"/>
                  </a:lnTo>
                  <a:lnTo>
                    <a:pt x="59374" y="2394439"/>
                  </a:lnTo>
                  <a:lnTo>
                    <a:pt x="83909" y="2431788"/>
                  </a:lnTo>
                  <a:lnTo>
                    <a:pt x="112045" y="2466332"/>
                  </a:lnTo>
                  <a:lnTo>
                    <a:pt x="143517" y="2497804"/>
                  </a:lnTo>
                  <a:lnTo>
                    <a:pt x="178061" y="2525940"/>
                  </a:lnTo>
                  <a:lnTo>
                    <a:pt x="215410" y="2550475"/>
                  </a:lnTo>
                  <a:lnTo>
                    <a:pt x="255301" y="2571143"/>
                  </a:lnTo>
                  <a:lnTo>
                    <a:pt x="297468" y="2587679"/>
                  </a:lnTo>
                  <a:lnTo>
                    <a:pt x="341646" y="2599819"/>
                  </a:lnTo>
                  <a:lnTo>
                    <a:pt x="387570" y="2607298"/>
                  </a:lnTo>
                  <a:lnTo>
                    <a:pt x="434975" y="2609850"/>
                  </a:lnTo>
                  <a:lnTo>
                    <a:pt x="5375275" y="2609850"/>
                  </a:lnTo>
                  <a:lnTo>
                    <a:pt x="5422679" y="2607298"/>
                  </a:lnTo>
                  <a:lnTo>
                    <a:pt x="5468603" y="2599819"/>
                  </a:lnTo>
                  <a:lnTo>
                    <a:pt x="5512781" y="2587679"/>
                  </a:lnTo>
                  <a:lnTo>
                    <a:pt x="5554948" y="2571143"/>
                  </a:lnTo>
                  <a:lnTo>
                    <a:pt x="5594839" y="2550475"/>
                  </a:lnTo>
                  <a:lnTo>
                    <a:pt x="5632188" y="2525940"/>
                  </a:lnTo>
                  <a:lnTo>
                    <a:pt x="5666732" y="2497804"/>
                  </a:lnTo>
                  <a:lnTo>
                    <a:pt x="5698204" y="2466332"/>
                  </a:lnTo>
                  <a:lnTo>
                    <a:pt x="5726340" y="2431788"/>
                  </a:lnTo>
                  <a:lnTo>
                    <a:pt x="5750875" y="2394439"/>
                  </a:lnTo>
                  <a:lnTo>
                    <a:pt x="5771543" y="2354548"/>
                  </a:lnTo>
                  <a:lnTo>
                    <a:pt x="5788079" y="2312381"/>
                  </a:lnTo>
                  <a:lnTo>
                    <a:pt x="5800219" y="2268203"/>
                  </a:lnTo>
                  <a:lnTo>
                    <a:pt x="5807698" y="2222279"/>
                  </a:lnTo>
                  <a:lnTo>
                    <a:pt x="5810250" y="2174875"/>
                  </a:lnTo>
                  <a:lnTo>
                    <a:pt x="5810250" y="434975"/>
                  </a:lnTo>
                  <a:lnTo>
                    <a:pt x="5807698" y="387570"/>
                  </a:lnTo>
                  <a:lnTo>
                    <a:pt x="5800219" y="341646"/>
                  </a:lnTo>
                  <a:lnTo>
                    <a:pt x="5788079" y="297468"/>
                  </a:lnTo>
                  <a:lnTo>
                    <a:pt x="5771543" y="255301"/>
                  </a:lnTo>
                  <a:lnTo>
                    <a:pt x="5750875" y="215410"/>
                  </a:lnTo>
                  <a:lnTo>
                    <a:pt x="5726340" y="178061"/>
                  </a:lnTo>
                  <a:lnTo>
                    <a:pt x="5698204" y="143517"/>
                  </a:lnTo>
                  <a:lnTo>
                    <a:pt x="5666732" y="112045"/>
                  </a:lnTo>
                  <a:lnTo>
                    <a:pt x="5632188" y="83909"/>
                  </a:lnTo>
                  <a:lnTo>
                    <a:pt x="5594839" y="59374"/>
                  </a:lnTo>
                  <a:lnTo>
                    <a:pt x="5554948" y="38706"/>
                  </a:lnTo>
                  <a:lnTo>
                    <a:pt x="5512781" y="22170"/>
                  </a:lnTo>
                  <a:lnTo>
                    <a:pt x="5468603" y="10030"/>
                  </a:lnTo>
                  <a:lnTo>
                    <a:pt x="5422679" y="2551"/>
                  </a:lnTo>
                  <a:lnTo>
                    <a:pt x="5375275" y="0"/>
                  </a:lnTo>
                  <a:close/>
                </a:path>
              </a:pathLst>
            </a:custGeom>
            <a:solidFill>
              <a:srgbClr val="FFF1CC"/>
            </a:solidFill>
          </p:spPr>
          <p:txBody>
            <a:bodyPr wrap="square" lIns="0" tIns="0" rIns="0" bIns="0" rtlCol="0"/>
            <a:lstStyle/>
            <a:p>
              <a:endParaRPr/>
            </a:p>
          </p:txBody>
        </p:sp>
        <p:sp>
          <p:nvSpPr>
            <p:cNvPr id="34" name="object 34"/>
            <p:cNvSpPr/>
            <p:nvPr/>
          </p:nvSpPr>
          <p:spPr>
            <a:xfrm>
              <a:off x="6210300" y="1085849"/>
              <a:ext cx="5810250" cy="2609850"/>
            </a:xfrm>
            <a:custGeom>
              <a:avLst/>
              <a:gdLst/>
              <a:ahLst/>
              <a:cxnLst/>
              <a:rect l="l" t="t" r="r" b="b"/>
              <a:pathLst>
                <a:path w="5810250" h="2609850">
                  <a:moveTo>
                    <a:pt x="0" y="434975"/>
                  </a:moveTo>
                  <a:lnTo>
                    <a:pt x="2551" y="387570"/>
                  </a:lnTo>
                  <a:lnTo>
                    <a:pt x="10030" y="341646"/>
                  </a:lnTo>
                  <a:lnTo>
                    <a:pt x="22170" y="297468"/>
                  </a:lnTo>
                  <a:lnTo>
                    <a:pt x="38706" y="255301"/>
                  </a:lnTo>
                  <a:lnTo>
                    <a:pt x="59374" y="215410"/>
                  </a:lnTo>
                  <a:lnTo>
                    <a:pt x="83909" y="178061"/>
                  </a:lnTo>
                  <a:lnTo>
                    <a:pt x="112045" y="143517"/>
                  </a:lnTo>
                  <a:lnTo>
                    <a:pt x="143517" y="112045"/>
                  </a:lnTo>
                  <a:lnTo>
                    <a:pt x="178061" y="83909"/>
                  </a:lnTo>
                  <a:lnTo>
                    <a:pt x="215410" y="59374"/>
                  </a:lnTo>
                  <a:lnTo>
                    <a:pt x="255301" y="38706"/>
                  </a:lnTo>
                  <a:lnTo>
                    <a:pt x="297468" y="22170"/>
                  </a:lnTo>
                  <a:lnTo>
                    <a:pt x="341646" y="10030"/>
                  </a:lnTo>
                  <a:lnTo>
                    <a:pt x="387570" y="2551"/>
                  </a:lnTo>
                  <a:lnTo>
                    <a:pt x="434975" y="0"/>
                  </a:lnTo>
                  <a:lnTo>
                    <a:pt x="5375275" y="0"/>
                  </a:lnTo>
                  <a:lnTo>
                    <a:pt x="5422679" y="2551"/>
                  </a:lnTo>
                  <a:lnTo>
                    <a:pt x="5468603" y="10030"/>
                  </a:lnTo>
                  <a:lnTo>
                    <a:pt x="5512781" y="22170"/>
                  </a:lnTo>
                  <a:lnTo>
                    <a:pt x="5554948" y="38706"/>
                  </a:lnTo>
                  <a:lnTo>
                    <a:pt x="5594839" y="59374"/>
                  </a:lnTo>
                  <a:lnTo>
                    <a:pt x="5632188" y="83909"/>
                  </a:lnTo>
                  <a:lnTo>
                    <a:pt x="5666732" y="112045"/>
                  </a:lnTo>
                  <a:lnTo>
                    <a:pt x="5698204" y="143517"/>
                  </a:lnTo>
                  <a:lnTo>
                    <a:pt x="5726340" y="178061"/>
                  </a:lnTo>
                  <a:lnTo>
                    <a:pt x="5750875" y="215410"/>
                  </a:lnTo>
                  <a:lnTo>
                    <a:pt x="5771543" y="255301"/>
                  </a:lnTo>
                  <a:lnTo>
                    <a:pt x="5788079" y="297468"/>
                  </a:lnTo>
                  <a:lnTo>
                    <a:pt x="5800219" y="341646"/>
                  </a:lnTo>
                  <a:lnTo>
                    <a:pt x="5807698" y="387570"/>
                  </a:lnTo>
                  <a:lnTo>
                    <a:pt x="5810250" y="434975"/>
                  </a:lnTo>
                  <a:lnTo>
                    <a:pt x="5810250" y="2174875"/>
                  </a:lnTo>
                  <a:lnTo>
                    <a:pt x="5807698" y="2222279"/>
                  </a:lnTo>
                  <a:lnTo>
                    <a:pt x="5800219" y="2268203"/>
                  </a:lnTo>
                  <a:lnTo>
                    <a:pt x="5788079" y="2312381"/>
                  </a:lnTo>
                  <a:lnTo>
                    <a:pt x="5771543" y="2354548"/>
                  </a:lnTo>
                  <a:lnTo>
                    <a:pt x="5750875" y="2394439"/>
                  </a:lnTo>
                  <a:lnTo>
                    <a:pt x="5726340" y="2431788"/>
                  </a:lnTo>
                  <a:lnTo>
                    <a:pt x="5698204" y="2466332"/>
                  </a:lnTo>
                  <a:lnTo>
                    <a:pt x="5666732" y="2497804"/>
                  </a:lnTo>
                  <a:lnTo>
                    <a:pt x="5632188" y="2525940"/>
                  </a:lnTo>
                  <a:lnTo>
                    <a:pt x="5594839" y="2550475"/>
                  </a:lnTo>
                  <a:lnTo>
                    <a:pt x="5554948" y="2571143"/>
                  </a:lnTo>
                  <a:lnTo>
                    <a:pt x="5512781" y="2587679"/>
                  </a:lnTo>
                  <a:lnTo>
                    <a:pt x="5468603" y="2599819"/>
                  </a:lnTo>
                  <a:lnTo>
                    <a:pt x="5422679" y="2607298"/>
                  </a:lnTo>
                  <a:lnTo>
                    <a:pt x="5375275" y="2609850"/>
                  </a:lnTo>
                  <a:lnTo>
                    <a:pt x="434975" y="2609850"/>
                  </a:lnTo>
                  <a:lnTo>
                    <a:pt x="387570" y="2607298"/>
                  </a:lnTo>
                  <a:lnTo>
                    <a:pt x="341646" y="2599819"/>
                  </a:lnTo>
                  <a:lnTo>
                    <a:pt x="297468" y="2587679"/>
                  </a:lnTo>
                  <a:lnTo>
                    <a:pt x="255301" y="2571143"/>
                  </a:lnTo>
                  <a:lnTo>
                    <a:pt x="215410" y="2550475"/>
                  </a:lnTo>
                  <a:lnTo>
                    <a:pt x="178061" y="2525940"/>
                  </a:lnTo>
                  <a:lnTo>
                    <a:pt x="143517" y="2497804"/>
                  </a:lnTo>
                  <a:lnTo>
                    <a:pt x="112045" y="2466332"/>
                  </a:lnTo>
                  <a:lnTo>
                    <a:pt x="83909" y="2431788"/>
                  </a:lnTo>
                  <a:lnTo>
                    <a:pt x="59374" y="2394439"/>
                  </a:lnTo>
                  <a:lnTo>
                    <a:pt x="38706" y="2354548"/>
                  </a:lnTo>
                  <a:lnTo>
                    <a:pt x="22170" y="2312381"/>
                  </a:lnTo>
                  <a:lnTo>
                    <a:pt x="10030" y="2268203"/>
                  </a:lnTo>
                  <a:lnTo>
                    <a:pt x="2551" y="2222279"/>
                  </a:lnTo>
                  <a:lnTo>
                    <a:pt x="0" y="2174875"/>
                  </a:lnTo>
                  <a:lnTo>
                    <a:pt x="0" y="434975"/>
                  </a:lnTo>
                  <a:close/>
                </a:path>
              </a:pathLst>
            </a:custGeom>
            <a:ln w="19050">
              <a:solidFill>
                <a:srgbClr val="6F2F9F"/>
              </a:solidFill>
              <a:prstDash val="sysDash"/>
            </a:ln>
          </p:spPr>
          <p:txBody>
            <a:bodyPr wrap="square" lIns="0" tIns="0" rIns="0" bIns="0" rtlCol="0"/>
            <a:lstStyle/>
            <a:p>
              <a:endParaRPr/>
            </a:p>
          </p:txBody>
        </p:sp>
        <p:sp>
          <p:nvSpPr>
            <p:cNvPr id="35" name="object 35"/>
            <p:cNvSpPr/>
            <p:nvPr/>
          </p:nvSpPr>
          <p:spPr>
            <a:xfrm>
              <a:off x="6396101" y="985900"/>
              <a:ext cx="2219325" cy="247650"/>
            </a:xfrm>
            <a:custGeom>
              <a:avLst/>
              <a:gdLst/>
              <a:ahLst/>
              <a:cxnLst/>
              <a:rect l="l" t="t" r="r" b="b"/>
              <a:pathLst>
                <a:path w="2219325" h="247650">
                  <a:moveTo>
                    <a:pt x="2178050" y="0"/>
                  </a:moveTo>
                  <a:lnTo>
                    <a:pt x="41275" y="0"/>
                  </a:lnTo>
                  <a:lnTo>
                    <a:pt x="25181" y="3234"/>
                  </a:lnTo>
                  <a:lnTo>
                    <a:pt x="12064" y="12065"/>
                  </a:lnTo>
                  <a:lnTo>
                    <a:pt x="3234" y="25181"/>
                  </a:lnTo>
                  <a:lnTo>
                    <a:pt x="0" y="41275"/>
                  </a:lnTo>
                  <a:lnTo>
                    <a:pt x="0" y="206375"/>
                  </a:lnTo>
                  <a:lnTo>
                    <a:pt x="3234" y="222414"/>
                  </a:lnTo>
                  <a:lnTo>
                    <a:pt x="12065" y="235537"/>
                  </a:lnTo>
                  <a:lnTo>
                    <a:pt x="25181" y="244397"/>
                  </a:lnTo>
                  <a:lnTo>
                    <a:pt x="41275" y="247650"/>
                  </a:lnTo>
                  <a:lnTo>
                    <a:pt x="2178050" y="247650"/>
                  </a:lnTo>
                  <a:lnTo>
                    <a:pt x="2194089" y="244397"/>
                  </a:lnTo>
                  <a:lnTo>
                    <a:pt x="2207212" y="235537"/>
                  </a:lnTo>
                  <a:lnTo>
                    <a:pt x="2216072" y="222414"/>
                  </a:lnTo>
                  <a:lnTo>
                    <a:pt x="2219325" y="206375"/>
                  </a:lnTo>
                  <a:lnTo>
                    <a:pt x="2219325" y="41275"/>
                  </a:lnTo>
                  <a:lnTo>
                    <a:pt x="2216072" y="25181"/>
                  </a:lnTo>
                  <a:lnTo>
                    <a:pt x="2207212" y="12064"/>
                  </a:lnTo>
                  <a:lnTo>
                    <a:pt x="2194089" y="3234"/>
                  </a:lnTo>
                  <a:lnTo>
                    <a:pt x="2178050" y="0"/>
                  </a:lnTo>
                  <a:close/>
                </a:path>
              </a:pathLst>
            </a:custGeom>
            <a:solidFill>
              <a:srgbClr val="FFFF00"/>
            </a:solidFill>
          </p:spPr>
          <p:txBody>
            <a:bodyPr wrap="square" lIns="0" tIns="0" rIns="0" bIns="0" rtlCol="0"/>
            <a:lstStyle/>
            <a:p>
              <a:endParaRPr/>
            </a:p>
          </p:txBody>
        </p:sp>
        <p:sp>
          <p:nvSpPr>
            <p:cNvPr id="36" name="object 36"/>
            <p:cNvSpPr/>
            <p:nvPr/>
          </p:nvSpPr>
          <p:spPr>
            <a:xfrm>
              <a:off x="6396101" y="985900"/>
              <a:ext cx="2219325" cy="247650"/>
            </a:xfrm>
            <a:custGeom>
              <a:avLst/>
              <a:gdLst/>
              <a:ahLst/>
              <a:cxnLst/>
              <a:rect l="l" t="t" r="r" b="b"/>
              <a:pathLst>
                <a:path w="2219325" h="247650">
                  <a:moveTo>
                    <a:pt x="0" y="41275"/>
                  </a:moveTo>
                  <a:lnTo>
                    <a:pt x="3234" y="25181"/>
                  </a:lnTo>
                  <a:lnTo>
                    <a:pt x="12064" y="12065"/>
                  </a:lnTo>
                  <a:lnTo>
                    <a:pt x="25181" y="3234"/>
                  </a:lnTo>
                  <a:lnTo>
                    <a:pt x="41275" y="0"/>
                  </a:lnTo>
                  <a:lnTo>
                    <a:pt x="2178050" y="0"/>
                  </a:lnTo>
                  <a:lnTo>
                    <a:pt x="2194089" y="3234"/>
                  </a:lnTo>
                  <a:lnTo>
                    <a:pt x="2207212" y="12064"/>
                  </a:lnTo>
                  <a:lnTo>
                    <a:pt x="2216072" y="25181"/>
                  </a:lnTo>
                  <a:lnTo>
                    <a:pt x="2219325" y="41275"/>
                  </a:lnTo>
                  <a:lnTo>
                    <a:pt x="2219325" y="206375"/>
                  </a:lnTo>
                  <a:lnTo>
                    <a:pt x="2216072" y="222414"/>
                  </a:lnTo>
                  <a:lnTo>
                    <a:pt x="2207212" y="235537"/>
                  </a:lnTo>
                  <a:lnTo>
                    <a:pt x="2194089" y="244397"/>
                  </a:lnTo>
                  <a:lnTo>
                    <a:pt x="2178050" y="247650"/>
                  </a:lnTo>
                  <a:lnTo>
                    <a:pt x="41275" y="247650"/>
                  </a:lnTo>
                  <a:lnTo>
                    <a:pt x="25181" y="244397"/>
                  </a:lnTo>
                  <a:lnTo>
                    <a:pt x="12065" y="235537"/>
                  </a:lnTo>
                  <a:lnTo>
                    <a:pt x="3234" y="222414"/>
                  </a:lnTo>
                  <a:lnTo>
                    <a:pt x="0" y="206375"/>
                  </a:lnTo>
                  <a:lnTo>
                    <a:pt x="0" y="41275"/>
                  </a:lnTo>
                  <a:close/>
                </a:path>
              </a:pathLst>
            </a:custGeom>
            <a:ln w="12700">
              <a:solidFill>
                <a:srgbClr val="30528F"/>
              </a:solidFill>
            </a:ln>
          </p:spPr>
          <p:txBody>
            <a:bodyPr wrap="square" lIns="0" tIns="0" rIns="0" bIns="0" rtlCol="0"/>
            <a:lstStyle/>
            <a:p>
              <a:endParaRPr/>
            </a:p>
          </p:txBody>
        </p:sp>
      </p:grpSp>
      <p:sp>
        <p:nvSpPr>
          <p:cNvPr id="37" name="object 37"/>
          <p:cNvSpPr txBox="1"/>
          <p:nvPr/>
        </p:nvSpPr>
        <p:spPr>
          <a:xfrm>
            <a:off x="6408483" y="970216"/>
            <a:ext cx="2194560" cy="243204"/>
          </a:xfrm>
          <a:prstGeom prst="rect">
            <a:avLst/>
          </a:prstGeom>
        </p:spPr>
        <p:txBody>
          <a:bodyPr vert="horz" wrap="square" lIns="0" tIns="15875" rIns="0" bIns="0" rtlCol="0">
            <a:spAutoFit/>
          </a:bodyPr>
          <a:lstStyle/>
          <a:p>
            <a:pPr marL="594995">
              <a:lnSpc>
                <a:spcPct val="100000"/>
              </a:lnSpc>
              <a:spcBef>
                <a:spcPts val="125"/>
              </a:spcBef>
            </a:pPr>
            <a:r>
              <a:rPr sz="1400" b="1" spc="30" dirty="0">
                <a:latin typeface="Calibri"/>
                <a:cs typeface="Calibri"/>
              </a:rPr>
              <a:t>2</a:t>
            </a:r>
            <a:r>
              <a:rPr sz="1400" b="1" spc="10" dirty="0">
                <a:latin typeface="Calibri"/>
                <a:cs typeface="Calibri"/>
              </a:rPr>
              <a:t>7</a:t>
            </a:r>
            <a:r>
              <a:rPr sz="1400" b="1" spc="-70" dirty="0">
                <a:latin typeface="Calibri"/>
                <a:cs typeface="Calibri"/>
              </a:rPr>
              <a:t> </a:t>
            </a:r>
            <a:r>
              <a:rPr sz="1400" b="1" spc="10" dirty="0">
                <a:latin typeface="Calibri"/>
                <a:cs typeface="Calibri"/>
              </a:rPr>
              <a:t>D</a:t>
            </a:r>
            <a:r>
              <a:rPr sz="1400" b="1" spc="40" dirty="0">
                <a:latin typeface="Calibri"/>
                <a:cs typeface="Calibri"/>
              </a:rPr>
              <a:t>e</a:t>
            </a:r>
            <a:r>
              <a:rPr sz="1400" b="1" spc="35" dirty="0">
                <a:latin typeface="Calibri"/>
                <a:cs typeface="Calibri"/>
              </a:rPr>
              <a:t>se</a:t>
            </a:r>
            <a:r>
              <a:rPr sz="1400" b="1" spc="-20" dirty="0">
                <a:latin typeface="Calibri"/>
                <a:cs typeface="Calibri"/>
              </a:rPr>
              <a:t>m</a:t>
            </a:r>
            <a:r>
              <a:rPr sz="1400" b="1" spc="-10" dirty="0">
                <a:latin typeface="Calibri"/>
                <a:cs typeface="Calibri"/>
              </a:rPr>
              <a:t>b</a:t>
            </a:r>
            <a:r>
              <a:rPr sz="1400" b="1" spc="35" dirty="0">
                <a:latin typeface="Calibri"/>
                <a:cs typeface="Calibri"/>
              </a:rPr>
              <a:t>e</a:t>
            </a:r>
            <a:r>
              <a:rPr sz="1400" b="1" spc="5" dirty="0">
                <a:latin typeface="Calibri"/>
                <a:cs typeface="Calibri"/>
              </a:rPr>
              <a:t>r</a:t>
            </a:r>
            <a:endParaRPr sz="1400">
              <a:latin typeface="Calibri"/>
              <a:cs typeface="Calibri"/>
            </a:endParaRPr>
          </a:p>
        </p:txBody>
      </p:sp>
      <p:sp>
        <p:nvSpPr>
          <p:cNvPr id="38" name="object 38"/>
          <p:cNvSpPr txBox="1"/>
          <p:nvPr/>
        </p:nvSpPr>
        <p:spPr>
          <a:xfrm>
            <a:off x="6410959" y="1274698"/>
            <a:ext cx="5428615" cy="933450"/>
          </a:xfrm>
          <a:prstGeom prst="rect">
            <a:avLst/>
          </a:prstGeom>
        </p:spPr>
        <p:txBody>
          <a:bodyPr vert="horz" wrap="square" lIns="0" tIns="12700" rIns="0" bIns="0" rtlCol="0">
            <a:spAutoFit/>
          </a:bodyPr>
          <a:lstStyle/>
          <a:p>
            <a:pPr marL="184150" indent="-172085">
              <a:lnSpc>
                <a:spcPts val="1430"/>
              </a:lnSpc>
              <a:spcBef>
                <a:spcPts val="100"/>
              </a:spcBef>
              <a:buFont typeface="Segoe UI Symbol"/>
              <a:buChar char="❑"/>
              <a:tabLst>
                <a:tab pos="184785" algn="l"/>
              </a:tabLst>
            </a:pPr>
            <a:r>
              <a:rPr sz="1200" spc="-20" dirty="0">
                <a:latin typeface="Arial MT"/>
                <a:cs typeface="Arial MT"/>
              </a:rPr>
              <a:t>Revisi</a:t>
            </a:r>
            <a:r>
              <a:rPr sz="1200" spc="240" dirty="0">
                <a:latin typeface="Arial MT"/>
                <a:cs typeface="Arial MT"/>
              </a:rPr>
              <a:t> </a:t>
            </a:r>
            <a:r>
              <a:rPr sz="1200" spc="-5" dirty="0">
                <a:latin typeface="Arial MT"/>
                <a:cs typeface="Arial MT"/>
              </a:rPr>
              <a:t>untuk</a:t>
            </a:r>
            <a:r>
              <a:rPr sz="1200" spc="210" dirty="0">
                <a:latin typeface="Arial MT"/>
                <a:cs typeface="Arial MT"/>
              </a:rPr>
              <a:t> </a:t>
            </a:r>
            <a:r>
              <a:rPr sz="1200" spc="-5" dirty="0">
                <a:latin typeface="Arial MT"/>
                <a:cs typeface="Arial MT"/>
              </a:rPr>
              <a:t>pelaksanaan</a:t>
            </a:r>
            <a:r>
              <a:rPr sz="1200" spc="140" dirty="0">
                <a:latin typeface="Arial MT"/>
                <a:cs typeface="Arial MT"/>
              </a:rPr>
              <a:t> </a:t>
            </a:r>
            <a:r>
              <a:rPr sz="1200" spc="-5" dirty="0">
                <a:latin typeface="Arial MT"/>
                <a:cs typeface="Arial MT"/>
              </a:rPr>
              <a:t>anggaran</a:t>
            </a:r>
            <a:r>
              <a:rPr sz="1200" spc="295" dirty="0">
                <a:latin typeface="Arial MT"/>
                <a:cs typeface="Arial MT"/>
              </a:rPr>
              <a:t> </a:t>
            </a:r>
            <a:r>
              <a:rPr sz="1200" spc="-40" dirty="0">
                <a:latin typeface="Arial MT"/>
                <a:cs typeface="Arial MT"/>
              </a:rPr>
              <a:t>yang</a:t>
            </a:r>
            <a:r>
              <a:rPr sz="1200" spc="295" dirty="0">
                <a:latin typeface="Arial MT"/>
                <a:cs typeface="Arial MT"/>
              </a:rPr>
              <a:t> </a:t>
            </a:r>
            <a:r>
              <a:rPr sz="1200" spc="-5" dirty="0">
                <a:latin typeface="Arial MT"/>
                <a:cs typeface="Arial MT"/>
              </a:rPr>
              <a:t>memerlukan</a:t>
            </a:r>
            <a:r>
              <a:rPr sz="1200" spc="145" dirty="0">
                <a:latin typeface="Arial MT"/>
                <a:cs typeface="Arial MT"/>
              </a:rPr>
              <a:t> </a:t>
            </a:r>
            <a:r>
              <a:rPr sz="1200" spc="-5" dirty="0">
                <a:latin typeface="Arial MT"/>
                <a:cs typeface="Arial MT"/>
              </a:rPr>
              <a:t>persetujuan</a:t>
            </a:r>
            <a:r>
              <a:rPr sz="1200" spc="220" dirty="0">
                <a:latin typeface="Arial MT"/>
                <a:cs typeface="Arial MT"/>
              </a:rPr>
              <a:t> </a:t>
            </a:r>
            <a:r>
              <a:rPr sz="1200" spc="-15" dirty="0">
                <a:latin typeface="Arial MT"/>
                <a:cs typeface="Arial MT"/>
              </a:rPr>
              <a:t>Menteri</a:t>
            </a:r>
            <a:endParaRPr sz="1200">
              <a:latin typeface="Arial MT"/>
              <a:cs typeface="Arial MT"/>
            </a:endParaRPr>
          </a:p>
          <a:p>
            <a:pPr marL="184150">
              <a:lnSpc>
                <a:spcPts val="1425"/>
              </a:lnSpc>
            </a:pPr>
            <a:r>
              <a:rPr sz="1200" spc="-20" dirty="0">
                <a:latin typeface="Arial MT"/>
                <a:cs typeface="Arial MT"/>
              </a:rPr>
              <a:t>Keuangan;</a:t>
            </a:r>
            <a:endParaRPr sz="1200">
              <a:latin typeface="Arial MT"/>
              <a:cs typeface="Arial MT"/>
            </a:endParaRPr>
          </a:p>
          <a:p>
            <a:pPr marL="184150" marR="5080" indent="-172085">
              <a:lnSpc>
                <a:spcPts val="1430"/>
              </a:lnSpc>
              <a:spcBef>
                <a:spcPts val="50"/>
              </a:spcBef>
              <a:buFont typeface="Segoe UI Symbol"/>
              <a:buChar char="❑"/>
              <a:tabLst>
                <a:tab pos="184785" algn="l"/>
              </a:tabLst>
            </a:pPr>
            <a:r>
              <a:rPr sz="1200" spc="-15" dirty="0">
                <a:latin typeface="Arial MT"/>
                <a:cs typeface="Arial MT"/>
              </a:rPr>
              <a:t>Revisi</a:t>
            </a:r>
            <a:r>
              <a:rPr sz="1200" spc="-5" dirty="0">
                <a:latin typeface="Arial MT"/>
                <a:cs typeface="Arial MT"/>
              </a:rPr>
              <a:t> </a:t>
            </a:r>
            <a:r>
              <a:rPr sz="1200" dirty="0">
                <a:latin typeface="Arial MT"/>
                <a:cs typeface="Arial MT"/>
              </a:rPr>
              <a:t>Anggaran</a:t>
            </a:r>
            <a:r>
              <a:rPr sz="1200" spc="55" dirty="0">
                <a:latin typeface="Arial MT"/>
                <a:cs typeface="Arial MT"/>
              </a:rPr>
              <a:t> </a:t>
            </a:r>
            <a:r>
              <a:rPr sz="1200" spc="-15" dirty="0">
                <a:latin typeface="Arial MT"/>
                <a:cs typeface="Arial MT"/>
              </a:rPr>
              <a:t>yang</a:t>
            </a:r>
            <a:r>
              <a:rPr sz="1200" spc="40" dirty="0">
                <a:latin typeface="Arial MT"/>
                <a:cs typeface="Arial MT"/>
              </a:rPr>
              <a:t> </a:t>
            </a:r>
            <a:r>
              <a:rPr sz="1200" dirty="0">
                <a:latin typeface="Arial MT"/>
                <a:cs typeface="Arial MT"/>
              </a:rPr>
              <a:t>mensyaratkan</a:t>
            </a:r>
            <a:r>
              <a:rPr sz="1200" spc="-25" dirty="0">
                <a:latin typeface="Arial MT"/>
                <a:cs typeface="Arial MT"/>
              </a:rPr>
              <a:t> </a:t>
            </a:r>
            <a:r>
              <a:rPr sz="1200" spc="-15" dirty="0">
                <a:latin typeface="Arial MT"/>
                <a:cs typeface="Arial MT"/>
              </a:rPr>
              <a:t>adanya</a:t>
            </a:r>
            <a:r>
              <a:rPr sz="1200" spc="55" dirty="0">
                <a:latin typeface="Arial MT"/>
                <a:cs typeface="Arial MT"/>
              </a:rPr>
              <a:t> </a:t>
            </a:r>
            <a:r>
              <a:rPr sz="1200" spc="-5" dirty="0">
                <a:latin typeface="Arial MT"/>
                <a:cs typeface="Arial MT"/>
              </a:rPr>
              <a:t>peraturan</a:t>
            </a:r>
            <a:r>
              <a:rPr sz="1200" spc="-25" dirty="0">
                <a:latin typeface="Arial MT"/>
                <a:cs typeface="Arial MT"/>
              </a:rPr>
              <a:t> </a:t>
            </a:r>
            <a:r>
              <a:rPr sz="1200" spc="-5" dirty="0">
                <a:latin typeface="Arial MT"/>
                <a:cs typeface="Arial MT"/>
              </a:rPr>
              <a:t>perundang-undangan </a:t>
            </a:r>
            <a:r>
              <a:rPr sz="1200" spc="-315" dirty="0">
                <a:latin typeface="Arial MT"/>
                <a:cs typeface="Arial MT"/>
              </a:rPr>
              <a:t> </a:t>
            </a:r>
            <a:r>
              <a:rPr sz="1200" dirty="0">
                <a:latin typeface="Arial MT"/>
                <a:cs typeface="Arial MT"/>
              </a:rPr>
              <a:t>di</a:t>
            </a:r>
            <a:r>
              <a:rPr sz="1200" spc="-5" dirty="0">
                <a:latin typeface="Arial MT"/>
                <a:cs typeface="Arial MT"/>
              </a:rPr>
              <a:t> </a:t>
            </a:r>
            <a:r>
              <a:rPr sz="1200" spc="-10" dirty="0">
                <a:latin typeface="Arial MT"/>
                <a:cs typeface="Arial MT"/>
              </a:rPr>
              <a:t>atas</a:t>
            </a:r>
            <a:r>
              <a:rPr sz="1200" spc="-30" dirty="0">
                <a:latin typeface="Arial MT"/>
                <a:cs typeface="Arial MT"/>
              </a:rPr>
              <a:t> </a:t>
            </a:r>
            <a:r>
              <a:rPr sz="1200" spc="-5" dirty="0">
                <a:latin typeface="Arial MT"/>
                <a:cs typeface="Arial MT"/>
              </a:rPr>
              <a:t>PMK</a:t>
            </a:r>
            <a:r>
              <a:rPr sz="1200" spc="65" dirty="0">
                <a:latin typeface="Arial MT"/>
                <a:cs typeface="Arial MT"/>
              </a:rPr>
              <a:t> </a:t>
            </a:r>
            <a:r>
              <a:rPr sz="1200" spc="-50" dirty="0">
                <a:latin typeface="Arial MT"/>
                <a:cs typeface="Arial MT"/>
              </a:rPr>
              <a:t>untuk</a:t>
            </a:r>
            <a:r>
              <a:rPr sz="1200" spc="185" dirty="0">
                <a:latin typeface="Arial MT"/>
                <a:cs typeface="Arial MT"/>
              </a:rPr>
              <a:t> </a:t>
            </a:r>
            <a:r>
              <a:rPr sz="1200" spc="-10" dirty="0">
                <a:latin typeface="Arial MT"/>
                <a:cs typeface="Arial MT"/>
              </a:rPr>
              <a:t>pencairan</a:t>
            </a:r>
            <a:r>
              <a:rPr sz="1200" spc="-20" dirty="0">
                <a:latin typeface="Arial MT"/>
                <a:cs typeface="Arial MT"/>
              </a:rPr>
              <a:t> anggaran;</a:t>
            </a:r>
            <a:endParaRPr sz="1200">
              <a:latin typeface="Arial MT"/>
              <a:cs typeface="Arial MT"/>
            </a:endParaRPr>
          </a:p>
          <a:p>
            <a:pPr marL="184150" indent="-172085">
              <a:lnSpc>
                <a:spcPts val="1380"/>
              </a:lnSpc>
              <a:buFont typeface="Segoe UI Symbol"/>
              <a:buChar char="❑"/>
              <a:tabLst>
                <a:tab pos="184785" algn="l"/>
              </a:tabLst>
            </a:pPr>
            <a:r>
              <a:rPr sz="1200" spc="-10" dirty="0">
                <a:latin typeface="Arial MT"/>
                <a:cs typeface="Arial MT"/>
              </a:rPr>
              <a:t>Penerbitan</a:t>
            </a:r>
            <a:r>
              <a:rPr sz="1200" spc="-30" dirty="0">
                <a:latin typeface="Arial MT"/>
                <a:cs typeface="Arial MT"/>
              </a:rPr>
              <a:t> </a:t>
            </a:r>
            <a:r>
              <a:rPr sz="1200" spc="15" dirty="0">
                <a:latin typeface="Arial MT"/>
                <a:cs typeface="Arial MT"/>
              </a:rPr>
              <a:t>SPP</a:t>
            </a:r>
            <a:r>
              <a:rPr sz="1200" spc="-20" dirty="0">
                <a:latin typeface="Arial MT"/>
                <a:cs typeface="Arial MT"/>
              </a:rPr>
              <a:t> </a:t>
            </a:r>
            <a:r>
              <a:rPr sz="1200" spc="10" dirty="0">
                <a:latin typeface="Arial MT"/>
                <a:cs typeface="Arial MT"/>
              </a:rPr>
              <a:t>BA</a:t>
            </a:r>
            <a:r>
              <a:rPr sz="1200" spc="-15" dirty="0">
                <a:latin typeface="Arial MT"/>
                <a:cs typeface="Arial MT"/>
              </a:rPr>
              <a:t> BUN/SP</a:t>
            </a:r>
            <a:r>
              <a:rPr sz="1200" spc="60" dirty="0">
                <a:latin typeface="Arial MT"/>
                <a:cs typeface="Arial MT"/>
              </a:rPr>
              <a:t> </a:t>
            </a:r>
            <a:r>
              <a:rPr sz="1200" spc="15" dirty="0">
                <a:latin typeface="Arial MT"/>
                <a:cs typeface="Arial MT"/>
              </a:rPr>
              <a:t>SABA;</a:t>
            </a:r>
            <a:endParaRPr sz="1200">
              <a:latin typeface="Arial MT"/>
              <a:cs typeface="Arial MT"/>
            </a:endParaRPr>
          </a:p>
        </p:txBody>
      </p:sp>
      <p:sp>
        <p:nvSpPr>
          <p:cNvPr id="39" name="object 39"/>
          <p:cNvSpPr txBox="1"/>
          <p:nvPr/>
        </p:nvSpPr>
        <p:spPr>
          <a:xfrm>
            <a:off x="6410959" y="2190496"/>
            <a:ext cx="3909695" cy="208279"/>
          </a:xfrm>
          <a:prstGeom prst="rect">
            <a:avLst/>
          </a:prstGeom>
        </p:spPr>
        <p:txBody>
          <a:bodyPr vert="horz" wrap="square" lIns="0" tIns="12700" rIns="0" bIns="0" rtlCol="0">
            <a:spAutoFit/>
          </a:bodyPr>
          <a:lstStyle/>
          <a:p>
            <a:pPr marL="184150" indent="-172085">
              <a:lnSpc>
                <a:spcPct val="100000"/>
              </a:lnSpc>
              <a:spcBef>
                <a:spcPts val="100"/>
              </a:spcBef>
              <a:buFont typeface="Segoe UI Symbol"/>
              <a:buChar char="❑"/>
              <a:tabLst>
                <a:tab pos="184785" algn="l"/>
              </a:tabLst>
            </a:pPr>
            <a:r>
              <a:rPr sz="1200" spc="-5" dirty="0">
                <a:latin typeface="Arial MT"/>
                <a:cs typeface="Arial MT"/>
              </a:rPr>
              <a:t>Pergeseran</a:t>
            </a:r>
            <a:r>
              <a:rPr sz="1200" spc="-20" dirty="0">
                <a:latin typeface="Arial MT"/>
                <a:cs typeface="Arial MT"/>
              </a:rPr>
              <a:t> </a:t>
            </a:r>
            <a:r>
              <a:rPr sz="1200" spc="-10" dirty="0">
                <a:latin typeface="Arial MT"/>
                <a:cs typeface="Arial MT"/>
              </a:rPr>
              <a:t>anggaran</a:t>
            </a:r>
            <a:r>
              <a:rPr sz="1200" spc="-20" dirty="0">
                <a:latin typeface="Arial MT"/>
                <a:cs typeface="Arial MT"/>
              </a:rPr>
              <a:t> </a:t>
            </a:r>
            <a:r>
              <a:rPr sz="1200" spc="-50" dirty="0">
                <a:latin typeface="Arial MT"/>
                <a:cs typeface="Arial MT"/>
              </a:rPr>
              <a:t>untuk</a:t>
            </a:r>
            <a:r>
              <a:rPr sz="1200" spc="270" dirty="0">
                <a:latin typeface="Arial MT"/>
                <a:cs typeface="Arial MT"/>
              </a:rPr>
              <a:t> </a:t>
            </a:r>
            <a:r>
              <a:rPr sz="1200" spc="-25" dirty="0">
                <a:latin typeface="Arial MT"/>
                <a:cs typeface="Arial MT"/>
              </a:rPr>
              <a:t>penanggulangan</a:t>
            </a:r>
            <a:r>
              <a:rPr sz="1200" spc="210" dirty="0">
                <a:latin typeface="Arial MT"/>
                <a:cs typeface="Arial MT"/>
              </a:rPr>
              <a:t> </a:t>
            </a:r>
            <a:r>
              <a:rPr sz="1200" spc="-15" dirty="0">
                <a:latin typeface="Arial MT"/>
                <a:cs typeface="Arial MT"/>
              </a:rPr>
              <a:t>bencana;</a:t>
            </a:r>
            <a:endParaRPr sz="1200">
              <a:latin typeface="Arial MT"/>
              <a:cs typeface="Arial MT"/>
            </a:endParaRPr>
          </a:p>
        </p:txBody>
      </p:sp>
      <p:sp>
        <p:nvSpPr>
          <p:cNvPr id="40" name="object 40"/>
          <p:cNvSpPr txBox="1"/>
          <p:nvPr/>
        </p:nvSpPr>
        <p:spPr>
          <a:xfrm>
            <a:off x="9781031" y="2399792"/>
            <a:ext cx="1504950" cy="171450"/>
          </a:xfrm>
          <a:prstGeom prst="rect">
            <a:avLst/>
          </a:prstGeom>
          <a:solidFill>
            <a:srgbClr val="D5A200"/>
          </a:solidFill>
        </p:spPr>
        <p:txBody>
          <a:bodyPr vert="horz" wrap="square" lIns="0" tIns="0" rIns="0" bIns="0" rtlCol="0">
            <a:spAutoFit/>
          </a:bodyPr>
          <a:lstStyle/>
          <a:p>
            <a:pPr marL="6985">
              <a:lnSpc>
                <a:spcPts val="1315"/>
              </a:lnSpc>
            </a:pPr>
            <a:r>
              <a:rPr sz="1200" spc="5" dirty="0">
                <a:latin typeface="Arial MT"/>
                <a:cs typeface="Arial MT"/>
              </a:rPr>
              <a:t>Pasal </a:t>
            </a:r>
            <a:r>
              <a:rPr sz="1200" spc="95" dirty="0">
                <a:latin typeface="Arial MT"/>
                <a:cs typeface="Arial MT"/>
              </a:rPr>
              <a:t> </a:t>
            </a:r>
            <a:r>
              <a:rPr sz="1200" dirty="0">
                <a:latin typeface="Arial MT"/>
                <a:cs typeface="Arial MT"/>
              </a:rPr>
              <a:t>124</a:t>
            </a:r>
            <a:r>
              <a:rPr sz="1200" spc="400" dirty="0">
                <a:latin typeface="Arial MT"/>
                <a:cs typeface="Arial MT"/>
              </a:rPr>
              <a:t> </a:t>
            </a:r>
            <a:r>
              <a:rPr sz="1200" dirty="0">
                <a:latin typeface="Arial MT"/>
                <a:cs typeface="Arial MT"/>
              </a:rPr>
              <a:t>ayat</a:t>
            </a:r>
            <a:r>
              <a:rPr sz="1200" spc="434" dirty="0">
                <a:latin typeface="Arial MT"/>
                <a:cs typeface="Arial MT"/>
              </a:rPr>
              <a:t> </a:t>
            </a:r>
            <a:r>
              <a:rPr sz="1200" spc="-10" dirty="0">
                <a:latin typeface="Arial MT"/>
                <a:cs typeface="Arial MT"/>
              </a:rPr>
              <a:t>(5)</a:t>
            </a:r>
            <a:endParaRPr sz="1200">
              <a:latin typeface="Arial MT"/>
              <a:cs typeface="Arial MT"/>
            </a:endParaRPr>
          </a:p>
        </p:txBody>
      </p:sp>
      <p:sp>
        <p:nvSpPr>
          <p:cNvPr id="41" name="object 41"/>
          <p:cNvSpPr txBox="1"/>
          <p:nvPr/>
        </p:nvSpPr>
        <p:spPr>
          <a:xfrm>
            <a:off x="6410959" y="2371153"/>
            <a:ext cx="5424170" cy="208915"/>
          </a:xfrm>
          <a:prstGeom prst="rect">
            <a:avLst/>
          </a:prstGeom>
        </p:spPr>
        <p:txBody>
          <a:bodyPr vert="horz" wrap="square" lIns="0" tIns="12700" rIns="0" bIns="0" rtlCol="0">
            <a:spAutoFit/>
          </a:bodyPr>
          <a:lstStyle/>
          <a:p>
            <a:pPr marL="184150" indent="-172085">
              <a:lnSpc>
                <a:spcPct val="100000"/>
              </a:lnSpc>
              <a:spcBef>
                <a:spcPts val="100"/>
              </a:spcBef>
              <a:buFont typeface="Segoe UI Symbol"/>
              <a:buChar char="❑"/>
              <a:tabLst>
                <a:tab pos="184785" algn="l"/>
                <a:tab pos="4883150" algn="l"/>
              </a:tabLst>
            </a:pPr>
            <a:r>
              <a:rPr sz="1200" spc="-15" dirty="0">
                <a:latin typeface="Arial MT"/>
                <a:cs typeface="Arial MT"/>
              </a:rPr>
              <a:t>pengesahan</a:t>
            </a:r>
            <a:r>
              <a:rPr sz="1200" spc="459" dirty="0">
                <a:latin typeface="Arial MT"/>
                <a:cs typeface="Arial MT"/>
              </a:rPr>
              <a:t> </a:t>
            </a:r>
            <a:r>
              <a:rPr sz="1200" spc="-10" dirty="0">
                <a:latin typeface="Arial MT"/>
                <a:cs typeface="Arial MT"/>
              </a:rPr>
              <a:t>sebagaimana</a:t>
            </a:r>
            <a:r>
              <a:rPr sz="1200" spc="465" dirty="0">
                <a:latin typeface="Arial MT"/>
                <a:cs typeface="Arial MT"/>
              </a:rPr>
              <a:t> </a:t>
            </a:r>
            <a:r>
              <a:rPr sz="1200" spc="-10" dirty="0">
                <a:latin typeface="Arial MT"/>
                <a:cs typeface="Arial MT"/>
              </a:rPr>
              <a:t>dimaksud</a:t>
            </a:r>
            <a:r>
              <a:rPr sz="1200" spc="530" dirty="0">
                <a:latin typeface="Arial MT"/>
                <a:cs typeface="Arial MT"/>
              </a:rPr>
              <a:t> </a:t>
            </a:r>
            <a:r>
              <a:rPr sz="1200" spc="-10" dirty="0">
                <a:latin typeface="Arial MT"/>
                <a:cs typeface="Arial MT"/>
              </a:rPr>
              <a:t>dalam	</a:t>
            </a:r>
            <a:r>
              <a:rPr sz="1200" b="1" i="1" u="heavy" spc="5" dirty="0">
                <a:uFill>
                  <a:solidFill>
                    <a:srgbClr val="000000"/>
                  </a:solidFill>
                </a:uFill>
                <a:latin typeface="Arial"/>
                <a:cs typeface="Arial"/>
              </a:rPr>
              <a:t>kecuali</a:t>
            </a:r>
            <a:endParaRPr sz="1200">
              <a:latin typeface="Arial"/>
              <a:cs typeface="Arial"/>
            </a:endParaRPr>
          </a:p>
        </p:txBody>
      </p:sp>
      <p:sp>
        <p:nvSpPr>
          <p:cNvPr id="42" name="object 42"/>
          <p:cNvSpPr txBox="1"/>
          <p:nvPr/>
        </p:nvSpPr>
        <p:spPr>
          <a:xfrm>
            <a:off x="6582791" y="2552382"/>
            <a:ext cx="5248275" cy="390525"/>
          </a:xfrm>
          <a:prstGeom prst="rect">
            <a:avLst/>
          </a:prstGeom>
        </p:spPr>
        <p:txBody>
          <a:bodyPr vert="horz" wrap="square" lIns="0" tIns="19685" rIns="0" bIns="0" rtlCol="0">
            <a:spAutoFit/>
          </a:bodyPr>
          <a:lstStyle/>
          <a:p>
            <a:pPr marL="12700" marR="5080">
              <a:lnSpc>
                <a:spcPts val="1430"/>
              </a:lnSpc>
              <a:spcBef>
                <a:spcPts val="155"/>
              </a:spcBef>
            </a:pPr>
            <a:r>
              <a:rPr sz="1200" spc="-15" dirty="0">
                <a:latin typeface="Arial MT"/>
                <a:cs typeface="Arial MT"/>
              </a:rPr>
              <a:t>pengesahan</a:t>
            </a:r>
            <a:r>
              <a:rPr sz="1200" spc="-10" dirty="0">
                <a:latin typeface="Arial MT"/>
                <a:cs typeface="Arial MT"/>
              </a:rPr>
              <a:t> </a:t>
            </a:r>
            <a:r>
              <a:rPr sz="1200" spc="-15" dirty="0">
                <a:latin typeface="Arial MT"/>
                <a:cs typeface="Arial MT"/>
              </a:rPr>
              <a:t>belanja</a:t>
            </a:r>
            <a:r>
              <a:rPr sz="1200" spc="-10" dirty="0">
                <a:latin typeface="Arial MT"/>
                <a:cs typeface="Arial MT"/>
              </a:rPr>
              <a:t> </a:t>
            </a:r>
            <a:r>
              <a:rPr sz="1200" spc="-5" dirty="0">
                <a:latin typeface="Arial MT"/>
                <a:cs typeface="Arial MT"/>
              </a:rPr>
              <a:t>modal</a:t>
            </a:r>
            <a:r>
              <a:rPr sz="1200" dirty="0">
                <a:latin typeface="Arial MT"/>
                <a:cs typeface="Arial MT"/>
              </a:rPr>
              <a:t> </a:t>
            </a:r>
            <a:r>
              <a:rPr sz="1200" spc="-10" dirty="0">
                <a:latin typeface="Arial MT"/>
                <a:cs typeface="Arial MT"/>
              </a:rPr>
              <a:t>atas</a:t>
            </a:r>
            <a:r>
              <a:rPr sz="1200" spc="-5" dirty="0">
                <a:latin typeface="Arial MT"/>
                <a:cs typeface="Arial MT"/>
              </a:rPr>
              <a:t> pengadaan</a:t>
            </a:r>
            <a:r>
              <a:rPr sz="1200" dirty="0">
                <a:latin typeface="Arial MT"/>
                <a:cs typeface="Arial MT"/>
              </a:rPr>
              <a:t> </a:t>
            </a:r>
            <a:r>
              <a:rPr sz="1200" spc="10" dirty="0">
                <a:latin typeface="Arial MT"/>
                <a:cs typeface="Arial MT"/>
              </a:rPr>
              <a:t>tanah</a:t>
            </a:r>
            <a:r>
              <a:rPr sz="1200" spc="15" dirty="0">
                <a:latin typeface="Arial MT"/>
                <a:cs typeface="Arial MT"/>
              </a:rPr>
              <a:t> </a:t>
            </a:r>
            <a:r>
              <a:rPr sz="1200" spc="5" dirty="0">
                <a:latin typeface="Arial MT"/>
                <a:cs typeface="Arial MT"/>
              </a:rPr>
              <a:t>dalam</a:t>
            </a:r>
            <a:r>
              <a:rPr sz="1200" spc="10" dirty="0">
                <a:latin typeface="Arial MT"/>
                <a:cs typeface="Arial MT"/>
              </a:rPr>
              <a:t> </a:t>
            </a:r>
            <a:r>
              <a:rPr sz="1200" spc="-20" dirty="0">
                <a:latin typeface="Arial MT"/>
                <a:cs typeface="Arial MT"/>
              </a:rPr>
              <a:t>rangka</a:t>
            </a:r>
            <a:r>
              <a:rPr sz="1200" spc="295" dirty="0">
                <a:latin typeface="Arial MT"/>
                <a:cs typeface="Arial MT"/>
              </a:rPr>
              <a:t> </a:t>
            </a:r>
            <a:r>
              <a:rPr sz="1200" spc="-5" dirty="0">
                <a:latin typeface="Arial MT"/>
                <a:cs typeface="Arial MT"/>
              </a:rPr>
              <a:t>proyek </a:t>
            </a:r>
            <a:r>
              <a:rPr sz="1200" spc="-320" dirty="0">
                <a:latin typeface="Arial MT"/>
                <a:cs typeface="Arial MT"/>
              </a:rPr>
              <a:t> </a:t>
            </a:r>
            <a:r>
              <a:rPr sz="1200" spc="-10" dirty="0">
                <a:latin typeface="Arial MT"/>
                <a:cs typeface="Arial MT"/>
              </a:rPr>
              <a:t>strategis</a:t>
            </a:r>
            <a:r>
              <a:rPr sz="1200" spc="285" dirty="0">
                <a:latin typeface="Arial MT"/>
                <a:cs typeface="Arial MT"/>
              </a:rPr>
              <a:t> </a:t>
            </a:r>
            <a:r>
              <a:rPr sz="1200" spc="-15" dirty="0">
                <a:latin typeface="Arial MT"/>
                <a:cs typeface="Arial MT"/>
              </a:rPr>
              <a:t>nasional</a:t>
            </a:r>
            <a:r>
              <a:rPr sz="1200" spc="5" dirty="0">
                <a:latin typeface="Arial MT"/>
                <a:cs typeface="Arial MT"/>
              </a:rPr>
              <a:t> </a:t>
            </a:r>
            <a:r>
              <a:rPr sz="1200" spc="-20" dirty="0">
                <a:latin typeface="Arial MT"/>
                <a:cs typeface="Arial MT"/>
              </a:rPr>
              <a:t>yang</a:t>
            </a:r>
            <a:r>
              <a:rPr sz="1200" spc="285" dirty="0">
                <a:latin typeface="Arial MT"/>
                <a:cs typeface="Arial MT"/>
              </a:rPr>
              <a:t> </a:t>
            </a:r>
            <a:r>
              <a:rPr sz="1200" spc="-5" dirty="0">
                <a:latin typeface="Arial MT"/>
                <a:cs typeface="Arial MT"/>
              </a:rPr>
              <a:t>dilakukan</a:t>
            </a:r>
            <a:r>
              <a:rPr sz="1200" spc="210" dirty="0">
                <a:latin typeface="Arial MT"/>
                <a:cs typeface="Arial MT"/>
              </a:rPr>
              <a:t> </a:t>
            </a:r>
            <a:r>
              <a:rPr sz="1200" spc="10" dirty="0">
                <a:latin typeface="Arial MT"/>
                <a:cs typeface="Arial MT"/>
              </a:rPr>
              <a:t>oleh</a:t>
            </a:r>
            <a:r>
              <a:rPr sz="1200" spc="204" dirty="0">
                <a:latin typeface="Arial MT"/>
                <a:cs typeface="Arial MT"/>
              </a:rPr>
              <a:t> </a:t>
            </a:r>
            <a:r>
              <a:rPr sz="1200" spc="-5" dirty="0">
                <a:latin typeface="Arial MT"/>
                <a:cs typeface="Arial MT"/>
              </a:rPr>
              <a:t>Lembaga</a:t>
            </a:r>
            <a:r>
              <a:rPr sz="1200" spc="295" dirty="0">
                <a:latin typeface="Arial MT"/>
                <a:cs typeface="Arial MT"/>
              </a:rPr>
              <a:t> </a:t>
            </a:r>
            <a:r>
              <a:rPr sz="1200" spc="-5" dirty="0">
                <a:latin typeface="Arial MT"/>
                <a:cs typeface="Arial MT"/>
              </a:rPr>
              <a:t>Manajemen</a:t>
            </a:r>
            <a:r>
              <a:rPr sz="1200" spc="215" dirty="0">
                <a:latin typeface="Arial MT"/>
                <a:cs typeface="Arial MT"/>
              </a:rPr>
              <a:t> </a:t>
            </a:r>
            <a:r>
              <a:rPr sz="1200" spc="5" dirty="0">
                <a:latin typeface="Arial MT"/>
                <a:cs typeface="Arial MT"/>
              </a:rPr>
              <a:t>Aset</a:t>
            </a:r>
            <a:r>
              <a:rPr sz="1200" spc="245" dirty="0">
                <a:latin typeface="Arial MT"/>
                <a:cs typeface="Arial MT"/>
              </a:rPr>
              <a:t> </a:t>
            </a:r>
            <a:r>
              <a:rPr sz="1200" spc="-15" dirty="0">
                <a:latin typeface="Arial MT"/>
                <a:cs typeface="Arial MT"/>
              </a:rPr>
              <a:t>Negara</a:t>
            </a:r>
            <a:endParaRPr sz="1200">
              <a:latin typeface="Arial MT"/>
              <a:cs typeface="Arial MT"/>
            </a:endParaRPr>
          </a:p>
        </p:txBody>
      </p:sp>
      <p:sp>
        <p:nvSpPr>
          <p:cNvPr id="43" name="object 43"/>
          <p:cNvSpPr txBox="1"/>
          <p:nvPr/>
        </p:nvSpPr>
        <p:spPr>
          <a:xfrm>
            <a:off x="6410959" y="2915284"/>
            <a:ext cx="5438140" cy="762000"/>
          </a:xfrm>
          <a:prstGeom prst="rect">
            <a:avLst/>
          </a:prstGeom>
        </p:spPr>
        <p:txBody>
          <a:bodyPr vert="horz" wrap="square" lIns="0" tIns="12700" rIns="0" bIns="0" rtlCol="0">
            <a:spAutoFit/>
          </a:bodyPr>
          <a:lstStyle/>
          <a:p>
            <a:pPr marL="184150">
              <a:lnSpc>
                <a:spcPct val="100000"/>
              </a:lnSpc>
              <a:spcBef>
                <a:spcPts val="100"/>
              </a:spcBef>
            </a:pPr>
            <a:r>
              <a:rPr sz="1200" dirty="0">
                <a:latin typeface="Arial MT"/>
                <a:cs typeface="Arial MT"/>
              </a:rPr>
              <a:t>dan</a:t>
            </a:r>
            <a:r>
              <a:rPr sz="1200" spc="200" dirty="0">
                <a:latin typeface="Arial MT"/>
                <a:cs typeface="Arial MT"/>
              </a:rPr>
              <a:t> </a:t>
            </a:r>
            <a:r>
              <a:rPr sz="1200" dirty="0">
                <a:latin typeface="Arial MT"/>
                <a:cs typeface="Arial MT"/>
              </a:rPr>
              <a:t>revisi</a:t>
            </a:r>
            <a:r>
              <a:rPr sz="1200" spc="305" dirty="0">
                <a:latin typeface="Arial MT"/>
                <a:cs typeface="Arial MT"/>
              </a:rPr>
              <a:t> </a:t>
            </a:r>
            <a:r>
              <a:rPr sz="1200" dirty="0">
                <a:latin typeface="Arial MT"/>
                <a:cs typeface="Arial MT"/>
              </a:rPr>
              <a:t>administrasi</a:t>
            </a:r>
            <a:r>
              <a:rPr sz="1200" spc="295" dirty="0">
                <a:latin typeface="Arial MT"/>
                <a:cs typeface="Arial MT"/>
              </a:rPr>
              <a:t> </a:t>
            </a:r>
            <a:r>
              <a:rPr sz="1200" spc="-5" dirty="0">
                <a:latin typeface="Arial MT"/>
                <a:cs typeface="Arial MT"/>
              </a:rPr>
              <a:t>pembukaan</a:t>
            </a:r>
            <a:r>
              <a:rPr sz="1200" spc="215" dirty="0">
                <a:latin typeface="Arial MT"/>
                <a:cs typeface="Arial MT"/>
              </a:rPr>
              <a:t> </a:t>
            </a:r>
            <a:r>
              <a:rPr sz="1200" spc="10" dirty="0">
                <a:latin typeface="Arial MT"/>
                <a:cs typeface="Arial MT"/>
              </a:rPr>
              <a:t>blokir</a:t>
            </a:r>
            <a:r>
              <a:rPr sz="1200" spc="245" dirty="0">
                <a:latin typeface="Arial MT"/>
                <a:cs typeface="Arial MT"/>
              </a:rPr>
              <a:t> </a:t>
            </a:r>
            <a:r>
              <a:rPr sz="1200" spc="-5" dirty="0">
                <a:latin typeface="Arial MT"/>
                <a:cs typeface="Arial MT"/>
              </a:rPr>
              <a:t>karena</a:t>
            </a:r>
            <a:r>
              <a:rPr sz="1200" spc="285" dirty="0">
                <a:latin typeface="Arial MT"/>
                <a:cs typeface="Arial MT"/>
              </a:rPr>
              <a:t> </a:t>
            </a:r>
            <a:r>
              <a:rPr sz="1200" spc="5" dirty="0">
                <a:latin typeface="Arial MT"/>
                <a:cs typeface="Arial MT"/>
              </a:rPr>
              <a:t>dokumen</a:t>
            </a:r>
            <a:r>
              <a:rPr sz="1200" spc="285" dirty="0">
                <a:latin typeface="Arial MT"/>
                <a:cs typeface="Arial MT"/>
              </a:rPr>
              <a:t> </a:t>
            </a:r>
            <a:r>
              <a:rPr sz="1200" dirty="0">
                <a:latin typeface="Arial MT"/>
                <a:cs typeface="Arial MT"/>
              </a:rPr>
              <a:t>sebagai</a:t>
            </a:r>
            <a:r>
              <a:rPr sz="1200" spc="310" dirty="0">
                <a:latin typeface="Arial MT"/>
                <a:cs typeface="Arial MT"/>
              </a:rPr>
              <a:t> </a:t>
            </a:r>
            <a:r>
              <a:rPr sz="1200" dirty="0">
                <a:latin typeface="Arial MT"/>
                <a:cs typeface="Arial MT"/>
              </a:rPr>
              <a:t>dasar</a:t>
            </a:r>
            <a:endParaRPr sz="1200">
              <a:latin typeface="Arial MT"/>
              <a:cs typeface="Arial MT"/>
            </a:endParaRPr>
          </a:p>
          <a:p>
            <a:pPr marL="184150">
              <a:lnSpc>
                <a:spcPts val="1435"/>
              </a:lnSpc>
              <a:spcBef>
                <a:spcPts val="60"/>
              </a:spcBef>
            </a:pPr>
            <a:r>
              <a:rPr sz="1200" spc="-10" dirty="0">
                <a:latin typeface="Arial MT"/>
                <a:cs typeface="Arial MT"/>
              </a:rPr>
              <a:t>pengalokasian </a:t>
            </a:r>
            <a:r>
              <a:rPr sz="1200" spc="-15" dirty="0">
                <a:latin typeface="Arial MT"/>
                <a:cs typeface="Arial MT"/>
              </a:rPr>
              <a:t>anggaran</a:t>
            </a:r>
            <a:r>
              <a:rPr sz="1200" spc="60" dirty="0">
                <a:latin typeface="Arial MT"/>
                <a:cs typeface="Arial MT"/>
              </a:rPr>
              <a:t> </a:t>
            </a:r>
            <a:r>
              <a:rPr sz="1200" spc="-15" dirty="0">
                <a:latin typeface="Arial MT"/>
                <a:cs typeface="Arial MT"/>
              </a:rPr>
              <a:t>telah</a:t>
            </a:r>
            <a:r>
              <a:rPr sz="1200" spc="55" dirty="0">
                <a:latin typeface="Arial MT"/>
                <a:cs typeface="Arial MT"/>
              </a:rPr>
              <a:t> </a:t>
            </a:r>
            <a:r>
              <a:rPr sz="1200" spc="-5" dirty="0">
                <a:latin typeface="Arial MT"/>
                <a:cs typeface="Arial MT"/>
              </a:rPr>
              <a:t>dilengkapi;</a:t>
            </a:r>
            <a:r>
              <a:rPr sz="1200" spc="-70" dirty="0">
                <a:latin typeface="Arial MT"/>
                <a:cs typeface="Arial MT"/>
              </a:rPr>
              <a:t> </a:t>
            </a:r>
            <a:r>
              <a:rPr sz="1200" spc="-15" dirty="0">
                <a:latin typeface="Arial MT"/>
                <a:cs typeface="Arial MT"/>
              </a:rPr>
              <a:t>dan/atau</a:t>
            </a:r>
            <a:endParaRPr sz="1200">
              <a:latin typeface="Arial MT"/>
              <a:cs typeface="Arial MT"/>
            </a:endParaRPr>
          </a:p>
          <a:p>
            <a:pPr marL="184150" marR="5080" indent="-172085">
              <a:lnSpc>
                <a:spcPts val="1430"/>
              </a:lnSpc>
              <a:spcBef>
                <a:spcPts val="50"/>
              </a:spcBef>
              <a:buFont typeface="Segoe UI Symbol"/>
              <a:buChar char="❑"/>
              <a:tabLst>
                <a:tab pos="184785" algn="l"/>
              </a:tabLst>
            </a:pPr>
            <a:r>
              <a:rPr sz="1200" spc="-15" dirty="0">
                <a:latin typeface="Arial MT"/>
                <a:cs typeface="Arial MT"/>
              </a:rPr>
              <a:t>DIPA</a:t>
            </a:r>
            <a:r>
              <a:rPr sz="1200" spc="290" dirty="0">
                <a:latin typeface="Arial MT"/>
                <a:cs typeface="Arial MT"/>
              </a:rPr>
              <a:t> </a:t>
            </a:r>
            <a:r>
              <a:rPr sz="1200" spc="-10" dirty="0">
                <a:latin typeface="Arial MT"/>
                <a:cs typeface="Arial MT"/>
              </a:rPr>
              <a:t>BUN</a:t>
            </a:r>
            <a:r>
              <a:rPr sz="1200" spc="50" dirty="0">
                <a:latin typeface="Arial MT"/>
                <a:cs typeface="Arial MT"/>
              </a:rPr>
              <a:t> </a:t>
            </a:r>
            <a:r>
              <a:rPr sz="1200" spc="-20" dirty="0">
                <a:latin typeface="Arial MT"/>
                <a:cs typeface="Arial MT"/>
              </a:rPr>
              <a:t>untuk</a:t>
            </a:r>
            <a:r>
              <a:rPr sz="1200" spc="265" dirty="0">
                <a:latin typeface="Arial MT"/>
                <a:cs typeface="Arial MT"/>
              </a:rPr>
              <a:t> </a:t>
            </a:r>
            <a:r>
              <a:rPr sz="1200" spc="10" dirty="0">
                <a:latin typeface="Arial MT"/>
                <a:cs typeface="Arial MT"/>
              </a:rPr>
              <a:t>selain</a:t>
            </a:r>
            <a:r>
              <a:rPr sz="1200" spc="200" dirty="0">
                <a:latin typeface="Arial MT"/>
                <a:cs typeface="Arial MT"/>
              </a:rPr>
              <a:t> </a:t>
            </a:r>
            <a:r>
              <a:rPr sz="1200" dirty="0">
                <a:latin typeface="Arial MT"/>
                <a:cs typeface="Arial MT"/>
              </a:rPr>
              <a:t>keperluan</a:t>
            </a:r>
            <a:r>
              <a:rPr sz="1200" spc="285" dirty="0">
                <a:latin typeface="Arial MT"/>
                <a:cs typeface="Arial MT"/>
              </a:rPr>
              <a:t> </a:t>
            </a:r>
            <a:r>
              <a:rPr sz="1200" spc="-5" dirty="0">
                <a:latin typeface="Arial MT"/>
                <a:cs typeface="Arial MT"/>
              </a:rPr>
              <a:t>Lembaga</a:t>
            </a:r>
            <a:r>
              <a:rPr sz="1200" spc="280" dirty="0">
                <a:latin typeface="Arial MT"/>
                <a:cs typeface="Arial MT"/>
              </a:rPr>
              <a:t> </a:t>
            </a:r>
            <a:r>
              <a:rPr sz="1200" spc="-15" dirty="0">
                <a:latin typeface="Arial MT"/>
                <a:cs typeface="Arial MT"/>
              </a:rPr>
              <a:t>yang</a:t>
            </a:r>
            <a:r>
              <a:rPr sz="1200" spc="265" dirty="0">
                <a:latin typeface="Arial MT"/>
                <a:cs typeface="Arial MT"/>
              </a:rPr>
              <a:t> </a:t>
            </a:r>
            <a:r>
              <a:rPr sz="1200" spc="10" dirty="0">
                <a:latin typeface="Arial MT"/>
                <a:cs typeface="Arial MT"/>
              </a:rPr>
              <a:t>belum</a:t>
            </a:r>
            <a:r>
              <a:rPr sz="1200" spc="315" dirty="0">
                <a:latin typeface="Arial MT"/>
                <a:cs typeface="Arial MT"/>
              </a:rPr>
              <a:t> </a:t>
            </a:r>
            <a:r>
              <a:rPr sz="1200" spc="-5" dirty="0">
                <a:latin typeface="Arial MT"/>
                <a:cs typeface="Arial MT"/>
              </a:rPr>
              <a:t>memiliki</a:t>
            </a:r>
            <a:r>
              <a:rPr sz="1200" spc="300" dirty="0">
                <a:latin typeface="Arial MT"/>
                <a:cs typeface="Arial MT"/>
              </a:rPr>
              <a:t> </a:t>
            </a:r>
            <a:r>
              <a:rPr sz="1200" spc="5" dirty="0">
                <a:latin typeface="Arial MT"/>
                <a:cs typeface="Arial MT"/>
              </a:rPr>
              <a:t>Bagian </a:t>
            </a:r>
            <a:r>
              <a:rPr sz="1200" spc="-320" dirty="0">
                <a:latin typeface="Arial MT"/>
                <a:cs typeface="Arial MT"/>
              </a:rPr>
              <a:t> </a:t>
            </a:r>
            <a:r>
              <a:rPr sz="1200" spc="-10" dirty="0">
                <a:latin typeface="Arial MT"/>
                <a:cs typeface="Arial MT"/>
              </a:rPr>
              <a:t>Anggaran</a:t>
            </a:r>
            <a:endParaRPr sz="1200">
              <a:latin typeface="Arial MT"/>
              <a:cs typeface="Arial MT"/>
            </a:endParaRPr>
          </a:p>
        </p:txBody>
      </p:sp>
      <p:grpSp>
        <p:nvGrpSpPr>
          <p:cNvPr id="44" name="object 44"/>
          <p:cNvGrpSpPr/>
          <p:nvPr/>
        </p:nvGrpSpPr>
        <p:grpSpPr>
          <a:xfrm>
            <a:off x="9098026" y="877950"/>
            <a:ext cx="1292225" cy="415925"/>
            <a:chOff x="9098026" y="877950"/>
            <a:chExt cx="1292225" cy="415925"/>
          </a:xfrm>
        </p:grpSpPr>
        <p:sp>
          <p:nvSpPr>
            <p:cNvPr id="45" name="object 45"/>
            <p:cNvSpPr/>
            <p:nvPr/>
          </p:nvSpPr>
          <p:spPr>
            <a:xfrm>
              <a:off x="9110726" y="890650"/>
              <a:ext cx="1266825" cy="390525"/>
            </a:xfrm>
            <a:custGeom>
              <a:avLst/>
              <a:gdLst/>
              <a:ahLst/>
              <a:cxnLst/>
              <a:rect l="l" t="t" r="r" b="b"/>
              <a:pathLst>
                <a:path w="1266825" h="390525">
                  <a:moveTo>
                    <a:pt x="633349" y="0"/>
                  </a:moveTo>
                  <a:lnTo>
                    <a:pt x="564321" y="1145"/>
                  </a:lnTo>
                  <a:lnTo>
                    <a:pt x="497451" y="4501"/>
                  </a:lnTo>
                  <a:lnTo>
                    <a:pt x="433124" y="9949"/>
                  </a:lnTo>
                  <a:lnTo>
                    <a:pt x="371726" y="17371"/>
                  </a:lnTo>
                  <a:lnTo>
                    <a:pt x="313642" y="26646"/>
                  </a:lnTo>
                  <a:lnTo>
                    <a:pt x="259259" y="37657"/>
                  </a:lnTo>
                  <a:lnTo>
                    <a:pt x="208963" y="50283"/>
                  </a:lnTo>
                  <a:lnTo>
                    <a:pt x="163138" y="64407"/>
                  </a:lnTo>
                  <a:lnTo>
                    <a:pt x="122171" y="79909"/>
                  </a:lnTo>
                  <a:lnTo>
                    <a:pt x="86449" y="96670"/>
                  </a:lnTo>
                  <a:lnTo>
                    <a:pt x="32279" y="133494"/>
                  </a:lnTo>
                  <a:lnTo>
                    <a:pt x="3715" y="173926"/>
                  </a:lnTo>
                  <a:lnTo>
                    <a:pt x="0" y="195199"/>
                  </a:lnTo>
                  <a:lnTo>
                    <a:pt x="3715" y="216472"/>
                  </a:lnTo>
                  <a:lnTo>
                    <a:pt x="32279" y="256916"/>
                  </a:lnTo>
                  <a:lnTo>
                    <a:pt x="86449" y="293760"/>
                  </a:lnTo>
                  <a:lnTo>
                    <a:pt x="122171" y="310533"/>
                  </a:lnTo>
                  <a:lnTo>
                    <a:pt x="163138" y="326047"/>
                  </a:lnTo>
                  <a:lnTo>
                    <a:pt x="208963" y="340184"/>
                  </a:lnTo>
                  <a:lnTo>
                    <a:pt x="259259" y="352823"/>
                  </a:lnTo>
                  <a:lnTo>
                    <a:pt x="313642" y="363845"/>
                  </a:lnTo>
                  <a:lnTo>
                    <a:pt x="371726" y="373131"/>
                  </a:lnTo>
                  <a:lnTo>
                    <a:pt x="433124" y="380562"/>
                  </a:lnTo>
                  <a:lnTo>
                    <a:pt x="497451" y="386017"/>
                  </a:lnTo>
                  <a:lnTo>
                    <a:pt x="564321" y="389378"/>
                  </a:lnTo>
                  <a:lnTo>
                    <a:pt x="633349" y="390525"/>
                  </a:lnTo>
                  <a:lnTo>
                    <a:pt x="702377" y="389378"/>
                  </a:lnTo>
                  <a:lnTo>
                    <a:pt x="769252" y="386017"/>
                  </a:lnTo>
                  <a:lnTo>
                    <a:pt x="833586" y="380562"/>
                  </a:lnTo>
                  <a:lnTo>
                    <a:pt x="894993" y="373131"/>
                  </a:lnTo>
                  <a:lnTo>
                    <a:pt x="953087" y="363845"/>
                  </a:lnTo>
                  <a:lnTo>
                    <a:pt x="1007482" y="352823"/>
                  </a:lnTo>
                  <a:lnTo>
                    <a:pt x="1057792" y="340184"/>
                  </a:lnTo>
                  <a:lnTo>
                    <a:pt x="1103629" y="326047"/>
                  </a:lnTo>
                  <a:lnTo>
                    <a:pt x="1144608" y="310533"/>
                  </a:lnTo>
                  <a:lnTo>
                    <a:pt x="1180342" y="293760"/>
                  </a:lnTo>
                  <a:lnTo>
                    <a:pt x="1234532" y="256916"/>
                  </a:lnTo>
                  <a:lnTo>
                    <a:pt x="1263108" y="216472"/>
                  </a:lnTo>
                  <a:lnTo>
                    <a:pt x="1266825" y="195199"/>
                  </a:lnTo>
                  <a:lnTo>
                    <a:pt x="1263108" y="173926"/>
                  </a:lnTo>
                  <a:lnTo>
                    <a:pt x="1234532" y="133494"/>
                  </a:lnTo>
                  <a:lnTo>
                    <a:pt x="1180342" y="96670"/>
                  </a:lnTo>
                  <a:lnTo>
                    <a:pt x="1144608" y="79909"/>
                  </a:lnTo>
                  <a:lnTo>
                    <a:pt x="1103629" y="64407"/>
                  </a:lnTo>
                  <a:lnTo>
                    <a:pt x="1057792" y="50283"/>
                  </a:lnTo>
                  <a:lnTo>
                    <a:pt x="1007482" y="37657"/>
                  </a:lnTo>
                  <a:lnTo>
                    <a:pt x="953087" y="26646"/>
                  </a:lnTo>
                  <a:lnTo>
                    <a:pt x="894993" y="17371"/>
                  </a:lnTo>
                  <a:lnTo>
                    <a:pt x="833586" y="9949"/>
                  </a:lnTo>
                  <a:lnTo>
                    <a:pt x="769252" y="4501"/>
                  </a:lnTo>
                  <a:lnTo>
                    <a:pt x="702377" y="1145"/>
                  </a:lnTo>
                  <a:lnTo>
                    <a:pt x="633349" y="0"/>
                  </a:lnTo>
                  <a:close/>
                </a:path>
              </a:pathLst>
            </a:custGeom>
            <a:solidFill>
              <a:srgbClr val="F4AF81"/>
            </a:solidFill>
          </p:spPr>
          <p:txBody>
            <a:bodyPr wrap="square" lIns="0" tIns="0" rIns="0" bIns="0" rtlCol="0"/>
            <a:lstStyle/>
            <a:p>
              <a:endParaRPr/>
            </a:p>
          </p:txBody>
        </p:sp>
        <p:sp>
          <p:nvSpPr>
            <p:cNvPr id="46" name="object 46"/>
            <p:cNvSpPr/>
            <p:nvPr/>
          </p:nvSpPr>
          <p:spPr>
            <a:xfrm>
              <a:off x="9110726" y="890650"/>
              <a:ext cx="1266825" cy="390525"/>
            </a:xfrm>
            <a:custGeom>
              <a:avLst/>
              <a:gdLst/>
              <a:ahLst/>
              <a:cxnLst/>
              <a:rect l="l" t="t" r="r" b="b"/>
              <a:pathLst>
                <a:path w="1266825" h="390525">
                  <a:moveTo>
                    <a:pt x="0" y="195199"/>
                  </a:moveTo>
                  <a:lnTo>
                    <a:pt x="14603" y="153318"/>
                  </a:lnTo>
                  <a:lnTo>
                    <a:pt x="56356" y="114571"/>
                  </a:lnTo>
                  <a:lnTo>
                    <a:pt x="122171" y="79909"/>
                  </a:lnTo>
                  <a:lnTo>
                    <a:pt x="163138" y="64407"/>
                  </a:lnTo>
                  <a:lnTo>
                    <a:pt x="208963" y="50283"/>
                  </a:lnTo>
                  <a:lnTo>
                    <a:pt x="259259" y="37657"/>
                  </a:lnTo>
                  <a:lnTo>
                    <a:pt x="313642" y="26646"/>
                  </a:lnTo>
                  <a:lnTo>
                    <a:pt x="371726" y="17371"/>
                  </a:lnTo>
                  <a:lnTo>
                    <a:pt x="433124" y="9949"/>
                  </a:lnTo>
                  <a:lnTo>
                    <a:pt x="497451" y="4501"/>
                  </a:lnTo>
                  <a:lnTo>
                    <a:pt x="564321" y="1145"/>
                  </a:lnTo>
                  <a:lnTo>
                    <a:pt x="633349" y="0"/>
                  </a:lnTo>
                  <a:lnTo>
                    <a:pt x="702377" y="1145"/>
                  </a:lnTo>
                  <a:lnTo>
                    <a:pt x="769252" y="4501"/>
                  </a:lnTo>
                  <a:lnTo>
                    <a:pt x="833586" y="9949"/>
                  </a:lnTo>
                  <a:lnTo>
                    <a:pt x="894993" y="17371"/>
                  </a:lnTo>
                  <a:lnTo>
                    <a:pt x="953087" y="26646"/>
                  </a:lnTo>
                  <a:lnTo>
                    <a:pt x="1007482" y="37657"/>
                  </a:lnTo>
                  <a:lnTo>
                    <a:pt x="1057792" y="50283"/>
                  </a:lnTo>
                  <a:lnTo>
                    <a:pt x="1103629" y="64407"/>
                  </a:lnTo>
                  <a:lnTo>
                    <a:pt x="1144608" y="79909"/>
                  </a:lnTo>
                  <a:lnTo>
                    <a:pt x="1180342" y="96670"/>
                  </a:lnTo>
                  <a:lnTo>
                    <a:pt x="1234532" y="133494"/>
                  </a:lnTo>
                  <a:lnTo>
                    <a:pt x="1263108" y="173926"/>
                  </a:lnTo>
                  <a:lnTo>
                    <a:pt x="1266825" y="195199"/>
                  </a:lnTo>
                  <a:lnTo>
                    <a:pt x="1263108" y="216472"/>
                  </a:lnTo>
                  <a:lnTo>
                    <a:pt x="1234532" y="256916"/>
                  </a:lnTo>
                  <a:lnTo>
                    <a:pt x="1180342" y="293760"/>
                  </a:lnTo>
                  <a:lnTo>
                    <a:pt x="1144608" y="310533"/>
                  </a:lnTo>
                  <a:lnTo>
                    <a:pt x="1103629" y="326047"/>
                  </a:lnTo>
                  <a:lnTo>
                    <a:pt x="1057792" y="340184"/>
                  </a:lnTo>
                  <a:lnTo>
                    <a:pt x="1007482" y="352823"/>
                  </a:lnTo>
                  <a:lnTo>
                    <a:pt x="953087" y="363845"/>
                  </a:lnTo>
                  <a:lnTo>
                    <a:pt x="894993" y="373131"/>
                  </a:lnTo>
                  <a:lnTo>
                    <a:pt x="833586" y="380562"/>
                  </a:lnTo>
                  <a:lnTo>
                    <a:pt x="769252" y="386017"/>
                  </a:lnTo>
                  <a:lnTo>
                    <a:pt x="702377" y="389378"/>
                  </a:lnTo>
                  <a:lnTo>
                    <a:pt x="633349" y="390525"/>
                  </a:lnTo>
                  <a:lnTo>
                    <a:pt x="564321" y="389378"/>
                  </a:lnTo>
                  <a:lnTo>
                    <a:pt x="497451" y="386017"/>
                  </a:lnTo>
                  <a:lnTo>
                    <a:pt x="433124" y="380562"/>
                  </a:lnTo>
                  <a:lnTo>
                    <a:pt x="371726" y="373131"/>
                  </a:lnTo>
                  <a:lnTo>
                    <a:pt x="313642" y="363845"/>
                  </a:lnTo>
                  <a:lnTo>
                    <a:pt x="259259" y="352823"/>
                  </a:lnTo>
                  <a:lnTo>
                    <a:pt x="208963" y="340184"/>
                  </a:lnTo>
                  <a:lnTo>
                    <a:pt x="163138" y="326047"/>
                  </a:lnTo>
                  <a:lnTo>
                    <a:pt x="122171" y="310533"/>
                  </a:lnTo>
                  <a:lnTo>
                    <a:pt x="86449" y="293760"/>
                  </a:lnTo>
                  <a:lnTo>
                    <a:pt x="32279" y="256916"/>
                  </a:lnTo>
                  <a:lnTo>
                    <a:pt x="3715" y="216472"/>
                  </a:lnTo>
                  <a:lnTo>
                    <a:pt x="0" y="195199"/>
                  </a:lnTo>
                  <a:close/>
                </a:path>
              </a:pathLst>
            </a:custGeom>
            <a:ln w="25400">
              <a:solidFill>
                <a:srgbClr val="FF0000"/>
              </a:solidFill>
            </a:ln>
          </p:spPr>
          <p:txBody>
            <a:bodyPr wrap="square" lIns="0" tIns="0" rIns="0" bIns="0" rtlCol="0"/>
            <a:lstStyle/>
            <a:p>
              <a:endParaRPr/>
            </a:p>
          </p:txBody>
        </p:sp>
      </p:grpSp>
      <p:sp>
        <p:nvSpPr>
          <p:cNvPr id="47" name="object 47"/>
          <p:cNvSpPr txBox="1"/>
          <p:nvPr/>
        </p:nvSpPr>
        <p:spPr>
          <a:xfrm>
            <a:off x="9549765" y="914717"/>
            <a:ext cx="38354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D</a:t>
            </a:r>
            <a:r>
              <a:rPr sz="1800" b="1" spc="-5" dirty="0">
                <a:latin typeface="Calibri"/>
                <a:cs typeface="Calibri"/>
              </a:rPr>
              <a:t>JA</a:t>
            </a:r>
            <a:endParaRPr sz="1800">
              <a:latin typeface="Calibri"/>
              <a:cs typeface="Calibri"/>
            </a:endParaRPr>
          </a:p>
        </p:txBody>
      </p:sp>
      <p:grpSp>
        <p:nvGrpSpPr>
          <p:cNvPr id="48" name="object 48"/>
          <p:cNvGrpSpPr/>
          <p:nvPr/>
        </p:nvGrpSpPr>
        <p:grpSpPr>
          <a:xfrm>
            <a:off x="114300" y="4980051"/>
            <a:ext cx="6029325" cy="1811655"/>
            <a:chOff x="114300" y="4980051"/>
            <a:chExt cx="6029325" cy="1811655"/>
          </a:xfrm>
        </p:grpSpPr>
        <p:sp>
          <p:nvSpPr>
            <p:cNvPr id="49" name="object 49"/>
            <p:cNvSpPr/>
            <p:nvPr/>
          </p:nvSpPr>
          <p:spPr>
            <a:xfrm>
              <a:off x="123825" y="5114925"/>
              <a:ext cx="6010275" cy="1666875"/>
            </a:xfrm>
            <a:custGeom>
              <a:avLst/>
              <a:gdLst/>
              <a:ahLst/>
              <a:cxnLst/>
              <a:rect l="l" t="t" r="r" b="b"/>
              <a:pathLst>
                <a:path w="6010275" h="1666875">
                  <a:moveTo>
                    <a:pt x="5732526" y="0"/>
                  </a:moveTo>
                  <a:lnTo>
                    <a:pt x="277812" y="0"/>
                  </a:lnTo>
                  <a:lnTo>
                    <a:pt x="232750" y="3634"/>
                  </a:lnTo>
                  <a:lnTo>
                    <a:pt x="190003" y="14157"/>
                  </a:lnTo>
                  <a:lnTo>
                    <a:pt x="150142" y="30998"/>
                  </a:lnTo>
                  <a:lnTo>
                    <a:pt x="113741" y="53583"/>
                  </a:lnTo>
                  <a:lnTo>
                    <a:pt x="81370" y="81343"/>
                  </a:lnTo>
                  <a:lnTo>
                    <a:pt x="53602" y="113705"/>
                  </a:lnTo>
                  <a:lnTo>
                    <a:pt x="31009" y="150098"/>
                  </a:lnTo>
                  <a:lnTo>
                    <a:pt x="14163" y="189951"/>
                  </a:lnTo>
                  <a:lnTo>
                    <a:pt x="3636" y="232691"/>
                  </a:lnTo>
                  <a:lnTo>
                    <a:pt x="0" y="277749"/>
                  </a:lnTo>
                  <a:lnTo>
                    <a:pt x="0" y="1389062"/>
                  </a:lnTo>
                  <a:lnTo>
                    <a:pt x="3636" y="1434124"/>
                  </a:lnTo>
                  <a:lnTo>
                    <a:pt x="14163" y="1476871"/>
                  </a:lnTo>
                  <a:lnTo>
                    <a:pt x="31009" y="1516732"/>
                  </a:lnTo>
                  <a:lnTo>
                    <a:pt x="53602" y="1553133"/>
                  </a:lnTo>
                  <a:lnTo>
                    <a:pt x="81370" y="1585504"/>
                  </a:lnTo>
                  <a:lnTo>
                    <a:pt x="113741" y="1613272"/>
                  </a:lnTo>
                  <a:lnTo>
                    <a:pt x="150142" y="1635865"/>
                  </a:lnTo>
                  <a:lnTo>
                    <a:pt x="190003" y="1652711"/>
                  </a:lnTo>
                  <a:lnTo>
                    <a:pt x="232750" y="1663238"/>
                  </a:lnTo>
                  <a:lnTo>
                    <a:pt x="277812" y="1666875"/>
                  </a:lnTo>
                  <a:lnTo>
                    <a:pt x="5732526" y="1666875"/>
                  </a:lnTo>
                  <a:lnTo>
                    <a:pt x="5777583" y="1663238"/>
                  </a:lnTo>
                  <a:lnTo>
                    <a:pt x="5820323" y="1652711"/>
                  </a:lnTo>
                  <a:lnTo>
                    <a:pt x="5860176" y="1635865"/>
                  </a:lnTo>
                  <a:lnTo>
                    <a:pt x="5896569" y="1613272"/>
                  </a:lnTo>
                  <a:lnTo>
                    <a:pt x="5928931" y="1585504"/>
                  </a:lnTo>
                  <a:lnTo>
                    <a:pt x="5956691" y="1553133"/>
                  </a:lnTo>
                  <a:lnTo>
                    <a:pt x="5979276" y="1516732"/>
                  </a:lnTo>
                  <a:lnTo>
                    <a:pt x="5996117" y="1476871"/>
                  </a:lnTo>
                  <a:lnTo>
                    <a:pt x="6006640" y="1434124"/>
                  </a:lnTo>
                  <a:lnTo>
                    <a:pt x="6010275" y="1389062"/>
                  </a:lnTo>
                  <a:lnTo>
                    <a:pt x="6010275" y="277749"/>
                  </a:lnTo>
                  <a:lnTo>
                    <a:pt x="6006640" y="232691"/>
                  </a:lnTo>
                  <a:lnTo>
                    <a:pt x="5996117" y="189951"/>
                  </a:lnTo>
                  <a:lnTo>
                    <a:pt x="5979276" y="150098"/>
                  </a:lnTo>
                  <a:lnTo>
                    <a:pt x="5956691" y="113705"/>
                  </a:lnTo>
                  <a:lnTo>
                    <a:pt x="5928931" y="81343"/>
                  </a:lnTo>
                  <a:lnTo>
                    <a:pt x="5896569" y="53583"/>
                  </a:lnTo>
                  <a:lnTo>
                    <a:pt x="5860176" y="30998"/>
                  </a:lnTo>
                  <a:lnTo>
                    <a:pt x="5820323" y="14157"/>
                  </a:lnTo>
                  <a:lnTo>
                    <a:pt x="5777583" y="3634"/>
                  </a:lnTo>
                  <a:lnTo>
                    <a:pt x="5732526" y="0"/>
                  </a:lnTo>
                  <a:close/>
                </a:path>
              </a:pathLst>
            </a:custGeom>
            <a:solidFill>
              <a:srgbClr val="FFF1CC"/>
            </a:solidFill>
          </p:spPr>
          <p:txBody>
            <a:bodyPr wrap="square" lIns="0" tIns="0" rIns="0" bIns="0" rtlCol="0"/>
            <a:lstStyle/>
            <a:p>
              <a:endParaRPr/>
            </a:p>
          </p:txBody>
        </p:sp>
        <p:sp>
          <p:nvSpPr>
            <p:cNvPr id="50" name="object 50"/>
            <p:cNvSpPr/>
            <p:nvPr/>
          </p:nvSpPr>
          <p:spPr>
            <a:xfrm>
              <a:off x="123825" y="5114925"/>
              <a:ext cx="6010275" cy="1666875"/>
            </a:xfrm>
            <a:custGeom>
              <a:avLst/>
              <a:gdLst/>
              <a:ahLst/>
              <a:cxnLst/>
              <a:rect l="l" t="t" r="r" b="b"/>
              <a:pathLst>
                <a:path w="6010275" h="1666875">
                  <a:moveTo>
                    <a:pt x="0" y="277749"/>
                  </a:moveTo>
                  <a:lnTo>
                    <a:pt x="3636" y="232691"/>
                  </a:lnTo>
                  <a:lnTo>
                    <a:pt x="14163" y="189951"/>
                  </a:lnTo>
                  <a:lnTo>
                    <a:pt x="31009" y="150098"/>
                  </a:lnTo>
                  <a:lnTo>
                    <a:pt x="53602" y="113705"/>
                  </a:lnTo>
                  <a:lnTo>
                    <a:pt x="81370" y="81343"/>
                  </a:lnTo>
                  <a:lnTo>
                    <a:pt x="113741" y="53583"/>
                  </a:lnTo>
                  <a:lnTo>
                    <a:pt x="150142" y="30998"/>
                  </a:lnTo>
                  <a:lnTo>
                    <a:pt x="190003" y="14157"/>
                  </a:lnTo>
                  <a:lnTo>
                    <a:pt x="232750" y="3634"/>
                  </a:lnTo>
                  <a:lnTo>
                    <a:pt x="277812" y="0"/>
                  </a:lnTo>
                  <a:lnTo>
                    <a:pt x="5732526" y="0"/>
                  </a:lnTo>
                  <a:lnTo>
                    <a:pt x="5777583" y="3634"/>
                  </a:lnTo>
                  <a:lnTo>
                    <a:pt x="5820323" y="14157"/>
                  </a:lnTo>
                  <a:lnTo>
                    <a:pt x="5860176" y="30998"/>
                  </a:lnTo>
                  <a:lnTo>
                    <a:pt x="5896569" y="53583"/>
                  </a:lnTo>
                  <a:lnTo>
                    <a:pt x="5928931" y="81343"/>
                  </a:lnTo>
                  <a:lnTo>
                    <a:pt x="5956691" y="113705"/>
                  </a:lnTo>
                  <a:lnTo>
                    <a:pt x="5979276" y="150098"/>
                  </a:lnTo>
                  <a:lnTo>
                    <a:pt x="5996117" y="189951"/>
                  </a:lnTo>
                  <a:lnTo>
                    <a:pt x="6006640" y="232691"/>
                  </a:lnTo>
                  <a:lnTo>
                    <a:pt x="6010275" y="277749"/>
                  </a:lnTo>
                  <a:lnTo>
                    <a:pt x="6010275" y="1389062"/>
                  </a:lnTo>
                  <a:lnTo>
                    <a:pt x="6006640" y="1434124"/>
                  </a:lnTo>
                  <a:lnTo>
                    <a:pt x="5996117" y="1476871"/>
                  </a:lnTo>
                  <a:lnTo>
                    <a:pt x="5979276" y="1516732"/>
                  </a:lnTo>
                  <a:lnTo>
                    <a:pt x="5956691" y="1553133"/>
                  </a:lnTo>
                  <a:lnTo>
                    <a:pt x="5928931" y="1585504"/>
                  </a:lnTo>
                  <a:lnTo>
                    <a:pt x="5896569" y="1613272"/>
                  </a:lnTo>
                  <a:lnTo>
                    <a:pt x="5860176" y="1635865"/>
                  </a:lnTo>
                  <a:lnTo>
                    <a:pt x="5820323" y="1652711"/>
                  </a:lnTo>
                  <a:lnTo>
                    <a:pt x="5777583" y="1663238"/>
                  </a:lnTo>
                  <a:lnTo>
                    <a:pt x="5732526" y="1666875"/>
                  </a:lnTo>
                  <a:lnTo>
                    <a:pt x="277812" y="1666875"/>
                  </a:lnTo>
                  <a:lnTo>
                    <a:pt x="232750" y="1663238"/>
                  </a:lnTo>
                  <a:lnTo>
                    <a:pt x="190003" y="1652711"/>
                  </a:lnTo>
                  <a:lnTo>
                    <a:pt x="150142" y="1635865"/>
                  </a:lnTo>
                  <a:lnTo>
                    <a:pt x="113741" y="1613272"/>
                  </a:lnTo>
                  <a:lnTo>
                    <a:pt x="81370" y="1585504"/>
                  </a:lnTo>
                  <a:lnTo>
                    <a:pt x="53602" y="1553133"/>
                  </a:lnTo>
                  <a:lnTo>
                    <a:pt x="31009" y="1516732"/>
                  </a:lnTo>
                  <a:lnTo>
                    <a:pt x="14163" y="1476871"/>
                  </a:lnTo>
                  <a:lnTo>
                    <a:pt x="3636" y="1434124"/>
                  </a:lnTo>
                  <a:lnTo>
                    <a:pt x="0" y="1389062"/>
                  </a:lnTo>
                  <a:lnTo>
                    <a:pt x="0" y="277749"/>
                  </a:lnTo>
                  <a:close/>
                </a:path>
              </a:pathLst>
            </a:custGeom>
            <a:ln w="19050">
              <a:solidFill>
                <a:srgbClr val="6F2F9F"/>
              </a:solidFill>
              <a:prstDash val="sysDash"/>
            </a:ln>
          </p:spPr>
          <p:txBody>
            <a:bodyPr wrap="square" lIns="0" tIns="0" rIns="0" bIns="0" rtlCol="0"/>
            <a:lstStyle/>
            <a:p>
              <a:endParaRPr/>
            </a:p>
          </p:txBody>
        </p:sp>
        <p:sp>
          <p:nvSpPr>
            <p:cNvPr id="51" name="object 51"/>
            <p:cNvSpPr/>
            <p:nvPr/>
          </p:nvSpPr>
          <p:spPr>
            <a:xfrm>
              <a:off x="309562" y="4986401"/>
              <a:ext cx="2296160" cy="209550"/>
            </a:xfrm>
            <a:custGeom>
              <a:avLst/>
              <a:gdLst/>
              <a:ahLst/>
              <a:cxnLst/>
              <a:rect l="l" t="t" r="r" b="b"/>
              <a:pathLst>
                <a:path w="2296160" h="209550">
                  <a:moveTo>
                    <a:pt x="2260663" y="0"/>
                  </a:moveTo>
                  <a:lnTo>
                    <a:pt x="34925" y="0"/>
                  </a:lnTo>
                  <a:lnTo>
                    <a:pt x="21329" y="2742"/>
                  </a:lnTo>
                  <a:lnTo>
                    <a:pt x="10228" y="10223"/>
                  </a:lnTo>
                  <a:lnTo>
                    <a:pt x="2744" y="21324"/>
                  </a:lnTo>
                  <a:lnTo>
                    <a:pt x="0" y="34925"/>
                  </a:lnTo>
                  <a:lnTo>
                    <a:pt x="0" y="174625"/>
                  </a:lnTo>
                  <a:lnTo>
                    <a:pt x="2744" y="188172"/>
                  </a:lnTo>
                  <a:lnTo>
                    <a:pt x="10228" y="199278"/>
                  </a:lnTo>
                  <a:lnTo>
                    <a:pt x="21329" y="206789"/>
                  </a:lnTo>
                  <a:lnTo>
                    <a:pt x="34925" y="209550"/>
                  </a:lnTo>
                  <a:lnTo>
                    <a:pt x="2260663" y="209550"/>
                  </a:lnTo>
                  <a:lnTo>
                    <a:pt x="2274210" y="206789"/>
                  </a:lnTo>
                  <a:lnTo>
                    <a:pt x="2285317" y="199278"/>
                  </a:lnTo>
                  <a:lnTo>
                    <a:pt x="2292828" y="188172"/>
                  </a:lnTo>
                  <a:lnTo>
                    <a:pt x="2295588" y="174625"/>
                  </a:lnTo>
                  <a:lnTo>
                    <a:pt x="2295588" y="34925"/>
                  </a:lnTo>
                  <a:lnTo>
                    <a:pt x="2292828" y="21324"/>
                  </a:lnTo>
                  <a:lnTo>
                    <a:pt x="2285317" y="10223"/>
                  </a:lnTo>
                  <a:lnTo>
                    <a:pt x="2274210" y="2742"/>
                  </a:lnTo>
                  <a:lnTo>
                    <a:pt x="2260663" y="0"/>
                  </a:lnTo>
                  <a:close/>
                </a:path>
              </a:pathLst>
            </a:custGeom>
            <a:solidFill>
              <a:srgbClr val="FFFF00"/>
            </a:solidFill>
          </p:spPr>
          <p:txBody>
            <a:bodyPr wrap="square" lIns="0" tIns="0" rIns="0" bIns="0" rtlCol="0"/>
            <a:lstStyle/>
            <a:p>
              <a:endParaRPr/>
            </a:p>
          </p:txBody>
        </p:sp>
        <p:sp>
          <p:nvSpPr>
            <p:cNvPr id="52" name="object 52"/>
            <p:cNvSpPr/>
            <p:nvPr/>
          </p:nvSpPr>
          <p:spPr>
            <a:xfrm>
              <a:off x="309562" y="4986401"/>
              <a:ext cx="2296160" cy="209550"/>
            </a:xfrm>
            <a:custGeom>
              <a:avLst/>
              <a:gdLst/>
              <a:ahLst/>
              <a:cxnLst/>
              <a:rect l="l" t="t" r="r" b="b"/>
              <a:pathLst>
                <a:path w="2296160" h="209550">
                  <a:moveTo>
                    <a:pt x="0" y="34925"/>
                  </a:moveTo>
                  <a:lnTo>
                    <a:pt x="2744" y="21324"/>
                  </a:lnTo>
                  <a:lnTo>
                    <a:pt x="10228" y="10223"/>
                  </a:lnTo>
                  <a:lnTo>
                    <a:pt x="21329" y="2742"/>
                  </a:lnTo>
                  <a:lnTo>
                    <a:pt x="34925" y="0"/>
                  </a:lnTo>
                  <a:lnTo>
                    <a:pt x="2260663" y="0"/>
                  </a:lnTo>
                  <a:lnTo>
                    <a:pt x="2274210" y="2742"/>
                  </a:lnTo>
                  <a:lnTo>
                    <a:pt x="2285317" y="10223"/>
                  </a:lnTo>
                  <a:lnTo>
                    <a:pt x="2292828" y="21324"/>
                  </a:lnTo>
                  <a:lnTo>
                    <a:pt x="2295588" y="34925"/>
                  </a:lnTo>
                  <a:lnTo>
                    <a:pt x="2295588" y="174625"/>
                  </a:lnTo>
                  <a:lnTo>
                    <a:pt x="2292828" y="188172"/>
                  </a:lnTo>
                  <a:lnTo>
                    <a:pt x="2285317" y="199278"/>
                  </a:lnTo>
                  <a:lnTo>
                    <a:pt x="2274210" y="206789"/>
                  </a:lnTo>
                  <a:lnTo>
                    <a:pt x="2260663" y="209550"/>
                  </a:lnTo>
                  <a:lnTo>
                    <a:pt x="34925" y="209550"/>
                  </a:lnTo>
                  <a:lnTo>
                    <a:pt x="21329" y="206789"/>
                  </a:lnTo>
                  <a:lnTo>
                    <a:pt x="10228" y="199278"/>
                  </a:lnTo>
                  <a:lnTo>
                    <a:pt x="2744" y="188172"/>
                  </a:lnTo>
                  <a:lnTo>
                    <a:pt x="0" y="174625"/>
                  </a:lnTo>
                  <a:lnTo>
                    <a:pt x="0" y="34925"/>
                  </a:lnTo>
                  <a:close/>
                </a:path>
              </a:pathLst>
            </a:custGeom>
            <a:ln w="12700">
              <a:solidFill>
                <a:srgbClr val="30528F"/>
              </a:solidFill>
            </a:ln>
          </p:spPr>
          <p:txBody>
            <a:bodyPr wrap="square" lIns="0" tIns="0" rIns="0" bIns="0" rtlCol="0"/>
            <a:lstStyle/>
            <a:p>
              <a:endParaRPr/>
            </a:p>
          </p:txBody>
        </p:sp>
      </p:grpSp>
      <p:sp>
        <p:nvSpPr>
          <p:cNvPr id="53" name="object 53"/>
          <p:cNvSpPr txBox="1"/>
          <p:nvPr/>
        </p:nvSpPr>
        <p:spPr>
          <a:xfrm>
            <a:off x="938530" y="4955857"/>
            <a:ext cx="1025525" cy="243204"/>
          </a:xfrm>
          <a:prstGeom prst="rect">
            <a:avLst/>
          </a:prstGeom>
        </p:spPr>
        <p:txBody>
          <a:bodyPr vert="horz" wrap="square" lIns="0" tIns="15875" rIns="0" bIns="0" rtlCol="0">
            <a:spAutoFit/>
          </a:bodyPr>
          <a:lstStyle/>
          <a:p>
            <a:pPr marL="12700">
              <a:lnSpc>
                <a:spcPct val="100000"/>
              </a:lnSpc>
              <a:spcBef>
                <a:spcPts val="125"/>
              </a:spcBef>
            </a:pPr>
            <a:r>
              <a:rPr sz="1400" b="1" spc="35" dirty="0">
                <a:latin typeface="Calibri"/>
                <a:cs typeface="Calibri"/>
              </a:rPr>
              <a:t>2</a:t>
            </a:r>
            <a:r>
              <a:rPr sz="1400" b="1" spc="10" dirty="0">
                <a:latin typeface="Calibri"/>
                <a:cs typeface="Calibri"/>
              </a:rPr>
              <a:t>7</a:t>
            </a:r>
            <a:r>
              <a:rPr sz="1400" b="1" spc="-65" dirty="0">
                <a:latin typeface="Calibri"/>
                <a:cs typeface="Calibri"/>
              </a:rPr>
              <a:t> </a:t>
            </a:r>
            <a:r>
              <a:rPr sz="1400" b="1" spc="10" dirty="0">
                <a:latin typeface="Calibri"/>
                <a:cs typeface="Calibri"/>
              </a:rPr>
              <a:t>D</a:t>
            </a:r>
            <a:r>
              <a:rPr sz="1400" b="1" spc="45" dirty="0">
                <a:latin typeface="Calibri"/>
                <a:cs typeface="Calibri"/>
              </a:rPr>
              <a:t>e</a:t>
            </a:r>
            <a:r>
              <a:rPr sz="1400" b="1" spc="40" dirty="0">
                <a:latin typeface="Calibri"/>
                <a:cs typeface="Calibri"/>
              </a:rPr>
              <a:t>se</a:t>
            </a:r>
            <a:r>
              <a:rPr sz="1400" b="1" spc="-15" dirty="0">
                <a:latin typeface="Calibri"/>
                <a:cs typeface="Calibri"/>
              </a:rPr>
              <a:t>m</a:t>
            </a:r>
            <a:r>
              <a:rPr sz="1400" b="1" spc="-5" dirty="0">
                <a:latin typeface="Calibri"/>
                <a:cs typeface="Calibri"/>
              </a:rPr>
              <a:t>b</a:t>
            </a:r>
            <a:r>
              <a:rPr sz="1400" b="1" spc="40" dirty="0">
                <a:latin typeface="Calibri"/>
                <a:cs typeface="Calibri"/>
              </a:rPr>
              <a:t>e</a:t>
            </a:r>
            <a:r>
              <a:rPr sz="1400" b="1" spc="5" dirty="0">
                <a:latin typeface="Calibri"/>
                <a:cs typeface="Calibri"/>
              </a:rPr>
              <a:t>r</a:t>
            </a:r>
            <a:endParaRPr sz="1400">
              <a:latin typeface="Calibri"/>
              <a:cs typeface="Calibri"/>
            </a:endParaRPr>
          </a:p>
        </p:txBody>
      </p:sp>
      <p:sp>
        <p:nvSpPr>
          <p:cNvPr id="54" name="object 54"/>
          <p:cNvSpPr txBox="1"/>
          <p:nvPr/>
        </p:nvSpPr>
        <p:spPr>
          <a:xfrm>
            <a:off x="214312" y="5257800"/>
            <a:ext cx="5611495" cy="1486535"/>
          </a:xfrm>
          <a:prstGeom prst="rect">
            <a:avLst/>
          </a:prstGeom>
        </p:spPr>
        <p:txBody>
          <a:bodyPr vert="horz" wrap="square" lIns="0" tIns="19685" rIns="0" bIns="0" rtlCol="0">
            <a:spAutoFit/>
          </a:bodyPr>
          <a:lstStyle/>
          <a:p>
            <a:pPr marL="184150" marR="5080" indent="-172085">
              <a:lnSpc>
                <a:spcPts val="1430"/>
              </a:lnSpc>
              <a:spcBef>
                <a:spcPts val="155"/>
              </a:spcBef>
              <a:buFont typeface="Segoe UI Symbol"/>
              <a:buChar char="❑"/>
              <a:tabLst>
                <a:tab pos="184785" algn="l"/>
              </a:tabLst>
            </a:pPr>
            <a:r>
              <a:rPr sz="1200" spc="-5" dirty="0">
                <a:latin typeface="Arial MT"/>
                <a:cs typeface="Arial MT"/>
              </a:rPr>
              <a:t>Pergeseran</a:t>
            </a:r>
            <a:r>
              <a:rPr sz="1200" spc="-15" dirty="0">
                <a:latin typeface="Arial MT"/>
                <a:cs typeface="Arial MT"/>
              </a:rPr>
              <a:t> </a:t>
            </a:r>
            <a:r>
              <a:rPr sz="1200" spc="-5" dirty="0">
                <a:latin typeface="Arial MT"/>
                <a:cs typeface="Arial MT"/>
              </a:rPr>
              <a:t>anggaran</a:t>
            </a:r>
            <a:r>
              <a:rPr sz="1200" spc="-10" dirty="0">
                <a:latin typeface="Arial MT"/>
                <a:cs typeface="Arial MT"/>
              </a:rPr>
              <a:t> </a:t>
            </a:r>
            <a:r>
              <a:rPr sz="1200" spc="-15" dirty="0">
                <a:latin typeface="Arial MT"/>
                <a:cs typeface="Arial MT"/>
              </a:rPr>
              <a:t>belanja</a:t>
            </a:r>
            <a:r>
              <a:rPr sz="1200" spc="215" dirty="0">
                <a:latin typeface="Arial MT"/>
                <a:cs typeface="Arial MT"/>
              </a:rPr>
              <a:t> </a:t>
            </a:r>
            <a:r>
              <a:rPr sz="1200" spc="-40" dirty="0">
                <a:latin typeface="Arial MT"/>
                <a:cs typeface="Arial MT"/>
              </a:rPr>
              <a:t>yang</a:t>
            </a:r>
            <a:r>
              <a:rPr sz="1200" spc="60" dirty="0">
                <a:latin typeface="Arial MT"/>
                <a:cs typeface="Arial MT"/>
              </a:rPr>
              <a:t> </a:t>
            </a:r>
            <a:r>
              <a:rPr sz="1200" dirty="0">
                <a:latin typeface="Arial MT"/>
                <a:cs typeface="Arial MT"/>
              </a:rPr>
              <a:t>dibiayai</a:t>
            </a:r>
            <a:r>
              <a:rPr sz="1200" spc="75" dirty="0">
                <a:latin typeface="Arial MT"/>
                <a:cs typeface="Arial MT"/>
              </a:rPr>
              <a:t> </a:t>
            </a:r>
            <a:r>
              <a:rPr sz="1200" spc="-10" dirty="0">
                <a:latin typeface="Arial MT"/>
                <a:cs typeface="Arial MT"/>
              </a:rPr>
              <a:t>dari</a:t>
            </a:r>
            <a:r>
              <a:rPr sz="1200" spc="85" dirty="0">
                <a:latin typeface="Arial MT"/>
                <a:cs typeface="Arial MT"/>
              </a:rPr>
              <a:t> </a:t>
            </a:r>
            <a:r>
              <a:rPr sz="1200" spc="-5" dirty="0">
                <a:latin typeface="Arial MT"/>
                <a:cs typeface="Arial MT"/>
              </a:rPr>
              <a:t>Hibah</a:t>
            </a:r>
            <a:r>
              <a:rPr sz="1200" spc="65" dirty="0">
                <a:latin typeface="Arial MT"/>
                <a:cs typeface="Arial MT"/>
              </a:rPr>
              <a:t> </a:t>
            </a:r>
            <a:r>
              <a:rPr sz="1200" spc="-20" dirty="0">
                <a:latin typeface="Arial MT"/>
                <a:cs typeface="Arial MT"/>
              </a:rPr>
              <a:t>yang</a:t>
            </a:r>
            <a:r>
              <a:rPr sz="1200" spc="55" dirty="0">
                <a:latin typeface="Arial MT"/>
                <a:cs typeface="Arial MT"/>
              </a:rPr>
              <a:t> </a:t>
            </a:r>
            <a:r>
              <a:rPr sz="1200" spc="-5" dirty="0">
                <a:latin typeface="Arial MT"/>
                <a:cs typeface="Arial MT"/>
              </a:rPr>
              <a:t>penarikannya</a:t>
            </a:r>
            <a:r>
              <a:rPr sz="1200" spc="70" dirty="0">
                <a:latin typeface="Arial MT"/>
                <a:cs typeface="Arial MT"/>
              </a:rPr>
              <a:t> </a:t>
            </a:r>
            <a:r>
              <a:rPr sz="1200" dirty="0">
                <a:latin typeface="Arial MT"/>
                <a:cs typeface="Arial MT"/>
              </a:rPr>
              <a:t>tidak </a:t>
            </a:r>
            <a:r>
              <a:rPr sz="1200" spc="-315" dirty="0">
                <a:latin typeface="Arial MT"/>
                <a:cs typeface="Arial MT"/>
              </a:rPr>
              <a:t> </a:t>
            </a:r>
            <a:r>
              <a:rPr sz="1200" spc="-30" dirty="0">
                <a:latin typeface="Arial MT"/>
                <a:cs typeface="Arial MT"/>
              </a:rPr>
              <a:t>melalui</a:t>
            </a:r>
            <a:r>
              <a:rPr sz="1200" spc="150" dirty="0">
                <a:latin typeface="Arial MT"/>
                <a:cs typeface="Arial MT"/>
              </a:rPr>
              <a:t> </a:t>
            </a:r>
            <a:r>
              <a:rPr sz="1200" dirty="0">
                <a:latin typeface="Arial MT"/>
                <a:cs typeface="Arial MT"/>
              </a:rPr>
              <a:t>KPPN;</a:t>
            </a:r>
            <a:endParaRPr sz="1200">
              <a:latin typeface="Arial MT"/>
              <a:cs typeface="Arial MT"/>
            </a:endParaRPr>
          </a:p>
          <a:p>
            <a:pPr marL="184150" indent="-172085">
              <a:lnSpc>
                <a:spcPts val="1370"/>
              </a:lnSpc>
              <a:buFont typeface="Segoe UI Symbol"/>
              <a:buChar char="❑"/>
              <a:tabLst>
                <a:tab pos="184785" algn="l"/>
              </a:tabLst>
            </a:pPr>
            <a:r>
              <a:rPr sz="1200" spc="-15" dirty="0">
                <a:latin typeface="Arial MT"/>
                <a:cs typeface="Arial MT"/>
              </a:rPr>
              <a:t>Pengesahan</a:t>
            </a:r>
            <a:r>
              <a:rPr sz="1200" spc="365" dirty="0">
                <a:latin typeface="Arial MT"/>
                <a:cs typeface="Arial MT"/>
              </a:rPr>
              <a:t> </a:t>
            </a:r>
            <a:r>
              <a:rPr sz="1200" spc="10" dirty="0">
                <a:latin typeface="Arial MT"/>
                <a:cs typeface="Arial MT"/>
              </a:rPr>
              <a:t>atas </a:t>
            </a:r>
            <a:r>
              <a:rPr sz="1200" spc="85" dirty="0">
                <a:latin typeface="Arial MT"/>
                <a:cs typeface="Arial MT"/>
              </a:rPr>
              <a:t> </a:t>
            </a:r>
            <a:r>
              <a:rPr sz="1200" spc="-5" dirty="0">
                <a:latin typeface="Arial MT"/>
                <a:cs typeface="Arial MT"/>
              </a:rPr>
              <a:t>pengeluaran</a:t>
            </a:r>
            <a:r>
              <a:rPr sz="1200" spc="370" dirty="0">
                <a:latin typeface="Arial MT"/>
                <a:cs typeface="Arial MT"/>
              </a:rPr>
              <a:t> </a:t>
            </a:r>
            <a:r>
              <a:rPr sz="1200" dirty="0">
                <a:latin typeface="Arial MT"/>
                <a:cs typeface="Arial MT"/>
              </a:rPr>
              <a:t>Kegiatan/RO</a:t>
            </a:r>
            <a:r>
              <a:rPr sz="1200" spc="484" dirty="0">
                <a:latin typeface="Arial MT"/>
                <a:cs typeface="Arial MT"/>
              </a:rPr>
              <a:t> </a:t>
            </a:r>
            <a:r>
              <a:rPr sz="1200" spc="-35" dirty="0">
                <a:latin typeface="Arial MT"/>
                <a:cs typeface="Arial MT"/>
              </a:rPr>
              <a:t>yang</a:t>
            </a:r>
            <a:r>
              <a:rPr sz="1200" spc="425" dirty="0">
                <a:latin typeface="Arial MT"/>
                <a:cs typeface="Arial MT"/>
              </a:rPr>
              <a:t> </a:t>
            </a:r>
            <a:r>
              <a:rPr sz="1200" dirty="0">
                <a:latin typeface="Arial MT"/>
                <a:cs typeface="Arial MT"/>
              </a:rPr>
              <a:t>dananya</a:t>
            </a:r>
            <a:r>
              <a:rPr sz="1200" spc="425" dirty="0">
                <a:latin typeface="Arial MT"/>
                <a:cs typeface="Arial MT"/>
              </a:rPr>
              <a:t> </a:t>
            </a:r>
            <a:r>
              <a:rPr sz="1200" spc="-10" dirty="0">
                <a:latin typeface="Arial MT"/>
                <a:cs typeface="Arial MT"/>
              </a:rPr>
              <a:t>bersumber</a:t>
            </a:r>
            <a:r>
              <a:rPr sz="1200" spc="415" dirty="0">
                <a:latin typeface="Arial MT"/>
                <a:cs typeface="Arial MT"/>
              </a:rPr>
              <a:t> </a:t>
            </a:r>
            <a:r>
              <a:rPr sz="1200" spc="-10" dirty="0">
                <a:latin typeface="Arial MT"/>
                <a:cs typeface="Arial MT"/>
              </a:rPr>
              <a:t>dari</a:t>
            </a:r>
            <a:endParaRPr sz="1200">
              <a:latin typeface="Arial MT"/>
              <a:cs typeface="Arial MT"/>
            </a:endParaRPr>
          </a:p>
          <a:p>
            <a:pPr marL="184150" marR="11430">
              <a:lnSpc>
                <a:spcPts val="1430"/>
              </a:lnSpc>
              <a:spcBef>
                <a:spcPts val="50"/>
              </a:spcBef>
            </a:pPr>
            <a:r>
              <a:rPr sz="1200" spc="-10" dirty="0">
                <a:latin typeface="Arial MT"/>
                <a:cs typeface="Arial MT"/>
              </a:rPr>
              <a:t>pinjaman/hibah</a:t>
            </a:r>
            <a:r>
              <a:rPr sz="1200" spc="70" dirty="0">
                <a:latin typeface="Arial MT"/>
                <a:cs typeface="Arial MT"/>
              </a:rPr>
              <a:t> </a:t>
            </a:r>
            <a:r>
              <a:rPr sz="1200" spc="-10" dirty="0">
                <a:latin typeface="Arial MT"/>
                <a:cs typeface="Arial MT"/>
              </a:rPr>
              <a:t>luar</a:t>
            </a:r>
            <a:r>
              <a:rPr sz="1200" spc="100" dirty="0">
                <a:latin typeface="Arial MT"/>
                <a:cs typeface="Arial MT"/>
              </a:rPr>
              <a:t> </a:t>
            </a:r>
            <a:r>
              <a:rPr sz="1200" spc="-20" dirty="0">
                <a:latin typeface="Arial MT"/>
                <a:cs typeface="Arial MT"/>
              </a:rPr>
              <a:t>negeri</a:t>
            </a:r>
            <a:r>
              <a:rPr sz="1200" spc="85" dirty="0">
                <a:latin typeface="Arial MT"/>
                <a:cs typeface="Arial MT"/>
              </a:rPr>
              <a:t> </a:t>
            </a:r>
            <a:r>
              <a:rPr sz="1200" spc="-15" dirty="0">
                <a:latin typeface="Arial MT"/>
                <a:cs typeface="Arial MT"/>
              </a:rPr>
              <a:t>melalui</a:t>
            </a:r>
            <a:r>
              <a:rPr sz="1200" spc="160" dirty="0">
                <a:latin typeface="Arial MT"/>
                <a:cs typeface="Arial MT"/>
              </a:rPr>
              <a:t> </a:t>
            </a:r>
            <a:r>
              <a:rPr sz="1200" spc="-10" dirty="0">
                <a:latin typeface="Arial MT"/>
                <a:cs typeface="Arial MT"/>
              </a:rPr>
              <a:t>mekanisme</a:t>
            </a:r>
            <a:r>
              <a:rPr sz="1200" spc="45" dirty="0">
                <a:latin typeface="Arial MT"/>
                <a:cs typeface="Arial MT"/>
              </a:rPr>
              <a:t> </a:t>
            </a:r>
            <a:r>
              <a:rPr sz="1200" spc="5" dirty="0">
                <a:latin typeface="Arial MT"/>
                <a:cs typeface="Arial MT"/>
              </a:rPr>
              <a:t>pembayaran</a:t>
            </a:r>
            <a:r>
              <a:rPr sz="1200" spc="45" dirty="0">
                <a:latin typeface="Arial MT"/>
                <a:cs typeface="Arial MT"/>
              </a:rPr>
              <a:t> </a:t>
            </a:r>
            <a:r>
              <a:rPr sz="1200" spc="-15" dirty="0">
                <a:latin typeface="Arial MT"/>
                <a:cs typeface="Arial MT"/>
              </a:rPr>
              <a:t>langsung</a:t>
            </a:r>
            <a:r>
              <a:rPr sz="1200" spc="60" dirty="0">
                <a:latin typeface="Arial MT"/>
                <a:cs typeface="Arial MT"/>
              </a:rPr>
              <a:t> </a:t>
            </a:r>
            <a:r>
              <a:rPr sz="1200" dirty="0">
                <a:latin typeface="Arial MT"/>
                <a:cs typeface="Arial MT"/>
              </a:rPr>
              <a:t>dan</a:t>
            </a:r>
            <a:r>
              <a:rPr sz="1200" spc="60" dirty="0">
                <a:latin typeface="Arial MT"/>
                <a:cs typeface="Arial MT"/>
              </a:rPr>
              <a:t> </a:t>
            </a:r>
            <a:r>
              <a:rPr sz="1200" i="1" spc="-10" dirty="0">
                <a:latin typeface="Arial"/>
                <a:cs typeface="Arial"/>
              </a:rPr>
              <a:t>letter </a:t>
            </a:r>
            <a:r>
              <a:rPr sz="1200" i="1" spc="-320" dirty="0">
                <a:latin typeface="Arial"/>
                <a:cs typeface="Arial"/>
              </a:rPr>
              <a:t> </a:t>
            </a:r>
            <a:r>
              <a:rPr sz="1200" i="1" dirty="0">
                <a:latin typeface="Arial"/>
                <a:cs typeface="Arial"/>
              </a:rPr>
              <a:t>of </a:t>
            </a:r>
            <a:r>
              <a:rPr sz="1200" i="1" spc="-5" dirty="0">
                <a:latin typeface="Arial"/>
                <a:cs typeface="Arial"/>
              </a:rPr>
              <a:t>credit</a:t>
            </a:r>
            <a:r>
              <a:rPr sz="1200" spc="-5" dirty="0">
                <a:latin typeface="Arial MT"/>
                <a:cs typeface="Arial MT"/>
              </a:rPr>
              <a:t>;</a:t>
            </a:r>
            <a:endParaRPr sz="1200">
              <a:latin typeface="Arial MT"/>
              <a:cs typeface="Arial MT"/>
            </a:endParaRPr>
          </a:p>
          <a:p>
            <a:pPr marL="184150" indent="-172085">
              <a:lnSpc>
                <a:spcPts val="1435"/>
              </a:lnSpc>
              <a:spcBef>
                <a:spcPts val="15"/>
              </a:spcBef>
              <a:buFont typeface="Segoe UI Symbol"/>
              <a:buChar char="❑"/>
              <a:tabLst>
                <a:tab pos="184785" algn="l"/>
              </a:tabLst>
            </a:pPr>
            <a:r>
              <a:rPr sz="1200" spc="-20" dirty="0">
                <a:latin typeface="Arial MT"/>
                <a:cs typeface="Arial MT"/>
              </a:rPr>
              <a:t>Revisi</a:t>
            </a:r>
            <a:r>
              <a:rPr sz="1200" spc="75" dirty="0">
                <a:latin typeface="Arial MT"/>
                <a:cs typeface="Arial MT"/>
              </a:rPr>
              <a:t> </a:t>
            </a:r>
            <a:r>
              <a:rPr sz="1200" spc="-5" dirty="0">
                <a:latin typeface="Arial MT"/>
                <a:cs typeface="Arial MT"/>
              </a:rPr>
              <a:t>Administrasi;</a:t>
            </a:r>
            <a:r>
              <a:rPr sz="1200" spc="5" dirty="0">
                <a:latin typeface="Arial MT"/>
                <a:cs typeface="Arial MT"/>
              </a:rPr>
              <a:t> </a:t>
            </a:r>
            <a:r>
              <a:rPr sz="1200" spc="-20" dirty="0">
                <a:latin typeface="Arial MT"/>
                <a:cs typeface="Arial MT"/>
              </a:rPr>
              <a:t>dan/atau</a:t>
            </a:r>
            <a:endParaRPr sz="1200">
              <a:latin typeface="Arial MT"/>
              <a:cs typeface="Arial MT"/>
            </a:endParaRPr>
          </a:p>
          <a:p>
            <a:pPr marL="184150" marR="6985" indent="-172085">
              <a:lnSpc>
                <a:spcPts val="1430"/>
              </a:lnSpc>
              <a:spcBef>
                <a:spcPts val="45"/>
              </a:spcBef>
              <a:buFont typeface="Segoe UI Symbol"/>
              <a:buChar char="❑"/>
              <a:tabLst>
                <a:tab pos="184785" algn="l"/>
              </a:tabLst>
            </a:pPr>
            <a:r>
              <a:rPr sz="1200" spc="-10" dirty="0">
                <a:latin typeface="Arial MT"/>
                <a:cs typeface="Arial MT"/>
              </a:rPr>
              <a:t>Pemutakhiran data </a:t>
            </a:r>
            <a:r>
              <a:rPr sz="1200" spc="5" dirty="0">
                <a:latin typeface="Arial MT"/>
                <a:cs typeface="Arial MT"/>
              </a:rPr>
              <a:t>berkaitan dengan </a:t>
            </a:r>
            <a:r>
              <a:rPr sz="1200" dirty="0">
                <a:latin typeface="Arial MT"/>
                <a:cs typeface="Arial MT"/>
              </a:rPr>
              <a:t>revisi </a:t>
            </a:r>
            <a:r>
              <a:rPr sz="1200" spc="-5" dirty="0">
                <a:latin typeface="Arial MT"/>
                <a:cs typeface="Arial MT"/>
              </a:rPr>
              <a:t>POK </a:t>
            </a:r>
            <a:r>
              <a:rPr sz="1200" spc="5" dirty="0">
                <a:latin typeface="Arial MT"/>
                <a:cs typeface="Arial MT"/>
              </a:rPr>
              <a:t>oleh </a:t>
            </a:r>
            <a:r>
              <a:rPr sz="1200" spc="15" dirty="0">
                <a:latin typeface="Arial MT"/>
                <a:cs typeface="Arial MT"/>
              </a:rPr>
              <a:t>KPA </a:t>
            </a:r>
            <a:r>
              <a:rPr sz="1200" spc="-35" dirty="0">
                <a:latin typeface="Arial MT"/>
                <a:cs typeface="Arial MT"/>
              </a:rPr>
              <a:t>yang</a:t>
            </a:r>
            <a:r>
              <a:rPr sz="1200" spc="-30" dirty="0">
                <a:latin typeface="Arial MT"/>
                <a:cs typeface="Arial MT"/>
              </a:rPr>
              <a:t> </a:t>
            </a:r>
            <a:r>
              <a:rPr sz="1200" spc="-10" dirty="0">
                <a:latin typeface="Arial MT"/>
                <a:cs typeface="Arial MT"/>
              </a:rPr>
              <a:t>mengakibatkan </a:t>
            </a:r>
            <a:r>
              <a:rPr sz="1200" spc="-320" dirty="0">
                <a:latin typeface="Arial MT"/>
                <a:cs typeface="Arial MT"/>
              </a:rPr>
              <a:t> </a:t>
            </a:r>
            <a:r>
              <a:rPr sz="1200" spc="-20" dirty="0">
                <a:latin typeface="Arial MT"/>
                <a:cs typeface="Arial MT"/>
              </a:rPr>
              <a:t>perubahan</a:t>
            </a:r>
            <a:r>
              <a:rPr sz="1200" spc="50" dirty="0">
                <a:latin typeface="Arial MT"/>
                <a:cs typeface="Arial MT"/>
              </a:rPr>
              <a:t> </a:t>
            </a:r>
            <a:r>
              <a:rPr sz="1200" spc="-15" dirty="0">
                <a:latin typeface="Arial MT"/>
                <a:cs typeface="Arial MT"/>
              </a:rPr>
              <a:t>Halaman</a:t>
            </a:r>
            <a:r>
              <a:rPr sz="1200" spc="114" dirty="0">
                <a:latin typeface="Arial MT"/>
                <a:cs typeface="Arial MT"/>
              </a:rPr>
              <a:t> </a:t>
            </a:r>
            <a:r>
              <a:rPr sz="1200" spc="-75" dirty="0">
                <a:latin typeface="Arial MT"/>
                <a:cs typeface="Arial MT"/>
              </a:rPr>
              <a:t>III</a:t>
            </a:r>
            <a:r>
              <a:rPr sz="1200" spc="-25" dirty="0">
                <a:latin typeface="Arial MT"/>
                <a:cs typeface="Arial MT"/>
              </a:rPr>
              <a:t> </a:t>
            </a:r>
            <a:r>
              <a:rPr sz="1200" spc="-10" dirty="0">
                <a:latin typeface="Arial MT"/>
                <a:cs typeface="Arial MT"/>
              </a:rPr>
              <a:t>DIPA.</a:t>
            </a:r>
            <a:endParaRPr sz="1200">
              <a:latin typeface="Arial MT"/>
              <a:cs typeface="Arial MT"/>
            </a:endParaRPr>
          </a:p>
        </p:txBody>
      </p:sp>
      <p:grpSp>
        <p:nvGrpSpPr>
          <p:cNvPr id="55" name="object 55"/>
          <p:cNvGrpSpPr/>
          <p:nvPr/>
        </p:nvGrpSpPr>
        <p:grpSpPr>
          <a:xfrm>
            <a:off x="5888101" y="6430962"/>
            <a:ext cx="1292225" cy="415925"/>
            <a:chOff x="5888101" y="6430962"/>
            <a:chExt cx="1292225" cy="415925"/>
          </a:xfrm>
        </p:grpSpPr>
        <p:sp>
          <p:nvSpPr>
            <p:cNvPr id="56" name="object 56"/>
            <p:cNvSpPr/>
            <p:nvPr/>
          </p:nvSpPr>
          <p:spPr>
            <a:xfrm>
              <a:off x="5900801" y="6443662"/>
              <a:ext cx="1266825" cy="390525"/>
            </a:xfrm>
            <a:custGeom>
              <a:avLst/>
              <a:gdLst/>
              <a:ahLst/>
              <a:cxnLst/>
              <a:rect l="l" t="t" r="r" b="b"/>
              <a:pathLst>
                <a:path w="1266825" h="390525">
                  <a:moveTo>
                    <a:pt x="633349" y="0"/>
                  </a:moveTo>
                  <a:lnTo>
                    <a:pt x="564321" y="1145"/>
                  </a:lnTo>
                  <a:lnTo>
                    <a:pt x="497451" y="4503"/>
                  </a:lnTo>
                  <a:lnTo>
                    <a:pt x="433124" y="9955"/>
                  </a:lnTo>
                  <a:lnTo>
                    <a:pt x="371726" y="17380"/>
                  </a:lnTo>
                  <a:lnTo>
                    <a:pt x="313642" y="26660"/>
                  </a:lnTo>
                  <a:lnTo>
                    <a:pt x="259259" y="37675"/>
                  </a:lnTo>
                  <a:lnTo>
                    <a:pt x="208963" y="50307"/>
                  </a:lnTo>
                  <a:lnTo>
                    <a:pt x="163138" y="64437"/>
                  </a:lnTo>
                  <a:lnTo>
                    <a:pt x="122171" y="79945"/>
                  </a:lnTo>
                  <a:lnTo>
                    <a:pt x="86449" y="96711"/>
                  </a:lnTo>
                  <a:lnTo>
                    <a:pt x="32279" y="133546"/>
                  </a:lnTo>
                  <a:lnTo>
                    <a:pt x="3715" y="173987"/>
                  </a:lnTo>
                  <a:lnTo>
                    <a:pt x="0" y="195262"/>
                  </a:lnTo>
                  <a:lnTo>
                    <a:pt x="3715" y="216538"/>
                  </a:lnTo>
                  <a:lnTo>
                    <a:pt x="32279" y="256980"/>
                  </a:lnTo>
                  <a:lnTo>
                    <a:pt x="86449" y="293815"/>
                  </a:lnTo>
                  <a:lnTo>
                    <a:pt x="122171" y="310582"/>
                  </a:lnTo>
                  <a:lnTo>
                    <a:pt x="163138" y="326089"/>
                  </a:lnTo>
                  <a:lnTo>
                    <a:pt x="208963" y="340218"/>
                  </a:lnTo>
                  <a:lnTo>
                    <a:pt x="259259" y="352850"/>
                  </a:lnTo>
                  <a:lnTo>
                    <a:pt x="313642" y="363866"/>
                  </a:lnTo>
                  <a:lnTo>
                    <a:pt x="371726" y="373145"/>
                  </a:lnTo>
                  <a:lnTo>
                    <a:pt x="433124" y="380570"/>
                  </a:lnTo>
                  <a:lnTo>
                    <a:pt x="497451" y="386021"/>
                  </a:lnTo>
                  <a:lnTo>
                    <a:pt x="564321" y="389379"/>
                  </a:lnTo>
                  <a:lnTo>
                    <a:pt x="633349" y="390525"/>
                  </a:lnTo>
                  <a:lnTo>
                    <a:pt x="702377" y="389379"/>
                  </a:lnTo>
                  <a:lnTo>
                    <a:pt x="769252" y="386021"/>
                  </a:lnTo>
                  <a:lnTo>
                    <a:pt x="833586" y="380570"/>
                  </a:lnTo>
                  <a:lnTo>
                    <a:pt x="894993" y="373145"/>
                  </a:lnTo>
                  <a:lnTo>
                    <a:pt x="953087" y="363866"/>
                  </a:lnTo>
                  <a:lnTo>
                    <a:pt x="1007482" y="352850"/>
                  </a:lnTo>
                  <a:lnTo>
                    <a:pt x="1057792" y="340218"/>
                  </a:lnTo>
                  <a:lnTo>
                    <a:pt x="1103629" y="326089"/>
                  </a:lnTo>
                  <a:lnTo>
                    <a:pt x="1144608" y="310582"/>
                  </a:lnTo>
                  <a:lnTo>
                    <a:pt x="1180342" y="293815"/>
                  </a:lnTo>
                  <a:lnTo>
                    <a:pt x="1234532" y="256980"/>
                  </a:lnTo>
                  <a:lnTo>
                    <a:pt x="1263108" y="216538"/>
                  </a:lnTo>
                  <a:lnTo>
                    <a:pt x="1266825" y="195262"/>
                  </a:lnTo>
                  <a:lnTo>
                    <a:pt x="1263108" y="173987"/>
                  </a:lnTo>
                  <a:lnTo>
                    <a:pt x="1234532" y="133546"/>
                  </a:lnTo>
                  <a:lnTo>
                    <a:pt x="1180342" y="96711"/>
                  </a:lnTo>
                  <a:lnTo>
                    <a:pt x="1144608" y="79945"/>
                  </a:lnTo>
                  <a:lnTo>
                    <a:pt x="1103629" y="64437"/>
                  </a:lnTo>
                  <a:lnTo>
                    <a:pt x="1057792" y="50307"/>
                  </a:lnTo>
                  <a:lnTo>
                    <a:pt x="1007482" y="37675"/>
                  </a:lnTo>
                  <a:lnTo>
                    <a:pt x="953087" y="26660"/>
                  </a:lnTo>
                  <a:lnTo>
                    <a:pt x="894993" y="17380"/>
                  </a:lnTo>
                  <a:lnTo>
                    <a:pt x="833586" y="9955"/>
                  </a:lnTo>
                  <a:lnTo>
                    <a:pt x="769252" y="4503"/>
                  </a:lnTo>
                  <a:lnTo>
                    <a:pt x="702377" y="1145"/>
                  </a:lnTo>
                  <a:lnTo>
                    <a:pt x="633349" y="0"/>
                  </a:lnTo>
                  <a:close/>
                </a:path>
              </a:pathLst>
            </a:custGeom>
            <a:solidFill>
              <a:srgbClr val="6F2F9F"/>
            </a:solidFill>
          </p:spPr>
          <p:txBody>
            <a:bodyPr wrap="square" lIns="0" tIns="0" rIns="0" bIns="0" rtlCol="0"/>
            <a:lstStyle/>
            <a:p>
              <a:endParaRPr/>
            </a:p>
          </p:txBody>
        </p:sp>
        <p:sp>
          <p:nvSpPr>
            <p:cNvPr id="57" name="object 57"/>
            <p:cNvSpPr/>
            <p:nvPr/>
          </p:nvSpPr>
          <p:spPr>
            <a:xfrm>
              <a:off x="5900801" y="6443662"/>
              <a:ext cx="1266825" cy="390525"/>
            </a:xfrm>
            <a:custGeom>
              <a:avLst/>
              <a:gdLst/>
              <a:ahLst/>
              <a:cxnLst/>
              <a:rect l="l" t="t" r="r" b="b"/>
              <a:pathLst>
                <a:path w="1266825" h="390525">
                  <a:moveTo>
                    <a:pt x="0" y="195262"/>
                  </a:moveTo>
                  <a:lnTo>
                    <a:pt x="14603" y="153375"/>
                  </a:lnTo>
                  <a:lnTo>
                    <a:pt x="56356" y="114618"/>
                  </a:lnTo>
                  <a:lnTo>
                    <a:pt x="122171" y="79945"/>
                  </a:lnTo>
                  <a:lnTo>
                    <a:pt x="163138" y="64437"/>
                  </a:lnTo>
                  <a:lnTo>
                    <a:pt x="208963" y="50307"/>
                  </a:lnTo>
                  <a:lnTo>
                    <a:pt x="259259" y="37675"/>
                  </a:lnTo>
                  <a:lnTo>
                    <a:pt x="313642" y="26660"/>
                  </a:lnTo>
                  <a:lnTo>
                    <a:pt x="371726" y="17380"/>
                  </a:lnTo>
                  <a:lnTo>
                    <a:pt x="433124" y="9955"/>
                  </a:lnTo>
                  <a:lnTo>
                    <a:pt x="497451" y="4503"/>
                  </a:lnTo>
                  <a:lnTo>
                    <a:pt x="564321" y="1145"/>
                  </a:lnTo>
                  <a:lnTo>
                    <a:pt x="633349" y="0"/>
                  </a:lnTo>
                  <a:lnTo>
                    <a:pt x="702377" y="1145"/>
                  </a:lnTo>
                  <a:lnTo>
                    <a:pt x="769252" y="4503"/>
                  </a:lnTo>
                  <a:lnTo>
                    <a:pt x="833586" y="9955"/>
                  </a:lnTo>
                  <a:lnTo>
                    <a:pt x="894993" y="17380"/>
                  </a:lnTo>
                  <a:lnTo>
                    <a:pt x="953087" y="26660"/>
                  </a:lnTo>
                  <a:lnTo>
                    <a:pt x="1007482" y="37675"/>
                  </a:lnTo>
                  <a:lnTo>
                    <a:pt x="1057792" y="50307"/>
                  </a:lnTo>
                  <a:lnTo>
                    <a:pt x="1103629" y="64437"/>
                  </a:lnTo>
                  <a:lnTo>
                    <a:pt x="1144608" y="79945"/>
                  </a:lnTo>
                  <a:lnTo>
                    <a:pt x="1180342" y="96711"/>
                  </a:lnTo>
                  <a:lnTo>
                    <a:pt x="1234532" y="133546"/>
                  </a:lnTo>
                  <a:lnTo>
                    <a:pt x="1263108" y="173987"/>
                  </a:lnTo>
                  <a:lnTo>
                    <a:pt x="1266825" y="195262"/>
                  </a:lnTo>
                  <a:lnTo>
                    <a:pt x="1263108" y="216538"/>
                  </a:lnTo>
                  <a:lnTo>
                    <a:pt x="1234532" y="256980"/>
                  </a:lnTo>
                  <a:lnTo>
                    <a:pt x="1180342" y="293815"/>
                  </a:lnTo>
                  <a:lnTo>
                    <a:pt x="1144608" y="310582"/>
                  </a:lnTo>
                  <a:lnTo>
                    <a:pt x="1103629" y="326089"/>
                  </a:lnTo>
                  <a:lnTo>
                    <a:pt x="1057792" y="340218"/>
                  </a:lnTo>
                  <a:lnTo>
                    <a:pt x="1007482" y="352850"/>
                  </a:lnTo>
                  <a:lnTo>
                    <a:pt x="953087" y="363866"/>
                  </a:lnTo>
                  <a:lnTo>
                    <a:pt x="894993" y="373145"/>
                  </a:lnTo>
                  <a:lnTo>
                    <a:pt x="833586" y="380570"/>
                  </a:lnTo>
                  <a:lnTo>
                    <a:pt x="769252" y="386021"/>
                  </a:lnTo>
                  <a:lnTo>
                    <a:pt x="702377" y="389379"/>
                  </a:lnTo>
                  <a:lnTo>
                    <a:pt x="633349" y="390525"/>
                  </a:lnTo>
                  <a:lnTo>
                    <a:pt x="564321" y="389379"/>
                  </a:lnTo>
                  <a:lnTo>
                    <a:pt x="497451" y="386021"/>
                  </a:lnTo>
                  <a:lnTo>
                    <a:pt x="433124" y="380570"/>
                  </a:lnTo>
                  <a:lnTo>
                    <a:pt x="371726" y="373145"/>
                  </a:lnTo>
                  <a:lnTo>
                    <a:pt x="313642" y="363866"/>
                  </a:lnTo>
                  <a:lnTo>
                    <a:pt x="259259" y="352850"/>
                  </a:lnTo>
                  <a:lnTo>
                    <a:pt x="208963" y="340218"/>
                  </a:lnTo>
                  <a:lnTo>
                    <a:pt x="163138" y="326089"/>
                  </a:lnTo>
                  <a:lnTo>
                    <a:pt x="122171" y="310582"/>
                  </a:lnTo>
                  <a:lnTo>
                    <a:pt x="86449" y="293815"/>
                  </a:lnTo>
                  <a:lnTo>
                    <a:pt x="32279" y="256980"/>
                  </a:lnTo>
                  <a:lnTo>
                    <a:pt x="3715" y="216538"/>
                  </a:lnTo>
                  <a:lnTo>
                    <a:pt x="0" y="195262"/>
                  </a:lnTo>
                  <a:close/>
                </a:path>
              </a:pathLst>
            </a:custGeom>
            <a:ln w="25400">
              <a:solidFill>
                <a:srgbClr val="FF0000"/>
              </a:solidFill>
            </a:ln>
          </p:spPr>
          <p:txBody>
            <a:bodyPr wrap="square" lIns="0" tIns="0" rIns="0" bIns="0" rtlCol="0"/>
            <a:lstStyle/>
            <a:p>
              <a:endParaRPr/>
            </a:p>
          </p:txBody>
        </p:sp>
      </p:grpSp>
      <p:sp>
        <p:nvSpPr>
          <p:cNvPr id="58" name="object 58"/>
          <p:cNvSpPr txBox="1"/>
          <p:nvPr/>
        </p:nvSpPr>
        <p:spPr>
          <a:xfrm>
            <a:off x="6288151" y="6472554"/>
            <a:ext cx="492125" cy="30035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D</a:t>
            </a:r>
            <a:r>
              <a:rPr sz="1800" b="1" dirty="0">
                <a:solidFill>
                  <a:srgbClr val="FFFFFF"/>
                </a:solidFill>
                <a:latin typeface="Calibri"/>
                <a:cs typeface="Calibri"/>
              </a:rPr>
              <a:t>J</a:t>
            </a:r>
            <a:r>
              <a:rPr sz="1800" b="1" spc="15" dirty="0">
                <a:solidFill>
                  <a:srgbClr val="FFFFFF"/>
                </a:solidFill>
                <a:latin typeface="Calibri"/>
                <a:cs typeface="Calibri"/>
              </a:rPr>
              <a:t>P</a:t>
            </a:r>
            <a:r>
              <a:rPr sz="1800" b="1" dirty="0">
                <a:solidFill>
                  <a:srgbClr val="FFFFFF"/>
                </a:solidFill>
                <a:latin typeface="Calibri"/>
                <a:cs typeface="Calibri"/>
              </a:rPr>
              <a:t>b</a:t>
            </a:r>
            <a:endParaRPr sz="1800">
              <a:latin typeface="Calibri"/>
              <a:cs typeface="Calibri"/>
            </a:endParaRPr>
          </a:p>
        </p:txBody>
      </p:sp>
      <p:sp>
        <p:nvSpPr>
          <p:cNvPr id="59" name="object 59"/>
          <p:cNvSpPr txBox="1"/>
          <p:nvPr/>
        </p:nvSpPr>
        <p:spPr>
          <a:xfrm>
            <a:off x="11808079" y="6531609"/>
            <a:ext cx="19685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Roboto"/>
                <a:cs typeface="Roboto"/>
              </a:rPr>
              <a:t>21</a:t>
            </a:r>
            <a:endParaRPr sz="1200">
              <a:latin typeface="Roboto"/>
              <a:cs typeface="Roboto"/>
            </a:endParaRPr>
          </a:p>
        </p:txBody>
      </p:sp>
      <p:sp>
        <p:nvSpPr>
          <p:cNvPr id="65" name="object 14">
            <a:extLst>
              <a:ext uri="{FF2B5EF4-FFF2-40B4-BE49-F238E27FC236}">
                <a16:creationId xmlns:a16="http://schemas.microsoft.com/office/drawing/2014/main" id="{105D0247-C8C8-3C34-398F-DC49E35D75F5}"/>
              </a:ext>
            </a:extLst>
          </p:cNvPr>
          <p:cNvSpPr txBox="1">
            <a:spLocks noGrp="1"/>
          </p:cNvSpPr>
          <p:nvPr>
            <p:ph type="title" idx="4294967295"/>
          </p:nvPr>
        </p:nvSpPr>
        <p:spPr>
          <a:xfrm>
            <a:off x="4137469" y="54767"/>
            <a:ext cx="7148512" cy="639763"/>
          </a:xfrm>
          <a:prstGeom prst="rect">
            <a:avLst/>
          </a:prstGeom>
        </p:spPr>
        <p:txBody>
          <a:bodyPr vert="horz" wrap="square" lIns="0" tIns="12700" rIns="0" bIns="0" rtlCol="0">
            <a:spAutoFit/>
          </a:bodyPr>
          <a:lstStyle/>
          <a:p>
            <a:pPr marL="12700" algn="l">
              <a:lnSpc>
                <a:spcPct val="100000"/>
              </a:lnSpc>
              <a:spcBef>
                <a:spcPts val="100"/>
              </a:spcBef>
            </a:pPr>
            <a:r>
              <a:rPr sz="2000" spc="75" dirty="0">
                <a:latin typeface="Roboto Cn"/>
                <a:cs typeface="Roboto Cn"/>
              </a:rPr>
              <a:t>IV.</a:t>
            </a:r>
            <a:r>
              <a:rPr sz="2000" spc="65" dirty="0">
                <a:latin typeface="Roboto Cn"/>
                <a:cs typeface="Roboto Cn"/>
              </a:rPr>
              <a:t> </a:t>
            </a:r>
            <a:r>
              <a:rPr sz="2000" spc="160" dirty="0">
                <a:latin typeface="Roboto Cn"/>
                <a:cs typeface="Roboto Cn"/>
              </a:rPr>
              <a:t>Ba</a:t>
            </a:r>
            <a:r>
              <a:rPr lang="en-US" sz="2000" spc="160" dirty="0">
                <a:latin typeface="Roboto Cn"/>
                <a:cs typeface="Roboto Cn"/>
              </a:rPr>
              <a:t>t</a:t>
            </a:r>
            <a:r>
              <a:rPr sz="2000" spc="160" dirty="0">
                <a:latin typeface="Roboto Cn"/>
                <a:cs typeface="Roboto Cn"/>
              </a:rPr>
              <a:t>as</a:t>
            </a:r>
            <a:r>
              <a:rPr sz="2000" dirty="0">
                <a:latin typeface="Roboto Cn"/>
                <a:cs typeface="Roboto Cn"/>
              </a:rPr>
              <a:t> </a:t>
            </a:r>
            <a:r>
              <a:rPr sz="2000" spc="140" dirty="0">
                <a:latin typeface="Roboto Cn"/>
                <a:cs typeface="Roboto Cn"/>
              </a:rPr>
              <a:t>Akhi</a:t>
            </a:r>
            <a:r>
              <a:rPr lang="en-US" sz="2000" spc="140" dirty="0">
                <a:latin typeface="Roboto Cn"/>
                <a:cs typeface="Roboto Cn"/>
              </a:rPr>
              <a:t>r </a:t>
            </a:r>
            <a:r>
              <a:rPr sz="2000" spc="145" dirty="0" err="1">
                <a:latin typeface="Roboto Cn"/>
                <a:cs typeface="Roboto Cn"/>
              </a:rPr>
              <a:t>Pene</a:t>
            </a:r>
            <a:r>
              <a:rPr lang="en-US" sz="2000" spc="145" dirty="0" err="1">
                <a:latin typeface="Roboto Cn"/>
                <a:cs typeface="Roboto Cn"/>
              </a:rPr>
              <a:t>r</a:t>
            </a:r>
            <a:r>
              <a:rPr sz="2000" spc="145" dirty="0" err="1">
                <a:latin typeface="Roboto Cn"/>
                <a:cs typeface="Roboto Cn"/>
              </a:rPr>
              <a:t>imaan</a:t>
            </a:r>
            <a:r>
              <a:rPr sz="2000" spc="-35" dirty="0">
                <a:latin typeface="Roboto Cn"/>
                <a:cs typeface="Roboto Cn"/>
              </a:rPr>
              <a:t> </a:t>
            </a:r>
            <a:r>
              <a:rPr sz="2000" spc="95" dirty="0">
                <a:latin typeface="Roboto Cn"/>
                <a:cs typeface="Roboto Cn"/>
              </a:rPr>
              <a:t>Usulan</a:t>
            </a:r>
            <a:r>
              <a:rPr sz="2000" spc="114" dirty="0">
                <a:latin typeface="Roboto Cn"/>
                <a:cs typeface="Roboto Cn"/>
              </a:rPr>
              <a:t> </a:t>
            </a:r>
            <a:r>
              <a:rPr sz="2000" spc="80" dirty="0">
                <a:latin typeface="Roboto Cn"/>
                <a:cs typeface="Roboto Cn"/>
              </a:rPr>
              <a:t>&amp;</a:t>
            </a:r>
            <a:r>
              <a:rPr sz="2000" spc="35" dirty="0">
                <a:latin typeface="Roboto Cn"/>
                <a:cs typeface="Roboto Cn"/>
              </a:rPr>
              <a:t> </a:t>
            </a:r>
            <a:r>
              <a:rPr sz="2000" spc="130" dirty="0" err="1">
                <a:latin typeface="Roboto Cn"/>
                <a:cs typeface="Roboto Cn"/>
              </a:rPr>
              <a:t>Penyampaian</a:t>
            </a:r>
            <a:r>
              <a:rPr lang="en-US" sz="2000" dirty="0">
                <a:latin typeface="Roboto Cn"/>
                <a:cs typeface="Roboto Cn"/>
              </a:rPr>
              <a:t> </a:t>
            </a:r>
            <a:r>
              <a:rPr sz="2000" spc="140" dirty="0" err="1">
                <a:latin typeface="Roboto Cn"/>
                <a:cs typeface="Roboto Cn"/>
              </a:rPr>
              <a:t>Pengesahan</a:t>
            </a:r>
            <a:r>
              <a:rPr sz="2000" spc="-40" dirty="0">
                <a:latin typeface="Roboto Cn"/>
                <a:cs typeface="Roboto Cn"/>
              </a:rPr>
              <a:t> </a:t>
            </a:r>
            <a:r>
              <a:rPr sz="2000" spc="110" dirty="0" err="1">
                <a:latin typeface="Roboto Cn"/>
                <a:cs typeface="Roboto Cn"/>
              </a:rPr>
              <a:t>Revisi</a:t>
            </a:r>
            <a:r>
              <a:rPr sz="2000" spc="50" dirty="0">
                <a:latin typeface="Roboto Cn"/>
                <a:cs typeface="Roboto Cn"/>
              </a:rPr>
              <a:t> </a:t>
            </a:r>
            <a:r>
              <a:rPr sz="2000" spc="160" dirty="0" err="1">
                <a:latin typeface="Roboto Cn"/>
                <a:cs typeface="Roboto Cn"/>
              </a:rPr>
              <a:t>Angga</a:t>
            </a:r>
            <a:r>
              <a:rPr lang="en-US" sz="2000" spc="160" dirty="0" err="1">
                <a:latin typeface="Roboto Cn"/>
                <a:cs typeface="Roboto Cn"/>
              </a:rPr>
              <a:t>r</a:t>
            </a:r>
            <a:r>
              <a:rPr sz="2000" spc="160" dirty="0" err="1">
                <a:latin typeface="Roboto Cn"/>
                <a:cs typeface="Roboto Cn"/>
              </a:rPr>
              <a:t>an</a:t>
            </a:r>
            <a:endParaRPr sz="2000" dirty="0">
              <a:latin typeface="Roboto Cn"/>
              <a:cs typeface="Roboto C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05626" y="1433511"/>
            <a:ext cx="5286375" cy="5267325"/>
          </a:xfrm>
          <a:custGeom>
            <a:avLst/>
            <a:gdLst/>
            <a:ahLst/>
            <a:cxnLst/>
            <a:rect l="l" t="t" r="r" b="b"/>
            <a:pathLst>
              <a:path w="5286375" h="4800600">
                <a:moveTo>
                  <a:pt x="0" y="4800600"/>
                </a:moveTo>
                <a:lnTo>
                  <a:pt x="5286375" y="4800600"/>
                </a:lnTo>
                <a:lnTo>
                  <a:pt x="5286375" y="0"/>
                </a:lnTo>
                <a:lnTo>
                  <a:pt x="0" y="0"/>
                </a:lnTo>
                <a:lnTo>
                  <a:pt x="0" y="4800600"/>
                </a:lnTo>
                <a:close/>
              </a:path>
            </a:pathLst>
          </a:custGeom>
          <a:ln w="9525">
            <a:solidFill>
              <a:srgbClr val="44536A"/>
            </a:solidFill>
          </a:ln>
        </p:spPr>
        <p:txBody>
          <a:bodyPr wrap="square" lIns="0" tIns="0" rIns="0" bIns="0" rtlCol="0"/>
          <a:lstStyle/>
          <a:p>
            <a:endParaRPr/>
          </a:p>
        </p:txBody>
      </p:sp>
      <p:sp>
        <p:nvSpPr>
          <p:cNvPr id="3" name="object 3"/>
          <p:cNvSpPr txBox="1"/>
          <p:nvPr/>
        </p:nvSpPr>
        <p:spPr>
          <a:xfrm>
            <a:off x="6480175" y="1450022"/>
            <a:ext cx="5139690" cy="1130300"/>
          </a:xfrm>
          <a:prstGeom prst="rect">
            <a:avLst/>
          </a:prstGeom>
        </p:spPr>
        <p:txBody>
          <a:bodyPr vert="horz" wrap="square" lIns="0" tIns="12700" rIns="0" bIns="0" rtlCol="0">
            <a:spAutoFit/>
          </a:bodyPr>
          <a:lstStyle/>
          <a:p>
            <a:pPr marL="12700">
              <a:lnSpc>
                <a:spcPct val="100000"/>
              </a:lnSpc>
              <a:spcBef>
                <a:spcPts val="100"/>
              </a:spcBef>
            </a:pPr>
            <a:r>
              <a:rPr sz="1800" b="1" i="1" spc="-30" dirty="0">
                <a:latin typeface="Arial"/>
                <a:cs typeface="Arial"/>
              </a:rPr>
              <a:t>Automatic</a:t>
            </a:r>
            <a:r>
              <a:rPr sz="1800" b="1" i="1" spc="215" dirty="0">
                <a:latin typeface="Arial"/>
                <a:cs typeface="Arial"/>
              </a:rPr>
              <a:t> </a:t>
            </a:r>
            <a:r>
              <a:rPr sz="1800" b="1" i="1" spc="-10" dirty="0">
                <a:latin typeface="Arial"/>
                <a:cs typeface="Arial"/>
              </a:rPr>
              <a:t>adjustment</a:t>
            </a:r>
            <a:r>
              <a:rPr sz="1800" b="1" i="1" spc="85" dirty="0">
                <a:latin typeface="Arial"/>
                <a:cs typeface="Arial"/>
              </a:rPr>
              <a:t> </a:t>
            </a:r>
            <a:r>
              <a:rPr sz="1800" spc="5" dirty="0">
                <a:latin typeface="Arial MT"/>
                <a:cs typeface="Arial MT"/>
              </a:rPr>
              <a:t>dilakukan</a:t>
            </a:r>
            <a:r>
              <a:rPr sz="1800" spc="-80" dirty="0">
                <a:latin typeface="Arial MT"/>
                <a:cs typeface="Arial MT"/>
              </a:rPr>
              <a:t> </a:t>
            </a:r>
            <a:r>
              <a:rPr sz="1800" spc="15" dirty="0">
                <a:latin typeface="Arial MT"/>
                <a:cs typeface="Arial MT"/>
              </a:rPr>
              <a:t>dengan::</a:t>
            </a:r>
            <a:endParaRPr sz="1800">
              <a:latin typeface="Arial MT"/>
              <a:cs typeface="Arial MT"/>
            </a:endParaRPr>
          </a:p>
          <a:p>
            <a:pPr marL="365125" marR="5080" indent="-248285" algn="just">
              <a:lnSpc>
                <a:spcPts val="2180"/>
              </a:lnSpc>
              <a:spcBef>
                <a:spcPts val="75"/>
              </a:spcBef>
            </a:pPr>
            <a:r>
              <a:rPr sz="1800" spc="-15" dirty="0">
                <a:latin typeface="Arial MT"/>
                <a:cs typeface="Arial MT"/>
              </a:rPr>
              <a:t>a. </a:t>
            </a:r>
            <a:r>
              <a:rPr sz="1800" dirty="0">
                <a:latin typeface="Arial MT"/>
                <a:cs typeface="Arial MT"/>
              </a:rPr>
              <a:t>meminta</a:t>
            </a:r>
            <a:r>
              <a:rPr sz="1800" spc="5" dirty="0">
                <a:latin typeface="Arial MT"/>
                <a:cs typeface="Arial MT"/>
              </a:rPr>
              <a:t> </a:t>
            </a:r>
            <a:r>
              <a:rPr sz="1800" dirty="0">
                <a:latin typeface="Arial MT"/>
                <a:cs typeface="Arial MT"/>
              </a:rPr>
              <a:t>Kementerian/Lembaga</a:t>
            </a:r>
            <a:r>
              <a:rPr sz="1800" spc="5" dirty="0">
                <a:latin typeface="Arial MT"/>
                <a:cs typeface="Arial MT"/>
              </a:rPr>
              <a:t> </a:t>
            </a:r>
            <a:r>
              <a:rPr sz="1800" dirty="0">
                <a:latin typeface="Arial MT"/>
                <a:cs typeface="Arial MT"/>
              </a:rPr>
              <a:t>melakukan </a:t>
            </a:r>
            <a:r>
              <a:rPr sz="1800" spc="5" dirty="0">
                <a:latin typeface="Arial MT"/>
                <a:cs typeface="Arial MT"/>
              </a:rPr>
              <a:t> </a:t>
            </a:r>
            <a:r>
              <a:rPr sz="1800" spc="-5" dirty="0">
                <a:latin typeface="Arial MT"/>
                <a:cs typeface="Arial MT"/>
              </a:rPr>
              <a:t>pencadangan anggaran</a:t>
            </a:r>
            <a:r>
              <a:rPr sz="1800" dirty="0">
                <a:latin typeface="Arial MT"/>
                <a:cs typeface="Arial MT"/>
              </a:rPr>
              <a:t> </a:t>
            </a:r>
            <a:r>
              <a:rPr sz="1800" spc="5" dirty="0">
                <a:latin typeface="Arial MT"/>
                <a:cs typeface="Arial MT"/>
              </a:rPr>
              <a:t>dalam jumlah </a:t>
            </a:r>
            <a:r>
              <a:rPr sz="1800" spc="-5" dirty="0">
                <a:latin typeface="Arial MT"/>
                <a:cs typeface="Arial MT"/>
              </a:rPr>
              <a:t>tertentu </a:t>
            </a:r>
            <a:r>
              <a:rPr sz="1800" spc="-490" dirty="0">
                <a:latin typeface="Arial MT"/>
                <a:cs typeface="Arial MT"/>
              </a:rPr>
              <a:t> </a:t>
            </a:r>
            <a:r>
              <a:rPr sz="1800" spc="5" dirty="0">
                <a:latin typeface="Arial MT"/>
                <a:cs typeface="Arial MT"/>
              </a:rPr>
              <a:t>dan</a:t>
            </a:r>
            <a:r>
              <a:rPr sz="1800" spc="45" dirty="0">
                <a:latin typeface="Arial MT"/>
                <a:cs typeface="Arial MT"/>
              </a:rPr>
              <a:t> </a:t>
            </a:r>
            <a:r>
              <a:rPr sz="1800" spc="-10" dirty="0">
                <a:latin typeface="Arial MT"/>
                <a:cs typeface="Arial MT"/>
              </a:rPr>
              <a:t>menyampaikan</a:t>
            </a:r>
            <a:r>
              <a:rPr sz="1800" spc="25" dirty="0">
                <a:latin typeface="Arial MT"/>
                <a:cs typeface="Arial MT"/>
              </a:rPr>
              <a:t> </a:t>
            </a:r>
            <a:r>
              <a:rPr sz="1800" spc="5" dirty="0">
                <a:latin typeface="Arial MT"/>
                <a:cs typeface="Arial MT"/>
              </a:rPr>
              <a:t>usulan</a:t>
            </a:r>
            <a:r>
              <a:rPr sz="1800" spc="475" dirty="0">
                <a:latin typeface="Arial MT"/>
                <a:cs typeface="Arial MT"/>
              </a:rPr>
              <a:t> </a:t>
            </a:r>
            <a:r>
              <a:rPr sz="1800" spc="-5" dirty="0">
                <a:latin typeface="Arial MT"/>
                <a:cs typeface="Arial MT"/>
              </a:rPr>
              <a:t>pencadangan</a:t>
            </a:r>
            <a:endParaRPr sz="1800">
              <a:latin typeface="Arial MT"/>
              <a:cs typeface="Arial MT"/>
            </a:endParaRPr>
          </a:p>
        </p:txBody>
      </p:sp>
      <p:sp>
        <p:nvSpPr>
          <p:cNvPr id="4" name="object 4"/>
          <p:cNvSpPr txBox="1"/>
          <p:nvPr/>
        </p:nvSpPr>
        <p:spPr>
          <a:xfrm>
            <a:off x="6584950" y="2556573"/>
            <a:ext cx="3670300" cy="843915"/>
          </a:xfrm>
          <a:prstGeom prst="rect">
            <a:avLst/>
          </a:prstGeom>
        </p:spPr>
        <p:txBody>
          <a:bodyPr vert="horz" wrap="square" lIns="0" tIns="12700" rIns="0" bIns="0" rtlCol="0">
            <a:spAutoFit/>
          </a:bodyPr>
          <a:lstStyle/>
          <a:p>
            <a:pPr marL="260350">
              <a:lnSpc>
                <a:spcPts val="2130"/>
              </a:lnSpc>
              <a:spcBef>
                <a:spcPts val="100"/>
              </a:spcBef>
            </a:pPr>
            <a:r>
              <a:rPr sz="1800" spc="5" dirty="0">
                <a:latin typeface="Arial MT"/>
                <a:cs typeface="Arial MT"/>
              </a:rPr>
              <a:t>kepada</a:t>
            </a:r>
            <a:r>
              <a:rPr sz="1800" spc="-95" dirty="0">
                <a:latin typeface="Arial MT"/>
                <a:cs typeface="Arial MT"/>
              </a:rPr>
              <a:t> </a:t>
            </a:r>
            <a:r>
              <a:rPr sz="1800" spc="-10" dirty="0">
                <a:latin typeface="Arial MT"/>
                <a:cs typeface="Arial MT"/>
              </a:rPr>
              <a:t>Menteri</a:t>
            </a:r>
            <a:r>
              <a:rPr sz="1800" spc="55" dirty="0">
                <a:latin typeface="Arial MT"/>
                <a:cs typeface="Arial MT"/>
              </a:rPr>
              <a:t> </a:t>
            </a:r>
            <a:r>
              <a:rPr sz="1800" spc="10" dirty="0">
                <a:latin typeface="Arial MT"/>
                <a:cs typeface="Arial MT"/>
              </a:rPr>
              <a:t>Keuangan.</a:t>
            </a:r>
            <a:endParaRPr sz="1800">
              <a:latin typeface="Arial MT"/>
              <a:cs typeface="Arial MT"/>
            </a:endParaRPr>
          </a:p>
          <a:p>
            <a:pPr marL="260350" marR="5080" indent="-248285">
              <a:lnSpc>
                <a:spcPts val="2180"/>
              </a:lnSpc>
              <a:spcBef>
                <a:spcPts val="30"/>
              </a:spcBef>
              <a:tabLst>
                <a:tab pos="1327785" algn="l"/>
                <a:tab pos="1928495" algn="l"/>
                <a:tab pos="2490470" algn="l"/>
                <a:tab pos="3348990" algn="l"/>
              </a:tabLst>
            </a:pPr>
            <a:r>
              <a:rPr sz="1800" spc="50" dirty="0">
                <a:latin typeface="Arial MT"/>
                <a:cs typeface="Arial MT"/>
              </a:rPr>
              <a:t>b</a:t>
            </a:r>
            <a:r>
              <a:rPr sz="1800" dirty="0">
                <a:latin typeface="Arial MT"/>
                <a:cs typeface="Arial MT"/>
              </a:rPr>
              <a:t>.</a:t>
            </a:r>
            <a:r>
              <a:rPr sz="1800" spc="-105" dirty="0">
                <a:latin typeface="Arial MT"/>
                <a:cs typeface="Arial MT"/>
              </a:rPr>
              <a:t> </a:t>
            </a:r>
            <a:r>
              <a:rPr sz="1800" dirty="0">
                <a:latin typeface="Arial MT"/>
                <a:cs typeface="Arial MT"/>
              </a:rPr>
              <a:t>K</a:t>
            </a:r>
            <a:r>
              <a:rPr sz="1800" spc="-30" dirty="0">
                <a:latin typeface="Arial MT"/>
                <a:cs typeface="Arial MT"/>
              </a:rPr>
              <a:t>e</a:t>
            </a:r>
            <a:r>
              <a:rPr sz="1800" dirty="0">
                <a:latin typeface="Arial MT"/>
                <a:cs typeface="Arial MT"/>
              </a:rPr>
              <a:t>m</a:t>
            </a:r>
            <a:r>
              <a:rPr sz="1800" spc="-30" dirty="0">
                <a:latin typeface="Arial MT"/>
                <a:cs typeface="Arial MT"/>
              </a:rPr>
              <a:t>e</a:t>
            </a:r>
            <a:r>
              <a:rPr sz="1800" spc="45" dirty="0">
                <a:latin typeface="Arial MT"/>
                <a:cs typeface="Arial MT"/>
              </a:rPr>
              <a:t>n</a:t>
            </a:r>
            <a:r>
              <a:rPr sz="1800" spc="20" dirty="0">
                <a:latin typeface="Arial MT"/>
                <a:cs typeface="Arial MT"/>
              </a:rPr>
              <a:t>t</a:t>
            </a:r>
            <a:r>
              <a:rPr sz="1800" spc="-30" dirty="0">
                <a:latin typeface="Arial MT"/>
                <a:cs typeface="Arial MT"/>
              </a:rPr>
              <a:t>e</a:t>
            </a:r>
            <a:r>
              <a:rPr sz="1800" dirty="0">
                <a:latin typeface="Arial MT"/>
                <a:cs typeface="Arial MT"/>
              </a:rPr>
              <a:t>r</a:t>
            </a:r>
            <a:r>
              <a:rPr sz="1800" spc="-30" dirty="0">
                <a:latin typeface="Arial MT"/>
                <a:cs typeface="Arial MT"/>
              </a:rPr>
              <a:t>ia</a:t>
            </a:r>
            <a:r>
              <a:rPr sz="1800" dirty="0">
                <a:latin typeface="Arial MT"/>
                <a:cs typeface="Arial MT"/>
              </a:rPr>
              <a:t>n	K</a:t>
            </a:r>
            <a:r>
              <a:rPr sz="1800" spc="-30" dirty="0">
                <a:latin typeface="Arial MT"/>
                <a:cs typeface="Arial MT"/>
              </a:rPr>
              <a:t>e</a:t>
            </a:r>
            <a:r>
              <a:rPr sz="1800" spc="45" dirty="0">
                <a:latin typeface="Arial MT"/>
                <a:cs typeface="Arial MT"/>
              </a:rPr>
              <a:t>u</a:t>
            </a:r>
            <a:r>
              <a:rPr sz="1800" spc="-30" dirty="0">
                <a:latin typeface="Arial MT"/>
                <a:cs typeface="Arial MT"/>
              </a:rPr>
              <a:t>a</a:t>
            </a:r>
            <a:r>
              <a:rPr sz="1800" spc="45" dirty="0">
                <a:latin typeface="Arial MT"/>
                <a:cs typeface="Arial MT"/>
              </a:rPr>
              <a:t>ng</a:t>
            </a:r>
            <a:r>
              <a:rPr sz="1800" spc="-105" dirty="0">
                <a:latin typeface="Arial MT"/>
                <a:cs typeface="Arial MT"/>
              </a:rPr>
              <a:t>a</a:t>
            </a:r>
            <a:r>
              <a:rPr sz="1800" dirty="0">
                <a:latin typeface="Arial MT"/>
                <a:cs typeface="Arial MT"/>
              </a:rPr>
              <a:t>n	</a:t>
            </a:r>
            <a:r>
              <a:rPr sz="1800" spc="-5" dirty="0">
                <a:latin typeface="Arial MT"/>
                <a:cs typeface="Arial MT"/>
              </a:rPr>
              <a:t>c</a:t>
            </a:r>
            <a:r>
              <a:rPr sz="1800" spc="20" dirty="0">
                <a:latin typeface="Arial MT"/>
                <a:cs typeface="Arial MT"/>
              </a:rPr>
              <a:t>.</a:t>
            </a:r>
            <a:r>
              <a:rPr sz="1800" dirty="0">
                <a:latin typeface="Arial MT"/>
                <a:cs typeface="Arial MT"/>
              </a:rPr>
              <a:t>q  Jenderal	</a:t>
            </a:r>
            <a:r>
              <a:rPr sz="1800" spc="-10" dirty="0">
                <a:latin typeface="Arial MT"/>
                <a:cs typeface="Arial MT"/>
              </a:rPr>
              <a:t>Anggaran	</a:t>
            </a:r>
            <a:r>
              <a:rPr sz="1800" spc="-5" dirty="0">
                <a:latin typeface="Arial MT"/>
                <a:cs typeface="Arial MT"/>
              </a:rPr>
              <a:t>melakukan</a:t>
            </a:r>
            <a:endParaRPr sz="1800">
              <a:latin typeface="Arial MT"/>
              <a:cs typeface="Arial MT"/>
            </a:endParaRPr>
          </a:p>
        </p:txBody>
      </p:sp>
      <p:sp>
        <p:nvSpPr>
          <p:cNvPr id="5" name="object 5"/>
          <p:cNvSpPr txBox="1"/>
          <p:nvPr/>
        </p:nvSpPr>
        <p:spPr>
          <a:xfrm>
            <a:off x="10340975" y="2823527"/>
            <a:ext cx="1271270" cy="576580"/>
          </a:xfrm>
          <a:prstGeom prst="rect">
            <a:avLst/>
          </a:prstGeom>
        </p:spPr>
        <p:txBody>
          <a:bodyPr vert="horz" wrap="square" lIns="0" tIns="10795" rIns="0" bIns="0" rtlCol="0">
            <a:spAutoFit/>
          </a:bodyPr>
          <a:lstStyle/>
          <a:p>
            <a:pPr marL="12700" marR="5080" indent="266700">
              <a:lnSpc>
                <a:spcPct val="100800"/>
              </a:lnSpc>
              <a:spcBef>
                <a:spcPts val="85"/>
              </a:spcBef>
            </a:pPr>
            <a:r>
              <a:rPr sz="1800" spc="-25" dirty="0">
                <a:latin typeface="Arial MT"/>
                <a:cs typeface="Arial MT"/>
              </a:rPr>
              <a:t>D</a:t>
            </a:r>
            <a:r>
              <a:rPr sz="1800" spc="-30" dirty="0">
                <a:latin typeface="Arial MT"/>
                <a:cs typeface="Arial MT"/>
              </a:rPr>
              <a:t>i</a:t>
            </a:r>
            <a:r>
              <a:rPr sz="1800" dirty="0">
                <a:latin typeface="Arial MT"/>
                <a:cs typeface="Arial MT"/>
              </a:rPr>
              <a:t>r</a:t>
            </a:r>
            <a:r>
              <a:rPr sz="1800" spc="-30" dirty="0">
                <a:latin typeface="Arial MT"/>
                <a:cs typeface="Arial MT"/>
              </a:rPr>
              <a:t>e</a:t>
            </a:r>
            <a:r>
              <a:rPr sz="1800" dirty="0">
                <a:latin typeface="Arial MT"/>
                <a:cs typeface="Arial MT"/>
              </a:rPr>
              <a:t>k</a:t>
            </a:r>
            <a:r>
              <a:rPr sz="1800" spc="20" dirty="0">
                <a:latin typeface="Arial MT"/>
                <a:cs typeface="Arial MT"/>
              </a:rPr>
              <a:t>t</a:t>
            </a:r>
            <a:r>
              <a:rPr sz="1800" spc="-30" dirty="0">
                <a:latin typeface="Arial MT"/>
                <a:cs typeface="Arial MT"/>
              </a:rPr>
              <a:t>o</a:t>
            </a:r>
            <a:r>
              <a:rPr sz="1800" dirty="0">
                <a:latin typeface="Arial MT"/>
                <a:cs typeface="Arial MT"/>
              </a:rPr>
              <a:t>r</a:t>
            </a:r>
            <a:r>
              <a:rPr sz="1800" spc="-30" dirty="0">
                <a:latin typeface="Arial MT"/>
                <a:cs typeface="Arial MT"/>
              </a:rPr>
              <a:t>a</a:t>
            </a:r>
            <a:r>
              <a:rPr sz="1800" dirty="0">
                <a:latin typeface="Arial MT"/>
                <a:cs typeface="Arial MT"/>
              </a:rPr>
              <a:t>t  </a:t>
            </a:r>
            <a:r>
              <a:rPr sz="1800" spc="45" dirty="0">
                <a:latin typeface="Arial MT"/>
                <a:cs typeface="Arial MT"/>
              </a:rPr>
              <a:t>p</a:t>
            </a:r>
            <a:r>
              <a:rPr sz="1800" spc="-30" dirty="0">
                <a:latin typeface="Arial MT"/>
                <a:cs typeface="Arial MT"/>
              </a:rPr>
              <a:t>e</a:t>
            </a:r>
            <a:r>
              <a:rPr sz="1800" dirty="0">
                <a:latin typeface="Arial MT"/>
                <a:cs typeface="Arial MT"/>
              </a:rPr>
              <a:t>m</a:t>
            </a:r>
            <a:r>
              <a:rPr sz="1800" spc="-30" dirty="0">
                <a:latin typeface="Arial MT"/>
                <a:cs typeface="Arial MT"/>
              </a:rPr>
              <a:t>b</a:t>
            </a:r>
            <a:r>
              <a:rPr sz="1800" spc="45" dirty="0">
                <a:latin typeface="Arial MT"/>
                <a:cs typeface="Arial MT"/>
              </a:rPr>
              <a:t>l</a:t>
            </a:r>
            <a:r>
              <a:rPr sz="1800" spc="-30" dirty="0">
                <a:latin typeface="Arial MT"/>
                <a:cs typeface="Arial MT"/>
              </a:rPr>
              <a:t>o</a:t>
            </a:r>
            <a:r>
              <a:rPr sz="1800" dirty="0">
                <a:latin typeface="Arial MT"/>
                <a:cs typeface="Arial MT"/>
              </a:rPr>
              <a:t>k</a:t>
            </a:r>
            <a:r>
              <a:rPr sz="1800" spc="-30" dirty="0">
                <a:latin typeface="Arial MT"/>
                <a:cs typeface="Arial MT"/>
              </a:rPr>
              <a:t>i</a:t>
            </a:r>
            <a:r>
              <a:rPr sz="1800" dirty="0">
                <a:latin typeface="Arial MT"/>
                <a:cs typeface="Arial MT"/>
              </a:rPr>
              <a:t>r</a:t>
            </a:r>
            <a:r>
              <a:rPr sz="1800" spc="-30" dirty="0">
                <a:latin typeface="Arial MT"/>
                <a:cs typeface="Arial MT"/>
              </a:rPr>
              <a:t>a</a:t>
            </a:r>
            <a:r>
              <a:rPr sz="1800" dirty="0">
                <a:latin typeface="Arial MT"/>
                <a:cs typeface="Arial MT"/>
              </a:rPr>
              <a:t>n</a:t>
            </a:r>
            <a:endParaRPr sz="1800">
              <a:latin typeface="Arial MT"/>
              <a:cs typeface="Arial MT"/>
            </a:endParaRPr>
          </a:p>
        </p:txBody>
      </p:sp>
      <p:sp>
        <p:nvSpPr>
          <p:cNvPr id="6" name="object 6"/>
          <p:cNvSpPr txBox="1"/>
          <p:nvPr/>
        </p:nvSpPr>
        <p:spPr>
          <a:xfrm>
            <a:off x="6565900" y="3376866"/>
            <a:ext cx="5055235" cy="1120775"/>
          </a:xfrm>
          <a:prstGeom prst="rect">
            <a:avLst/>
          </a:prstGeom>
        </p:spPr>
        <p:txBody>
          <a:bodyPr vert="horz" wrap="square" lIns="0" tIns="10795" rIns="0" bIns="0" rtlCol="0">
            <a:spAutoFit/>
          </a:bodyPr>
          <a:lstStyle/>
          <a:p>
            <a:pPr marL="279400" marR="20955">
              <a:lnSpc>
                <a:spcPct val="100800"/>
              </a:lnSpc>
              <a:spcBef>
                <a:spcPts val="85"/>
              </a:spcBef>
            </a:pPr>
            <a:r>
              <a:rPr sz="1800" spc="-5" dirty="0">
                <a:latin typeface="Arial MT"/>
                <a:cs typeface="Arial MT"/>
              </a:rPr>
              <a:t>DIPA</a:t>
            </a:r>
            <a:r>
              <a:rPr sz="1800" spc="380" dirty="0">
                <a:latin typeface="Arial MT"/>
                <a:cs typeface="Arial MT"/>
              </a:rPr>
              <a:t> </a:t>
            </a:r>
            <a:r>
              <a:rPr sz="1800" dirty="0">
                <a:latin typeface="Arial MT"/>
                <a:cs typeface="Arial MT"/>
              </a:rPr>
              <a:t>Kementerian/Lembaga</a:t>
            </a:r>
            <a:r>
              <a:rPr sz="1800" spc="440" dirty="0">
                <a:latin typeface="Arial MT"/>
                <a:cs typeface="Arial MT"/>
              </a:rPr>
              <a:t> </a:t>
            </a:r>
            <a:r>
              <a:rPr sz="1800" spc="-10" dirty="0">
                <a:latin typeface="Arial MT"/>
                <a:cs typeface="Arial MT"/>
              </a:rPr>
              <a:t>secara</a:t>
            </a:r>
            <a:r>
              <a:rPr sz="1800" spc="430" dirty="0">
                <a:latin typeface="Arial MT"/>
                <a:cs typeface="Arial MT"/>
              </a:rPr>
              <a:t> </a:t>
            </a:r>
            <a:r>
              <a:rPr sz="1800" spc="-10" dirty="0">
                <a:latin typeface="Arial MT"/>
                <a:cs typeface="Arial MT"/>
              </a:rPr>
              <a:t>otomatis </a:t>
            </a:r>
            <a:r>
              <a:rPr sz="1800" spc="-484" dirty="0">
                <a:latin typeface="Arial MT"/>
                <a:cs typeface="Arial MT"/>
              </a:rPr>
              <a:t> </a:t>
            </a:r>
            <a:r>
              <a:rPr sz="1800" spc="10" dirty="0">
                <a:latin typeface="Arial MT"/>
                <a:cs typeface="Arial MT"/>
              </a:rPr>
              <a:t>melalui</a:t>
            </a:r>
            <a:r>
              <a:rPr sz="1800" spc="-75" dirty="0">
                <a:latin typeface="Arial MT"/>
                <a:cs typeface="Arial MT"/>
              </a:rPr>
              <a:t> </a:t>
            </a:r>
            <a:r>
              <a:rPr sz="1800" spc="-10" dirty="0">
                <a:latin typeface="Arial MT"/>
                <a:cs typeface="Arial MT"/>
              </a:rPr>
              <a:t>sistem</a:t>
            </a:r>
            <a:r>
              <a:rPr sz="1800" spc="25" dirty="0">
                <a:latin typeface="Arial MT"/>
                <a:cs typeface="Arial MT"/>
              </a:rPr>
              <a:t> </a:t>
            </a:r>
            <a:r>
              <a:rPr sz="1800" spc="-5" dirty="0">
                <a:latin typeface="Arial MT"/>
                <a:cs typeface="Arial MT"/>
              </a:rPr>
              <a:t>informasi.</a:t>
            </a:r>
            <a:endParaRPr sz="1800" dirty="0">
              <a:latin typeface="Arial MT"/>
              <a:cs typeface="Arial MT"/>
            </a:endParaRPr>
          </a:p>
          <a:p>
            <a:pPr>
              <a:lnSpc>
                <a:spcPct val="100000"/>
              </a:lnSpc>
              <a:spcBef>
                <a:spcPts val="50"/>
              </a:spcBef>
            </a:pPr>
            <a:endParaRPr sz="1800" dirty="0">
              <a:latin typeface="Arial MT"/>
              <a:cs typeface="Arial MT"/>
            </a:endParaRPr>
          </a:p>
          <a:p>
            <a:pPr marL="374650" indent="-362585">
              <a:lnSpc>
                <a:spcPct val="100000"/>
              </a:lnSpc>
              <a:buFont typeface="Segoe UI Symbol"/>
              <a:buChar char="❑"/>
              <a:tabLst>
                <a:tab pos="374650" algn="l"/>
                <a:tab pos="375285" algn="l"/>
              </a:tabLst>
            </a:pPr>
            <a:r>
              <a:rPr sz="1800" spc="-10" dirty="0">
                <a:latin typeface="Arial MT"/>
                <a:cs typeface="Arial MT"/>
              </a:rPr>
              <a:t>Dalam</a:t>
            </a:r>
            <a:r>
              <a:rPr sz="1800" spc="385" dirty="0">
                <a:latin typeface="Arial MT"/>
                <a:cs typeface="Arial MT"/>
              </a:rPr>
              <a:t> </a:t>
            </a:r>
            <a:r>
              <a:rPr sz="1800" spc="5" dirty="0">
                <a:latin typeface="Arial MT"/>
                <a:cs typeface="Arial MT"/>
              </a:rPr>
              <a:t>hal</a:t>
            </a:r>
            <a:r>
              <a:rPr sz="1800" spc="434" dirty="0">
                <a:latin typeface="Arial MT"/>
                <a:cs typeface="Arial MT"/>
              </a:rPr>
              <a:t> </a:t>
            </a:r>
            <a:r>
              <a:rPr sz="1800" spc="5" dirty="0">
                <a:latin typeface="Arial MT"/>
                <a:cs typeface="Arial MT"/>
              </a:rPr>
              <a:t>K/L</a:t>
            </a:r>
            <a:r>
              <a:rPr sz="1800" spc="370" dirty="0">
                <a:latin typeface="Arial MT"/>
                <a:cs typeface="Arial MT"/>
              </a:rPr>
              <a:t> </a:t>
            </a:r>
            <a:r>
              <a:rPr sz="1800" dirty="0">
                <a:latin typeface="Arial MT"/>
                <a:cs typeface="Arial MT"/>
              </a:rPr>
              <a:t>tidak</a:t>
            </a:r>
            <a:r>
              <a:rPr sz="1800" spc="385" dirty="0">
                <a:latin typeface="Arial MT"/>
                <a:cs typeface="Arial MT"/>
              </a:rPr>
              <a:t> </a:t>
            </a:r>
            <a:r>
              <a:rPr sz="1800" spc="-5" dirty="0">
                <a:latin typeface="Arial MT"/>
                <a:cs typeface="Arial MT"/>
              </a:rPr>
              <a:t>menyampaikan</a:t>
            </a:r>
            <a:r>
              <a:rPr sz="1800" spc="455" dirty="0">
                <a:latin typeface="Arial MT"/>
                <a:cs typeface="Arial MT"/>
              </a:rPr>
              <a:t> </a:t>
            </a:r>
            <a:r>
              <a:rPr sz="1800" dirty="0">
                <a:latin typeface="Arial MT"/>
                <a:cs typeface="Arial MT"/>
              </a:rPr>
              <a:t>usulan,</a:t>
            </a:r>
          </a:p>
        </p:txBody>
      </p:sp>
      <p:sp>
        <p:nvSpPr>
          <p:cNvPr id="7" name="object 7"/>
          <p:cNvSpPr txBox="1"/>
          <p:nvPr/>
        </p:nvSpPr>
        <p:spPr>
          <a:xfrm>
            <a:off x="9196958" y="4473511"/>
            <a:ext cx="2411730" cy="577215"/>
          </a:xfrm>
          <a:prstGeom prst="rect">
            <a:avLst/>
          </a:prstGeom>
        </p:spPr>
        <p:txBody>
          <a:bodyPr vert="horz" wrap="square" lIns="0" tIns="10160" rIns="0" bIns="0" rtlCol="0">
            <a:spAutoFit/>
          </a:bodyPr>
          <a:lstStyle/>
          <a:p>
            <a:pPr marL="12700" marR="5080" indent="9525">
              <a:lnSpc>
                <a:spcPct val="100899"/>
              </a:lnSpc>
              <a:spcBef>
                <a:spcPts val="80"/>
              </a:spcBef>
              <a:tabLst>
                <a:tab pos="555625" algn="l"/>
                <a:tab pos="1223010" algn="l"/>
                <a:tab pos="1442085" algn="l"/>
              </a:tabLst>
            </a:pPr>
            <a:r>
              <a:rPr sz="1800" spc="-5" dirty="0">
                <a:latin typeface="Arial MT"/>
                <a:cs typeface="Arial MT"/>
              </a:rPr>
              <a:t>c</a:t>
            </a:r>
            <a:r>
              <a:rPr sz="1800" spc="-55" dirty="0">
                <a:latin typeface="Arial MT"/>
                <a:cs typeface="Arial MT"/>
              </a:rPr>
              <a:t>.</a:t>
            </a:r>
            <a:r>
              <a:rPr sz="1800" dirty="0">
                <a:latin typeface="Arial MT"/>
                <a:cs typeface="Arial MT"/>
              </a:rPr>
              <a:t>q	</a:t>
            </a:r>
            <a:r>
              <a:rPr sz="1800" spc="-434" dirty="0">
                <a:latin typeface="Arial MT"/>
                <a:cs typeface="Arial MT"/>
              </a:rPr>
              <a:t> </a:t>
            </a:r>
            <a:r>
              <a:rPr sz="1800" spc="-25" dirty="0">
                <a:latin typeface="Arial MT"/>
                <a:cs typeface="Arial MT"/>
              </a:rPr>
              <a:t>D</a:t>
            </a:r>
            <a:r>
              <a:rPr sz="1800" dirty="0">
                <a:latin typeface="Arial MT"/>
                <a:cs typeface="Arial MT"/>
              </a:rPr>
              <a:t>JA	</a:t>
            </a:r>
            <a:r>
              <a:rPr sz="1800" b="1" spc="-30" dirty="0">
                <a:latin typeface="Arial"/>
                <a:cs typeface="Arial"/>
              </a:rPr>
              <a:t>me</a:t>
            </a:r>
            <a:r>
              <a:rPr sz="1800" b="1" spc="20" dirty="0">
                <a:latin typeface="Arial"/>
                <a:cs typeface="Arial"/>
              </a:rPr>
              <a:t>l</a:t>
            </a:r>
            <a:r>
              <a:rPr sz="1800" b="1" spc="-30" dirty="0">
                <a:latin typeface="Arial"/>
                <a:cs typeface="Arial"/>
              </a:rPr>
              <a:t>ak</a:t>
            </a:r>
            <a:r>
              <a:rPr sz="1800" b="1" spc="20" dirty="0">
                <a:latin typeface="Arial"/>
                <a:cs typeface="Arial"/>
              </a:rPr>
              <a:t>u</a:t>
            </a:r>
            <a:r>
              <a:rPr sz="1800" b="1" spc="-30" dirty="0">
                <a:latin typeface="Arial"/>
                <a:cs typeface="Arial"/>
              </a:rPr>
              <a:t>ka</a:t>
            </a:r>
            <a:r>
              <a:rPr sz="1800" b="1" dirty="0">
                <a:latin typeface="Arial"/>
                <a:cs typeface="Arial"/>
              </a:rPr>
              <a:t>n  </a:t>
            </a:r>
            <a:r>
              <a:rPr sz="1800" b="1" spc="-30" dirty="0">
                <a:latin typeface="Arial"/>
                <a:cs typeface="Arial"/>
              </a:rPr>
              <a:t>K</a:t>
            </a:r>
            <a:r>
              <a:rPr sz="1800" b="1" spc="20" dirty="0">
                <a:latin typeface="Arial"/>
                <a:cs typeface="Arial"/>
              </a:rPr>
              <a:t>/</a:t>
            </a:r>
            <a:r>
              <a:rPr sz="1800" b="1" dirty="0">
                <a:latin typeface="Arial"/>
                <a:cs typeface="Arial"/>
              </a:rPr>
              <a:t>L	</a:t>
            </a:r>
            <a:r>
              <a:rPr sz="1800" b="1" spc="-30" dirty="0">
                <a:latin typeface="Arial"/>
                <a:cs typeface="Arial"/>
              </a:rPr>
              <a:t>secar</a:t>
            </a:r>
            <a:r>
              <a:rPr sz="1800" b="1" dirty="0">
                <a:latin typeface="Arial"/>
                <a:cs typeface="Arial"/>
              </a:rPr>
              <a:t>a	</a:t>
            </a:r>
            <a:r>
              <a:rPr sz="1800" b="1" spc="25" dirty="0">
                <a:latin typeface="Arial"/>
                <a:cs typeface="Arial"/>
              </a:rPr>
              <a:t>o</a:t>
            </a:r>
            <a:r>
              <a:rPr sz="1800" b="1" dirty="0">
                <a:latin typeface="Arial"/>
                <a:cs typeface="Arial"/>
              </a:rPr>
              <a:t>t</a:t>
            </a:r>
            <a:r>
              <a:rPr sz="1800" b="1" spc="20" dirty="0">
                <a:latin typeface="Arial"/>
                <a:cs typeface="Arial"/>
              </a:rPr>
              <a:t>o</a:t>
            </a:r>
            <a:r>
              <a:rPr sz="1800" b="1" spc="-30" dirty="0">
                <a:latin typeface="Arial"/>
                <a:cs typeface="Arial"/>
              </a:rPr>
              <a:t>ma</a:t>
            </a:r>
            <a:r>
              <a:rPr sz="1800" b="1" dirty="0">
                <a:latin typeface="Arial"/>
                <a:cs typeface="Arial"/>
              </a:rPr>
              <a:t>t</a:t>
            </a:r>
            <a:r>
              <a:rPr sz="1800" b="1" spc="20" dirty="0">
                <a:latin typeface="Arial"/>
                <a:cs typeface="Arial"/>
              </a:rPr>
              <a:t>i</a:t>
            </a:r>
            <a:r>
              <a:rPr sz="1800" b="1" dirty="0">
                <a:latin typeface="Arial"/>
                <a:cs typeface="Arial"/>
              </a:rPr>
              <a:t>s</a:t>
            </a:r>
            <a:endParaRPr sz="1800">
              <a:latin typeface="Arial"/>
              <a:cs typeface="Arial"/>
            </a:endParaRPr>
          </a:p>
        </p:txBody>
      </p:sp>
      <p:sp>
        <p:nvSpPr>
          <p:cNvPr id="8" name="object 8"/>
          <p:cNvSpPr txBox="1"/>
          <p:nvPr/>
        </p:nvSpPr>
        <p:spPr>
          <a:xfrm>
            <a:off x="6928104" y="4473511"/>
            <a:ext cx="2116455" cy="854075"/>
          </a:xfrm>
          <a:prstGeom prst="rect">
            <a:avLst/>
          </a:prstGeom>
        </p:spPr>
        <p:txBody>
          <a:bodyPr vert="horz" wrap="square" lIns="0" tIns="10160" rIns="0" bIns="0" rtlCol="0">
            <a:spAutoFit/>
          </a:bodyPr>
          <a:lstStyle/>
          <a:p>
            <a:pPr marL="12700" marR="5080" algn="just">
              <a:lnSpc>
                <a:spcPct val="100899"/>
              </a:lnSpc>
              <a:spcBef>
                <a:spcPts val="80"/>
              </a:spcBef>
            </a:pPr>
            <a:r>
              <a:rPr sz="1800" spc="-10" dirty="0">
                <a:latin typeface="Arial MT"/>
                <a:cs typeface="Arial MT"/>
              </a:rPr>
              <a:t>Menteri</a:t>
            </a:r>
            <a:r>
              <a:rPr sz="1800" spc="-5" dirty="0">
                <a:latin typeface="Arial MT"/>
                <a:cs typeface="Arial MT"/>
              </a:rPr>
              <a:t> </a:t>
            </a:r>
            <a:r>
              <a:rPr sz="1800" spc="5" dirty="0">
                <a:latin typeface="Arial MT"/>
                <a:cs typeface="Arial MT"/>
              </a:rPr>
              <a:t>Keuangan </a:t>
            </a:r>
            <a:r>
              <a:rPr sz="1800" spc="10" dirty="0">
                <a:latin typeface="Arial MT"/>
                <a:cs typeface="Arial MT"/>
              </a:rPr>
              <a:t> </a:t>
            </a:r>
            <a:r>
              <a:rPr sz="1800" b="1" spc="-5" dirty="0">
                <a:latin typeface="Arial"/>
                <a:cs typeface="Arial"/>
              </a:rPr>
              <a:t>pemblokiran</a:t>
            </a:r>
            <a:r>
              <a:rPr sz="1800" b="1" dirty="0">
                <a:latin typeface="Arial"/>
                <a:cs typeface="Arial"/>
              </a:rPr>
              <a:t> </a:t>
            </a:r>
            <a:r>
              <a:rPr sz="1800" b="1" spc="-5" dirty="0">
                <a:latin typeface="Arial"/>
                <a:cs typeface="Arial"/>
              </a:rPr>
              <a:t>DIPA </a:t>
            </a:r>
            <a:r>
              <a:rPr sz="1800" b="1" spc="-490" dirty="0">
                <a:latin typeface="Arial"/>
                <a:cs typeface="Arial"/>
              </a:rPr>
              <a:t> </a:t>
            </a:r>
            <a:r>
              <a:rPr sz="1800" b="1" spc="-5" dirty="0">
                <a:latin typeface="Arial"/>
                <a:cs typeface="Arial"/>
              </a:rPr>
              <a:t>melalui</a:t>
            </a:r>
            <a:r>
              <a:rPr sz="1800" b="1" spc="-45" dirty="0">
                <a:latin typeface="Arial"/>
                <a:cs typeface="Arial"/>
              </a:rPr>
              <a:t> </a:t>
            </a:r>
            <a:r>
              <a:rPr sz="1800" b="1" spc="-15" dirty="0">
                <a:latin typeface="Arial"/>
                <a:cs typeface="Arial"/>
              </a:rPr>
              <a:t>sistem.</a:t>
            </a:r>
            <a:endParaRPr sz="1800" dirty="0">
              <a:latin typeface="Arial"/>
              <a:cs typeface="Arial"/>
            </a:endParaRPr>
          </a:p>
        </p:txBody>
      </p:sp>
      <p:sp>
        <p:nvSpPr>
          <p:cNvPr id="9" name="object 9"/>
          <p:cNvSpPr txBox="1"/>
          <p:nvPr/>
        </p:nvSpPr>
        <p:spPr>
          <a:xfrm>
            <a:off x="6565900" y="5303583"/>
            <a:ext cx="2399665" cy="300355"/>
          </a:xfrm>
          <a:prstGeom prst="rect">
            <a:avLst/>
          </a:prstGeom>
        </p:spPr>
        <p:txBody>
          <a:bodyPr vert="horz" wrap="square" lIns="0" tIns="12700" rIns="0" bIns="0" rtlCol="0">
            <a:spAutoFit/>
          </a:bodyPr>
          <a:lstStyle/>
          <a:p>
            <a:pPr marL="374650" indent="-362585">
              <a:lnSpc>
                <a:spcPct val="100000"/>
              </a:lnSpc>
              <a:spcBef>
                <a:spcPts val="100"/>
              </a:spcBef>
              <a:buFont typeface="Segoe UI Symbol"/>
              <a:buChar char="❑"/>
              <a:tabLst>
                <a:tab pos="374650" algn="l"/>
                <a:tab pos="375285" algn="l"/>
                <a:tab pos="1861820" algn="l"/>
              </a:tabLst>
            </a:pPr>
            <a:r>
              <a:rPr sz="1800" dirty="0">
                <a:latin typeface="Arial MT"/>
                <a:cs typeface="Arial MT"/>
              </a:rPr>
              <a:t>P</a:t>
            </a:r>
            <a:r>
              <a:rPr sz="1800" spc="-30" dirty="0">
                <a:latin typeface="Arial MT"/>
                <a:cs typeface="Arial MT"/>
              </a:rPr>
              <a:t>e</a:t>
            </a:r>
            <a:r>
              <a:rPr sz="1800" dirty="0">
                <a:latin typeface="Arial MT"/>
                <a:cs typeface="Arial MT"/>
              </a:rPr>
              <a:t>m</a:t>
            </a:r>
            <a:r>
              <a:rPr sz="1800" spc="45" dirty="0">
                <a:latin typeface="Arial MT"/>
                <a:cs typeface="Arial MT"/>
              </a:rPr>
              <a:t>bl</a:t>
            </a:r>
            <a:r>
              <a:rPr sz="1800" spc="-30" dirty="0">
                <a:latin typeface="Arial MT"/>
                <a:cs typeface="Arial MT"/>
              </a:rPr>
              <a:t>o</a:t>
            </a:r>
            <a:r>
              <a:rPr sz="1800" dirty="0">
                <a:latin typeface="Arial MT"/>
                <a:cs typeface="Arial MT"/>
              </a:rPr>
              <a:t>k</a:t>
            </a:r>
            <a:r>
              <a:rPr sz="1800" spc="-25" dirty="0">
                <a:latin typeface="Arial MT"/>
                <a:cs typeface="Arial MT"/>
              </a:rPr>
              <a:t>i</a:t>
            </a:r>
            <a:r>
              <a:rPr sz="1800" dirty="0">
                <a:latin typeface="Arial MT"/>
                <a:cs typeface="Arial MT"/>
              </a:rPr>
              <a:t>r</a:t>
            </a:r>
            <a:r>
              <a:rPr sz="1800" spc="-25" dirty="0">
                <a:latin typeface="Arial MT"/>
                <a:cs typeface="Arial MT"/>
              </a:rPr>
              <a:t>a</a:t>
            </a:r>
            <a:r>
              <a:rPr sz="1800" dirty="0">
                <a:latin typeface="Arial MT"/>
                <a:cs typeface="Arial MT"/>
              </a:rPr>
              <a:t>n	</a:t>
            </a:r>
            <a:r>
              <a:rPr sz="1800" spc="-30" dirty="0">
                <a:latin typeface="Arial MT"/>
                <a:cs typeface="Arial MT"/>
              </a:rPr>
              <a:t>D</a:t>
            </a:r>
            <a:r>
              <a:rPr sz="1800" spc="-55" dirty="0">
                <a:latin typeface="Arial MT"/>
                <a:cs typeface="Arial MT"/>
              </a:rPr>
              <a:t>I</a:t>
            </a:r>
            <a:r>
              <a:rPr sz="1800" dirty="0">
                <a:latin typeface="Arial MT"/>
                <a:cs typeface="Arial MT"/>
              </a:rPr>
              <a:t>PA</a:t>
            </a:r>
            <a:endParaRPr sz="1800">
              <a:latin typeface="Arial MT"/>
              <a:cs typeface="Arial MT"/>
            </a:endParaRPr>
          </a:p>
        </p:txBody>
      </p:sp>
      <p:sp>
        <p:nvSpPr>
          <p:cNvPr id="10" name="object 10"/>
          <p:cNvSpPr txBox="1"/>
          <p:nvPr/>
        </p:nvSpPr>
        <p:spPr>
          <a:xfrm>
            <a:off x="6928104" y="5570537"/>
            <a:ext cx="4088765" cy="300355"/>
          </a:xfrm>
          <a:prstGeom prst="rect">
            <a:avLst/>
          </a:prstGeom>
        </p:spPr>
        <p:txBody>
          <a:bodyPr vert="horz" wrap="square" lIns="0" tIns="12700" rIns="0" bIns="0" rtlCol="0">
            <a:spAutoFit/>
          </a:bodyPr>
          <a:lstStyle/>
          <a:p>
            <a:pPr marL="12700">
              <a:lnSpc>
                <a:spcPct val="100000"/>
              </a:lnSpc>
              <a:spcBef>
                <a:spcPts val="100"/>
              </a:spcBef>
              <a:tabLst>
                <a:tab pos="1127760" algn="l"/>
                <a:tab pos="1776095" algn="l"/>
                <a:tab pos="2347595" algn="l"/>
                <a:tab pos="3014980" algn="l"/>
              </a:tabLst>
            </a:pPr>
            <a:r>
              <a:rPr sz="1800" spc="-5" dirty="0">
                <a:latin typeface="Arial MT"/>
                <a:cs typeface="Arial MT"/>
              </a:rPr>
              <a:t>dilakukan	pada	</a:t>
            </a:r>
            <a:r>
              <a:rPr sz="1800" spc="-15" dirty="0">
                <a:latin typeface="Arial MT"/>
                <a:cs typeface="Arial MT"/>
              </a:rPr>
              <a:t>saat	</a:t>
            </a:r>
            <a:r>
              <a:rPr sz="1800" spc="-5" dirty="0">
                <a:latin typeface="Arial MT"/>
                <a:cs typeface="Arial MT"/>
              </a:rPr>
              <a:t>DIPA	</a:t>
            </a:r>
            <a:r>
              <a:rPr sz="1800" dirty="0">
                <a:latin typeface="Arial MT"/>
                <a:cs typeface="Arial MT"/>
              </a:rPr>
              <a:t>ditetapkan</a:t>
            </a:r>
            <a:endParaRPr sz="1800">
              <a:latin typeface="Arial MT"/>
              <a:cs typeface="Arial MT"/>
            </a:endParaRPr>
          </a:p>
        </p:txBody>
      </p:sp>
      <p:sp>
        <p:nvSpPr>
          <p:cNvPr id="11" name="object 11"/>
          <p:cNvSpPr txBox="1"/>
          <p:nvPr/>
        </p:nvSpPr>
        <p:spPr>
          <a:xfrm>
            <a:off x="9149333" y="5303583"/>
            <a:ext cx="2463165" cy="567055"/>
          </a:xfrm>
          <a:prstGeom prst="rect">
            <a:avLst/>
          </a:prstGeom>
        </p:spPr>
        <p:txBody>
          <a:bodyPr vert="horz" wrap="square" lIns="0" tIns="12700" rIns="0" bIns="0" rtlCol="0">
            <a:spAutoFit/>
          </a:bodyPr>
          <a:lstStyle/>
          <a:p>
            <a:pPr marR="5080" algn="r">
              <a:lnSpc>
                <a:spcPts val="2130"/>
              </a:lnSpc>
              <a:spcBef>
                <a:spcPts val="100"/>
              </a:spcBef>
              <a:tabLst>
                <a:tab pos="895350" algn="l"/>
                <a:tab pos="1858010" algn="l"/>
              </a:tabLst>
            </a:pPr>
            <a:r>
              <a:rPr sz="1800" dirty="0">
                <a:latin typeface="Arial MT"/>
                <a:cs typeface="Arial MT"/>
              </a:rPr>
              <a:t>secara	</a:t>
            </a:r>
            <a:r>
              <a:rPr sz="1800" spc="5" dirty="0">
                <a:latin typeface="Arial MT"/>
                <a:cs typeface="Arial MT"/>
              </a:rPr>
              <a:t>mandiri	dapat</a:t>
            </a:r>
            <a:endParaRPr sz="1800">
              <a:latin typeface="Arial MT"/>
              <a:cs typeface="Arial MT"/>
            </a:endParaRPr>
          </a:p>
          <a:p>
            <a:pPr marR="8255" algn="r">
              <a:lnSpc>
                <a:spcPts val="2130"/>
              </a:lnSpc>
            </a:pPr>
            <a:r>
              <a:rPr sz="1800" spc="-10" dirty="0">
                <a:latin typeface="Arial MT"/>
                <a:cs typeface="Arial MT"/>
              </a:rPr>
              <a:t>atau</a:t>
            </a:r>
            <a:endParaRPr sz="1800">
              <a:latin typeface="Arial MT"/>
              <a:cs typeface="Arial MT"/>
            </a:endParaRPr>
          </a:p>
        </p:txBody>
      </p:sp>
      <p:sp>
        <p:nvSpPr>
          <p:cNvPr id="12" name="object 12"/>
          <p:cNvSpPr txBox="1"/>
          <p:nvPr/>
        </p:nvSpPr>
        <p:spPr>
          <a:xfrm>
            <a:off x="6928104" y="5847079"/>
            <a:ext cx="4109085" cy="577215"/>
          </a:xfrm>
          <a:prstGeom prst="rect">
            <a:avLst/>
          </a:prstGeom>
        </p:spPr>
        <p:txBody>
          <a:bodyPr vert="horz" wrap="square" lIns="0" tIns="10160" rIns="0" bIns="0" rtlCol="0">
            <a:spAutoFit/>
          </a:bodyPr>
          <a:lstStyle/>
          <a:p>
            <a:pPr marL="12700" marR="5080">
              <a:lnSpc>
                <a:spcPct val="100899"/>
              </a:lnSpc>
              <a:spcBef>
                <a:spcPts val="80"/>
              </a:spcBef>
              <a:tabLst>
                <a:tab pos="727075" algn="l"/>
                <a:tab pos="1356995" algn="l"/>
                <a:tab pos="1490345" algn="l"/>
                <a:tab pos="2128520" algn="l"/>
                <a:tab pos="3282315" algn="l"/>
              </a:tabLst>
            </a:pPr>
            <a:r>
              <a:rPr sz="1800" spc="45" dirty="0">
                <a:latin typeface="Arial MT"/>
                <a:cs typeface="Arial MT"/>
              </a:rPr>
              <a:t>p</a:t>
            </a:r>
            <a:r>
              <a:rPr sz="1800" spc="-30" dirty="0">
                <a:latin typeface="Arial MT"/>
                <a:cs typeface="Arial MT"/>
              </a:rPr>
              <a:t>a</a:t>
            </a:r>
            <a:r>
              <a:rPr sz="1800" spc="45" dirty="0">
                <a:latin typeface="Arial MT"/>
                <a:cs typeface="Arial MT"/>
              </a:rPr>
              <a:t>d</a:t>
            </a:r>
            <a:r>
              <a:rPr sz="1800" dirty="0">
                <a:latin typeface="Arial MT"/>
                <a:cs typeface="Arial MT"/>
              </a:rPr>
              <a:t>a	s</a:t>
            </a:r>
            <a:r>
              <a:rPr sz="1800" spc="-30" dirty="0">
                <a:latin typeface="Arial MT"/>
                <a:cs typeface="Arial MT"/>
              </a:rPr>
              <a:t>aa</a:t>
            </a:r>
            <a:r>
              <a:rPr sz="1800" dirty="0">
                <a:latin typeface="Arial MT"/>
                <a:cs typeface="Arial MT"/>
              </a:rPr>
              <a:t>t	</a:t>
            </a:r>
            <a:r>
              <a:rPr sz="1800" spc="20" dirty="0">
                <a:latin typeface="Arial MT"/>
                <a:cs typeface="Arial MT"/>
              </a:rPr>
              <a:t>t</a:t>
            </a:r>
            <a:r>
              <a:rPr sz="1800" spc="-105" dirty="0">
                <a:latin typeface="Arial MT"/>
                <a:cs typeface="Arial MT"/>
              </a:rPr>
              <a:t>a</a:t>
            </a:r>
            <a:r>
              <a:rPr sz="1800" spc="45" dirty="0">
                <a:latin typeface="Arial MT"/>
                <a:cs typeface="Arial MT"/>
              </a:rPr>
              <a:t>h</a:t>
            </a:r>
            <a:r>
              <a:rPr sz="1800" spc="-30" dirty="0">
                <a:latin typeface="Arial MT"/>
                <a:cs typeface="Arial MT"/>
              </a:rPr>
              <a:t>u</a:t>
            </a:r>
            <a:r>
              <a:rPr sz="1800" dirty="0">
                <a:latin typeface="Arial MT"/>
                <a:cs typeface="Arial MT"/>
              </a:rPr>
              <a:t>n	</a:t>
            </a:r>
            <a:r>
              <a:rPr sz="1800" spc="-100" dirty="0">
                <a:latin typeface="Arial MT"/>
                <a:cs typeface="Arial MT"/>
              </a:rPr>
              <a:t>a</a:t>
            </a:r>
            <a:r>
              <a:rPr sz="1800" spc="45" dirty="0">
                <a:latin typeface="Arial MT"/>
                <a:cs typeface="Arial MT"/>
              </a:rPr>
              <a:t>n</a:t>
            </a:r>
            <a:r>
              <a:rPr sz="1800" spc="-30" dirty="0">
                <a:latin typeface="Arial MT"/>
                <a:cs typeface="Arial MT"/>
              </a:rPr>
              <a:t>g</a:t>
            </a:r>
            <a:r>
              <a:rPr sz="1800" spc="45" dirty="0">
                <a:latin typeface="Arial MT"/>
                <a:cs typeface="Arial MT"/>
              </a:rPr>
              <a:t>g</a:t>
            </a:r>
            <a:r>
              <a:rPr sz="1800" spc="-30" dirty="0">
                <a:latin typeface="Arial MT"/>
                <a:cs typeface="Arial MT"/>
              </a:rPr>
              <a:t>a</a:t>
            </a:r>
            <a:r>
              <a:rPr sz="1800" dirty="0">
                <a:latin typeface="Arial MT"/>
                <a:cs typeface="Arial MT"/>
              </a:rPr>
              <a:t>r</a:t>
            </a:r>
            <a:r>
              <a:rPr sz="1800" spc="-25" dirty="0">
                <a:latin typeface="Arial MT"/>
                <a:cs typeface="Arial MT"/>
              </a:rPr>
              <a:t>a</a:t>
            </a:r>
            <a:r>
              <a:rPr sz="1800" dirty="0">
                <a:latin typeface="Arial MT"/>
                <a:cs typeface="Arial MT"/>
              </a:rPr>
              <a:t>n	</a:t>
            </a:r>
            <a:r>
              <a:rPr sz="1800" spc="45" dirty="0">
                <a:latin typeface="Arial MT"/>
                <a:cs typeface="Arial MT"/>
              </a:rPr>
              <a:t>b</a:t>
            </a:r>
            <a:r>
              <a:rPr sz="1800" spc="-30" dirty="0">
                <a:latin typeface="Arial MT"/>
                <a:cs typeface="Arial MT"/>
              </a:rPr>
              <a:t>e</a:t>
            </a:r>
            <a:r>
              <a:rPr sz="1800" dirty="0">
                <a:latin typeface="Arial MT"/>
                <a:cs typeface="Arial MT"/>
              </a:rPr>
              <a:t>r</a:t>
            </a:r>
            <a:r>
              <a:rPr sz="1800" spc="45" dirty="0">
                <a:latin typeface="Arial MT"/>
                <a:cs typeface="Arial MT"/>
              </a:rPr>
              <a:t>j</a:t>
            </a:r>
            <a:r>
              <a:rPr sz="1800" spc="-105" dirty="0">
                <a:latin typeface="Arial MT"/>
                <a:cs typeface="Arial MT"/>
              </a:rPr>
              <a:t>a</a:t>
            </a:r>
            <a:r>
              <a:rPr sz="1800" spc="45" dirty="0">
                <a:latin typeface="Arial MT"/>
                <a:cs typeface="Arial MT"/>
              </a:rPr>
              <a:t>l</a:t>
            </a:r>
            <a:r>
              <a:rPr sz="1800" spc="-30" dirty="0">
                <a:latin typeface="Arial MT"/>
                <a:cs typeface="Arial MT"/>
              </a:rPr>
              <a:t>a</a:t>
            </a:r>
            <a:r>
              <a:rPr sz="1800" dirty="0">
                <a:latin typeface="Arial MT"/>
                <a:cs typeface="Arial MT"/>
              </a:rPr>
              <a:t>n  dengan		</a:t>
            </a:r>
            <a:r>
              <a:rPr sz="1800" spc="-10" dirty="0">
                <a:latin typeface="Arial MT"/>
                <a:cs typeface="Arial MT"/>
              </a:rPr>
              <a:t>mempertimbangkan</a:t>
            </a:r>
            <a:endParaRPr sz="1800" dirty="0">
              <a:latin typeface="Arial MT"/>
              <a:cs typeface="Arial MT"/>
            </a:endParaRPr>
          </a:p>
        </p:txBody>
      </p:sp>
      <p:sp>
        <p:nvSpPr>
          <p:cNvPr id="13" name="object 13"/>
          <p:cNvSpPr txBox="1"/>
          <p:nvPr/>
        </p:nvSpPr>
        <p:spPr>
          <a:xfrm>
            <a:off x="11122279" y="5847079"/>
            <a:ext cx="496570" cy="577215"/>
          </a:xfrm>
          <a:prstGeom prst="rect">
            <a:avLst/>
          </a:prstGeom>
        </p:spPr>
        <p:txBody>
          <a:bodyPr vert="horz" wrap="square" lIns="0" tIns="10160" rIns="0" bIns="0" rtlCol="0">
            <a:spAutoFit/>
          </a:bodyPr>
          <a:lstStyle/>
          <a:p>
            <a:pPr marL="12700" marR="5080" indent="85725">
              <a:lnSpc>
                <a:spcPct val="100899"/>
              </a:lnSpc>
              <a:spcBef>
                <a:spcPts val="80"/>
              </a:spcBef>
            </a:pPr>
            <a:r>
              <a:rPr sz="1800" spc="45" dirty="0">
                <a:latin typeface="Arial MT"/>
                <a:cs typeface="Arial MT"/>
              </a:rPr>
              <a:t>d</a:t>
            </a:r>
            <a:r>
              <a:rPr sz="1800" spc="-30" dirty="0">
                <a:latin typeface="Arial MT"/>
                <a:cs typeface="Arial MT"/>
              </a:rPr>
              <a:t>a</a:t>
            </a:r>
            <a:r>
              <a:rPr sz="1800" dirty="0">
                <a:latin typeface="Arial MT"/>
                <a:cs typeface="Arial MT"/>
              </a:rPr>
              <a:t>n  </a:t>
            </a:r>
            <a:r>
              <a:rPr sz="1800" spc="45" dirty="0">
                <a:latin typeface="Arial MT"/>
                <a:cs typeface="Arial MT"/>
              </a:rPr>
              <a:t>h</a:t>
            </a:r>
            <a:r>
              <a:rPr sz="1800" spc="-30" dirty="0">
                <a:latin typeface="Arial MT"/>
                <a:cs typeface="Arial MT"/>
              </a:rPr>
              <a:t>a</a:t>
            </a:r>
            <a:r>
              <a:rPr sz="1800" dirty="0">
                <a:latin typeface="Arial MT"/>
                <a:cs typeface="Arial MT"/>
              </a:rPr>
              <a:t>s</a:t>
            </a:r>
            <a:r>
              <a:rPr sz="1800" spc="-25" dirty="0">
                <a:latin typeface="Arial MT"/>
                <a:cs typeface="Arial MT"/>
              </a:rPr>
              <a:t>i</a:t>
            </a:r>
            <a:r>
              <a:rPr sz="1800" dirty="0">
                <a:latin typeface="Arial MT"/>
                <a:cs typeface="Arial MT"/>
              </a:rPr>
              <a:t>l</a:t>
            </a:r>
            <a:endParaRPr sz="1800">
              <a:latin typeface="Arial MT"/>
              <a:cs typeface="Arial MT"/>
            </a:endParaRPr>
          </a:p>
        </p:txBody>
      </p:sp>
      <p:sp>
        <p:nvSpPr>
          <p:cNvPr id="14" name="object 14"/>
          <p:cNvSpPr txBox="1"/>
          <p:nvPr/>
        </p:nvSpPr>
        <p:spPr>
          <a:xfrm>
            <a:off x="6928104" y="6400482"/>
            <a:ext cx="3254375" cy="300355"/>
          </a:xfrm>
          <a:prstGeom prst="rect">
            <a:avLst/>
          </a:prstGeom>
        </p:spPr>
        <p:txBody>
          <a:bodyPr vert="horz" wrap="square" lIns="0" tIns="12700" rIns="0" bIns="0" rtlCol="0">
            <a:spAutoFit/>
          </a:bodyPr>
          <a:lstStyle/>
          <a:p>
            <a:pPr marL="12700">
              <a:lnSpc>
                <a:spcPct val="100000"/>
              </a:lnSpc>
              <a:spcBef>
                <a:spcPts val="100"/>
              </a:spcBef>
            </a:pPr>
            <a:r>
              <a:rPr sz="1800" spc="45" dirty="0">
                <a:latin typeface="Arial MT"/>
                <a:cs typeface="Arial MT"/>
              </a:rPr>
              <a:t>p</a:t>
            </a:r>
            <a:r>
              <a:rPr sz="1800" spc="-30" dirty="0">
                <a:latin typeface="Arial MT"/>
                <a:cs typeface="Arial MT"/>
              </a:rPr>
              <a:t>e</a:t>
            </a:r>
            <a:r>
              <a:rPr sz="1800" spc="45" dirty="0">
                <a:latin typeface="Arial MT"/>
                <a:cs typeface="Arial MT"/>
              </a:rPr>
              <a:t>ng</a:t>
            </a:r>
            <a:r>
              <a:rPr sz="1800" spc="-30" dirty="0">
                <a:latin typeface="Arial MT"/>
                <a:cs typeface="Arial MT"/>
              </a:rPr>
              <a:t>e</a:t>
            </a:r>
            <a:r>
              <a:rPr sz="1800" spc="45" dirty="0">
                <a:latin typeface="Arial MT"/>
                <a:cs typeface="Arial MT"/>
              </a:rPr>
              <a:t>nd</a:t>
            </a:r>
            <a:r>
              <a:rPr sz="1800" spc="-30" dirty="0">
                <a:latin typeface="Arial MT"/>
                <a:cs typeface="Arial MT"/>
              </a:rPr>
              <a:t>a</a:t>
            </a:r>
            <a:r>
              <a:rPr sz="1800" spc="45" dirty="0">
                <a:latin typeface="Arial MT"/>
                <a:cs typeface="Arial MT"/>
              </a:rPr>
              <a:t>l</a:t>
            </a:r>
            <a:r>
              <a:rPr sz="1800" spc="-30" dirty="0">
                <a:latin typeface="Arial MT"/>
                <a:cs typeface="Arial MT"/>
              </a:rPr>
              <a:t>ia</a:t>
            </a:r>
            <a:r>
              <a:rPr sz="1800" dirty="0">
                <a:latin typeface="Arial MT"/>
                <a:cs typeface="Arial MT"/>
              </a:rPr>
              <a:t>n</a:t>
            </a:r>
            <a:r>
              <a:rPr sz="1800" spc="-155" dirty="0">
                <a:latin typeface="Arial MT"/>
                <a:cs typeface="Arial MT"/>
              </a:rPr>
              <a:t> </a:t>
            </a:r>
            <a:r>
              <a:rPr sz="1800" spc="45" dirty="0">
                <a:latin typeface="Arial MT"/>
                <a:cs typeface="Arial MT"/>
              </a:rPr>
              <a:t>d</a:t>
            </a:r>
            <a:r>
              <a:rPr sz="1800" spc="-30" dirty="0">
                <a:latin typeface="Arial MT"/>
                <a:cs typeface="Arial MT"/>
              </a:rPr>
              <a:t>a</a:t>
            </a:r>
            <a:r>
              <a:rPr sz="1800" dirty="0">
                <a:latin typeface="Arial MT"/>
                <a:cs typeface="Arial MT"/>
              </a:rPr>
              <a:t>n</a:t>
            </a:r>
            <a:r>
              <a:rPr sz="1800" spc="-75" dirty="0">
                <a:latin typeface="Arial MT"/>
                <a:cs typeface="Arial MT"/>
              </a:rPr>
              <a:t> </a:t>
            </a:r>
            <a:r>
              <a:rPr sz="1800" spc="45" dirty="0">
                <a:latin typeface="Arial MT"/>
                <a:cs typeface="Arial MT"/>
              </a:rPr>
              <a:t>p</a:t>
            </a:r>
            <a:r>
              <a:rPr sz="1800" spc="-30" dirty="0">
                <a:latin typeface="Arial MT"/>
                <a:cs typeface="Arial MT"/>
              </a:rPr>
              <a:t>e</a:t>
            </a:r>
            <a:r>
              <a:rPr sz="1800" dirty="0">
                <a:latin typeface="Arial MT"/>
                <a:cs typeface="Arial MT"/>
              </a:rPr>
              <a:t>m</a:t>
            </a:r>
            <a:r>
              <a:rPr sz="1800" spc="-30" dirty="0">
                <a:latin typeface="Arial MT"/>
                <a:cs typeface="Arial MT"/>
              </a:rPr>
              <a:t>a</a:t>
            </a:r>
            <a:r>
              <a:rPr sz="1800" spc="45" dirty="0">
                <a:latin typeface="Arial MT"/>
                <a:cs typeface="Arial MT"/>
              </a:rPr>
              <a:t>n</a:t>
            </a:r>
            <a:r>
              <a:rPr sz="1800" spc="20" dirty="0">
                <a:latin typeface="Arial MT"/>
                <a:cs typeface="Arial MT"/>
              </a:rPr>
              <a:t>t</a:t>
            </a:r>
            <a:r>
              <a:rPr sz="1800" spc="-30" dirty="0">
                <a:latin typeface="Arial MT"/>
                <a:cs typeface="Arial MT"/>
              </a:rPr>
              <a:t>a</a:t>
            </a:r>
            <a:r>
              <a:rPr sz="1800" spc="45" dirty="0">
                <a:latin typeface="Arial MT"/>
                <a:cs typeface="Arial MT"/>
              </a:rPr>
              <a:t>u</a:t>
            </a:r>
            <a:r>
              <a:rPr sz="1800" spc="-30" dirty="0">
                <a:latin typeface="Arial MT"/>
                <a:cs typeface="Arial MT"/>
              </a:rPr>
              <a:t>a</a:t>
            </a:r>
            <a:r>
              <a:rPr sz="1800" spc="55" dirty="0">
                <a:latin typeface="Arial MT"/>
                <a:cs typeface="Arial MT"/>
              </a:rPr>
              <a:t>n</a:t>
            </a:r>
            <a:r>
              <a:rPr sz="1800" dirty="0">
                <a:latin typeface="Arial MT"/>
                <a:cs typeface="Arial MT"/>
              </a:rPr>
              <a:t>.</a:t>
            </a:r>
            <a:endParaRPr sz="1800">
              <a:latin typeface="Arial MT"/>
              <a:cs typeface="Arial MT"/>
            </a:endParaRPr>
          </a:p>
        </p:txBody>
      </p:sp>
      <p:sp>
        <p:nvSpPr>
          <p:cNvPr id="15" name="object 15"/>
          <p:cNvSpPr/>
          <p:nvPr/>
        </p:nvSpPr>
        <p:spPr>
          <a:xfrm>
            <a:off x="271462" y="1033462"/>
            <a:ext cx="5724525" cy="5591175"/>
          </a:xfrm>
          <a:custGeom>
            <a:avLst/>
            <a:gdLst/>
            <a:ahLst/>
            <a:cxnLst/>
            <a:rect l="l" t="t" r="r" b="b"/>
            <a:pathLst>
              <a:path w="5724525" h="5591175">
                <a:moveTo>
                  <a:pt x="0" y="5591175"/>
                </a:moveTo>
                <a:lnTo>
                  <a:pt x="5724525" y="5591175"/>
                </a:lnTo>
                <a:lnTo>
                  <a:pt x="5724525" y="0"/>
                </a:lnTo>
                <a:lnTo>
                  <a:pt x="0" y="0"/>
                </a:lnTo>
                <a:lnTo>
                  <a:pt x="0" y="5591175"/>
                </a:lnTo>
                <a:close/>
              </a:path>
            </a:pathLst>
          </a:custGeom>
          <a:ln w="9525">
            <a:solidFill>
              <a:srgbClr val="44536A"/>
            </a:solidFill>
          </a:ln>
        </p:spPr>
        <p:txBody>
          <a:bodyPr wrap="square" lIns="0" tIns="0" rIns="0" bIns="0" rtlCol="0"/>
          <a:lstStyle/>
          <a:p>
            <a:endParaRPr/>
          </a:p>
        </p:txBody>
      </p:sp>
      <p:sp>
        <p:nvSpPr>
          <p:cNvPr id="16" name="object 16"/>
          <p:cNvSpPr txBox="1"/>
          <p:nvPr/>
        </p:nvSpPr>
        <p:spPr>
          <a:xfrm>
            <a:off x="343217" y="1057211"/>
            <a:ext cx="5388610" cy="5473700"/>
          </a:xfrm>
          <a:prstGeom prst="rect">
            <a:avLst/>
          </a:prstGeom>
        </p:spPr>
        <p:txBody>
          <a:bodyPr vert="horz" wrap="square" lIns="0" tIns="6350" rIns="0" bIns="0" rtlCol="0">
            <a:spAutoFit/>
          </a:bodyPr>
          <a:lstStyle/>
          <a:p>
            <a:pPr marL="12700" marR="581025">
              <a:lnSpc>
                <a:spcPct val="101800"/>
              </a:lnSpc>
              <a:spcBef>
                <a:spcPts val="50"/>
              </a:spcBef>
              <a:buAutoNum type="arabicPeriod" startAt="6"/>
              <a:tabLst>
                <a:tab pos="346075" algn="l"/>
              </a:tabLst>
            </a:pPr>
            <a:r>
              <a:rPr sz="2400" b="1" spc="-15" dirty="0">
                <a:latin typeface="Arial"/>
                <a:cs typeface="Arial"/>
              </a:rPr>
              <a:t>Penyesuaian</a:t>
            </a:r>
            <a:r>
              <a:rPr sz="2400" b="1" spc="100" dirty="0">
                <a:latin typeface="Arial"/>
                <a:cs typeface="Arial"/>
              </a:rPr>
              <a:t> </a:t>
            </a:r>
            <a:r>
              <a:rPr sz="2400" b="1" spc="5" dirty="0">
                <a:latin typeface="Arial"/>
                <a:cs typeface="Arial"/>
              </a:rPr>
              <a:t>Belanja</a:t>
            </a:r>
            <a:r>
              <a:rPr sz="2400" b="1" spc="-60" dirty="0">
                <a:latin typeface="Arial"/>
                <a:cs typeface="Arial"/>
              </a:rPr>
              <a:t> </a:t>
            </a:r>
            <a:r>
              <a:rPr sz="2400" b="1" spc="-15" dirty="0">
                <a:latin typeface="Arial"/>
                <a:cs typeface="Arial"/>
              </a:rPr>
              <a:t>Negara</a:t>
            </a:r>
            <a:r>
              <a:rPr sz="2400" b="1" spc="5" dirty="0">
                <a:latin typeface="Arial"/>
                <a:cs typeface="Arial"/>
              </a:rPr>
              <a:t> </a:t>
            </a:r>
            <a:r>
              <a:rPr sz="2400" b="1" dirty="0">
                <a:latin typeface="Arial"/>
                <a:cs typeface="Arial"/>
              </a:rPr>
              <a:t>&amp; </a:t>
            </a:r>
            <a:r>
              <a:rPr sz="2400" b="1" spc="-650" dirty="0">
                <a:latin typeface="Arial"/>
                <a:cs typeface="Arial"/>
              </a:rPr>
              <a:t> </a:t>
            </a:r>
            <a:r>
              <a:rPr sz="2400" b="1" spc="-10" dirty="0">
                <a:latin typeface="Arial"/>
                <a:cs typeface="Arial"/>
              </a:rPr>
              <a:t>K</a:t>
            </a:r>
            <a:r>
              <a:rPr sz="2400" b="1" spc="10" dirty="0">
                <a:latin typeface="Arial"/>
                <a:cs typeface="Arial"/>
              </a:rPr>
              <a:t>e</a:t>
            </a:r>
            <a:r>
              <a:rPr sz="2400" b="1" spc="-45" dirty="0">
                <a:latin typeface="Arial"/>
                <a:cs typeface="Arial"/>
              </a:rPr>
              <a:t>b</a:t>
            </a:r>
            <a:r>
              <a:rPr sz="2400" b="1" spc="75" dirty="0">
                <a:latin typeface="Arial"/>
                <a:cs typeface="Arial"/>
              </a:rPr>
              <a:t>ij</a:t>
            </a:r>
            <a:r>
              <a:rPr sz="2400" b="1" spc="10" dirty="0">
                <a:latin typeface="Arial"/>
                <a:cs typeface="Arial"/>
              </a:rPr>
              <a:t>aka</a:t>
            </a:r>
            <a:r>
              <a:rPr sz="2400" b="1" dirty="0">
                <a:latin typeface="Arial"/>
                <a:cs typeface="Arial"/>
              </a:rPr>
              <a:t>n</a:t>
            </a:r>
            <a:r>
              <a:rPr sz="2400" b="1" spc="-185" dirty="0">
                <a:latin typeface="Arial"/>
                <a:cs typeface="Arial"/>
              </a:rPr>
              <a:t> </a:t>
            </a:r>
            <a:r>
              <a:rPr sz="2400" b="1" spc="-105" dirty="0">
                <a:latin typeface="Arial"/>
                <a:cs typeface="Arial"/>
              </a:rPr>
              <a:t>P</a:t>
            </a:r>
            <a:r>
              <a:rPr sz="2400" b="1" spc="10" dirty="0">
                <a:latin typeface="Arial"/>
                <a:cs typeface="Arial"/>
              </a:rPr>
              <a:t>e</a:t>
            </a:r>
            <a:r>
              <a:rPr sz="2400" b="1" spc="-40" dirty="0">
                <a:latin typeface="Arial"/>
                <a:cs typeface="Arial"/>
              </a:rPr>
              <a:t>m</a:t>
            </a:r>
            <a:r>
              <a:rPr sz="2400" b="1" spc="10" dirty="0">
                <a:latin typeface="Arial"/>
                <a:cs typeface="Arial"/>
              </a:rPr>
              <a:t>e</a:t>
            </a:r>
            <a:r>
              <a:rPr sz="2400" b="1" spc="35" dirty="0">
                <a:latin typeface="Arial"/>
                <a:cs typeface="Arial"/>
              </a:rPr>
              <a:t>r</a:t>
            </a:r>
            <a:r>
              <a:rPr sz="2400" b="1" spc="75" dirty="0">
                <a:latin typeface="Arial"/>
                <a:cs typeface="Arial"/>
              </a:rPr>
              <a:t>i</a:t>
            </a:r>
            <a:r>
              <a:rPr sz="2400" b="1" spc="-45" dirty="0">
                <a:latin typeface="Arial"/>
                <a:cs typeface="Arial"/>
              </a:rPr>
              <a:t>n</a:t>
            </a:r>
            <a:r>
              <a:rPr sz="2400" b="1" spc="20" dirty="0">
                <a:latin typeface="Arial"/>
                <a:cs typeface="Arial"/>
              </a:rPr>
              <a:t>t</a:t>
            </a:r>
            <a:r>
              <a:rPr sz="2400" b="1" spc="10" dirty="0">
                <a:latin typeface="Arial"/>
                <a:cs typeface="Arial"/>
              </a:rPr>
              <a:t>a</a:t>
            </a:r>
            <a:r>
              <a:rPr sz="2400" b="1" dirty="0">
                <a:latin typeface="Arial"/>
                <a:cs typeface="Arial"/>
              </a:rPr>
              <a:t>h</a:t>
            </a:r>
            <a:r>
              <a:rPr sz="2400" b="1" spc="-45" dirty="0">
                <a:latin typeface="Arial"/>
                <a:cs typeface="Arial"/>
              </a:rPr>
              <a:t> </a:t>
            </a:r>
            <a:r>
              <a:rPr sz="2400" b="1" spc="35" dirty="0">
                <a:latin typeface="Arial"/>
                <a:cs typeface="Arial"/>
              </a:rPr>
              <a:t>L</a:t>
            </a:r>
            <a:r>
              <a:rPr sz="2400" b="1" spc="10" dirty="0">
                <a:latin typeface="Arial"/>
                <a:cs typeface="Arial"/>
              </a:rPr>
              <a:t>a</a:t>
            </a:r>
            <a:r>
              <a:rPr sz="2400" b="1" spc="75" dirty="0">
                <a:latin typeface="Arial"/>
                <a:cs typeface="Arial"/>
              </a:rPr>
              <a:t>i</a:t>
            </a:r>
            <a:r>
              <a:rPr sz="2400" b="1" spc="-45" dirty="0">
                <a:latin typeface="Arial"/>
                <a:cs typeface="Arial"/>
              </a:rPr>
              <a:t>nn</a:t>
            </a:r>
            <a:r>
              <a:rPr sz="2400" b="1" spc="-65" dirty="0">
                <a:latin typeface="Arial"/>
                <a:cs typeface="Arial"/>
              </a:rPr>
              <a:t>y</a:t>
            </a:r>
            <a:r>
              <a:rPr sz="2400" b="1" dirty="0">
                <a:latin typeface="Arial"/>
                <a:cs typeface="Arial"/>
              </a:rPr>
              <a:t>a</a:t>
            </a:r>
            <a:endParaRPr sz="2400" dirty="0">
              <a:latin typeface="Arial"/>
              <a:cs typeface="Arial"/>
            </a:endParaRPr>
          </a:p>
          <a:p>
            <a:pPr marL="298450" marR="5080" indent="-285750">
              <a:lnSpc>
                <a:spcPct val="103000"/>
              </a:lnSpc>
              <a:spcBef>
                <a:spcPts val="615"/>
              </a:spcBef>
            </a:pPr>
            <a:r>
              <a:rPr sz="1550" spc="20" dirty="0">
                <a:latin typeface="Segoe UI Symbol"/>
                <a:cs typeface="Segoe UI Symbol"/>
              </a:rPr>
              <a:t>✔</a:t>
            </a:r>
            <a:r>
              <a:rPr sz="1550" spc="25" dirty="0">
                <a:latin typeface="Segoe UI Symbol"/>
                <a:cs typeface="Segoe UI Symbol"/>
              </a:rPr>
              <a:t> </a:t>
            </a:r>
            <a:r>
              <a:rPr sz="1550" b="1" spc="5" dirty="0">
                <a:latin typeface="Arial"/>
                <a:cs typeface="Arial"/>
              </a:rPr>
              <a:t>Kebijakan</a:t>
            </a:r>
            <a:r>
              <a:rPr sz="1550" b="1" spc="10" dirty="0">
                <a:latin typeface="Arial"/>
                <a:cs typeface="Arial"/>
              </a:rPr>
              <a:t> </a:t>
            </a:r>
            <a:r>
              <a:rPr sz="1550" b="1" spc="15" dirty="0">
                <a:latin typeface="Arial"/>
                <a:cs typeface="Arial"/>
              </a:rPr>
              <a:t>Penyesuaian </a:t>
            </a:r>
            <a:r>
              <a:rPr sz="1550" b="1" dirty="0">
                <a:latin typeface="Arial"/>
                <a:cs typeface="Arial"/>
              </a:rPr>
              <a:t>Belanja</a:t>
            </a:r>
            <a:r>
              <a:rPr sz="1550" b="1" spc="5" dirty="0">
                <a:latin typeface="Arial"/>
                <a:cs typeface="Arial"/>
              </a:rPr>
              <a:t> Negara </a:t>
            </a:r>
            <a:r>
              <a:rPr sz="1550" spc="-10" dirty="0">
                <a:latin typeface="Arial MT"/>
                <a:cs typeface="Arial MT"/>
              </a:rPr>
              <a:t>merupakan </a:t>
            </a:r>
            <a:r>
              <a:rPr sz="1550" spc="-5" dirty="0">
                <a:latin typeface="Arial MT"/>
                <a:cs typeface="Arial MT"/>
              </a:rPr>
              <a:t> </a:t>
            </a:r>
            <a:r>
              <a:rPr sz="1550" dirty="0">
                <a:latin typeface="Arial MT"/>
                <a:cs typeface="Arial MT"/>
              </a:rPr>
              <a:t>kebijakan</a:t>
            </a:r>
            <a:r>
              <a:rPr sz="1550" spc="190" dirty="0">
                <a:latin typeface="Arial MT"/>
                <a:cs typeface="Arial MT"/>
              </a:rPr>
              <a:t> </a:t>
            </a:r>
            <a:r>
              <a:rPr sz="1550" spc="-5" dirty="0">
                <a:latin typeface="Arial MT"/>
                <a:cs typeface="Arial MT"/>
              </a:rPr>
              <a:t>pemerintah</a:t>
            </a:r>
            <a:r>
              <a:rPr sz="1550" spc="195" dirty="0">
                <a:latin typeface="Arial MT"/>
                <a:cs typeface="Arial MT"/>
              </a:rPr>
              <a:t> </a:t>
            </a:r>
            <a:r>
              <a:rPr sz="1550" spc="10" dirty="0">
                <a:latin typeface="Arial MT"/>
                <a:cs typeface="Arial MT"/>
              </a:rPr>
              <a:t>yang</a:t>
            </a:r>
            <a:r>
              <a:rPr sz="1550" spc="120" dirty="0">
                <a:latin typeface="Arial MT"/>
                <a:cs typeface="Arial MT"/>
              </a:rPr>
              <a:t> </a:t>
            </a:r>
            <a:r>
              <a:rPr sz="1550" dirty="0">
                <a:latin typeface="Arial MT"/>
                <a:cs typeface="Arial MT"/>
              </a:rPr>
              <a:t>diatur</a:t>
            </a:r>
            <a:r>
              <a:rPr sz="1550" spc="95" dirty="0">
                <a:latin typeface="Arial MT"/>
                <a:cs typeface="Arial MT"/>
              </a:rPr>
              <a:t> </a:t>
            </a:r>
            <a:r>
              <a:rPr sz="1550" dirty="0">
                <a:latin typeface="Arial MT"/>
                <a:cs typeface="Arial MT"/>
              </a:rPr>
              <a:t>dalam</a:t>
            </a:r>
            <a:r>
              <a:rPr sz="1550" spc="135" dirty="0">
                <a:latin typeface="Arial MT"/>
                <a:cs typeface="Arial MT"/>
              </a:rPr>
              <a:t> </a:t>
            </a:r>
            <a:r>
              <a:rPr sz="1550" dirty="0">
                <a:latin typeface="Arial MT"/>
                <a:cs typeface="Arial MT"/>
              </a:rPr>
              <a:t>Undang-undang </a:t>
            </a:r>
            <a:r>
              <a:rPr sz="1550" spc="-420" dirty="0">
                <a:latin typeface="Arial MT"/>
                <a:cs typeface="Arial MT"/>
              </a:rPr>
              <a:t> </a:t>
            </a:r>
            <a:r>
              <a:rPr sz="1550" spc="-15" dirty="0">
                <a:latin typeface="Arial MT"/>
                <a:cs typeface="Arial MT"/>
              </a:rPr>
              <a:t>mengenai</a:t>
            </a:r>
            <a:r>
              <a:rPr sz="1550" spc="254" dirty="0">
                <a:latin typeface="Arial MT"/>
                <a:cs typeface="Arial MT"/>
              </a:rPr>
              <a:t> </a:t>
            </a:r>
            <a:r>
              <a:rPr sz="1550" dirty="0">
                <a:latin typeface="Arial MT"/>
                <a:cs typeface="Arial MT"/>
              </a:rPr>
              <a:t>APBN</a:t>
            </a:r>
            <a:r>
              <a:rPr sz="1550" spc="150" dirty="0">
                <a:latin typeface="Arial MT"/>
                <a:cs typeface="Arial MT"/>
              </a:rPr>
              <a:t> </a:t>
            </a:r>
            <a:r>
              <a:rPr sz="1550" spc="-5" dirty="0">
                <a:latin typeface="Arial MT"/>
                <a:cs typeface="Arial MT"/>
              </a:rPr>
              <a:t>tahun</a:t>
            </a:r>
            <a:r>
              <a:rPr sz="1550" spc="185" dirty="0">
                <a:latin typeface="Arial MT"/>
                <a:cs typeface="Arial MT"/>
              </a:rPr>
              <a:t> </a:t>
            </a:r>
            <a:r>
              <a:rPr sz="1550" dirty="0">
                <a:latin typeface="Arial MT"/>
                <a:cs typeface="Arial MT"/>
              </a:rPr>
              <a:t>anggaran</a:t>
            </a:r>
            <a:r>
              <a:rPr sz="1550" spc="185" dirty="0">
                <a:latin typeface="Arial MT"/>
                <a:cs typeface="Arial MT"/>
              </a:rPr>
              <a:t> </a:t>
            </a:r>
            <a:r>
              <a:rPr sz="1550" dirty="0">
                <a:latin typeface="Arial MT"/>
                <a:cs typeface="Arial MT"/>
              </a:rPr>
              <a:t>berkenaan,</a:t>
            </a:r>
            <a:r>
              <a:rPr sz="1550" spc="170" dirty="0">
                <a:latin typeface="Arial MT"/>
                <a:cs typeface="Arial MT"/>
              </a:rPr>
              <a:t> </a:t>
            </a:r>
            <a:r>
              <a:rPr sz="1550" spc="-5" dirty="0">
                <a:latin typeface="Arial MT"/>
                <a:cs typeface="Arial MT"/>
              </a:rPr>
              <a:t>berupa:</a:t>
            </a:r>
            <a:endParaRPr sz="1550" dirty="0">
              <a:latin typeface="Arial MT"/>
              <a:cs typeface="Arial MT"/>
            </a:endParaRPr>
          </a:p>
          <a:p>
            <a:pPr marL="641350" lvl="1" indent="-353060">
              <a:lnSpc>
                <a:spcPct val="100000"/>
              </a:lnSpc>
              <a:spcBef>
                <a:spcPts val="15"/>
              </a:spcBef>
              <a:buAutoNum type="alphaLcPeriod"/>
              <a:tabLst>
                <a:tab pos="641350" algn="l"/>
                <a:tab pos="641985" algn="l"/>
              </a:tabLst>
            </a:pPr>
            <a:r>
              <a:rPr sz="1550" b="1" spc="10" dirty="0">
                <a:latin typeface="Arial"/>
                <a:cs typeface="Arial"/>
              </a:rPr>
              <a:t>Automatic</a:t>
            </a:r>
            <a:r>
              <a:rPr sz="1550" b="1" spc="90" dirty="0">
                <a:latin typeface="Arial"/>
                <a:cs typeface="Arial"/>
              </a:rPr>
              <a:t> </a:t>
            </a:r>
            <a:r>
              <a:rPr sz="1550" b="1" spc="10" dirty="0">
                <a:latin typeface="Arial"/>
                <a:cs typeface="Arial"/>
              </a:rPr>
              <a:t>Adjustment;</a:t>
            </a:r>
            <a:endParaRPr sz="1550" dirty="0">
              <a:latin typeface="Arial"/>
              <a:cs typeface="Arial"/>
            </a:endParaRPr>
          </a:p>
          <a:p>
            <a:pPr marL="641350" marR="172085" lvl="1" indent="-353060">
              <a:lnSpc>
                <a:spcPct val="105000"/>
              </a:lnSpc>
              <a:buAutoNum type="alphaLcPeriod"/>
              <a:tabLst>
                <a:tab pos="641350" algn="l"/>
                <a:tab pos="641985" algn="l"/>
              </a:tabLst>
            </a:pPr>
            <a:r>
              <a:rPr sz="1550" spc="10" dirty="0">
                <a:latin typeface="Arial MT"/>
                <a:cs typeface="Arial MT"/>
              </a:rPr>
              <a:t>pergeseran </a:t>
            </a:r>
            <a:r>
              <a:rPr sz="1550" dirty="0">
                <a:latin typeface="Arial MT"/>
                <a:cs typeface="Arial MT"/>
              </a:rPr>
              <a:t>anggaran</a:t>
            </a:r>
            <a:r>
              <a:rPr sz="1550" spc="5" dirty="0">
                <a:latin typeface="Arial MT"/>
                <a:cs typeface="Arial MT"/>
              </a:rPr>
              <a:t> </a:t>
            </a:r>
            <a:r>
              <a:rPr sz="1550" spc="-15" dirty="0">
                <a:latin typeface="Arial MT"/>
                <a:cs typeface="Arial MT"/>
              </a:rPr>
              <a:t>berupa</a:t>
            </a:r>
            <a:r>
              <a:rPr sz="1550" spc="-10" dirty="0">
                <a:latin typeface="Arial MT"/>
                <a:cs typeface="Arial MT"/>
              </a:rPr>
              <a:t> </a:t>
            </a:r>
            <a:r>
              <a:rPr sz="1550" spc="10" dirty="0">
                <a:latin typeface="Arial MT"/>
                <a:cs typeface="Arial MT"/>
              </a:rPr>
              <a:t>realokasi </a:t>
            </a:r>
            <a:r>
              <a:rPr sz="1550" spc="-10" dirty="0">
                <a:latin typeface="Arial MT"/>
                <a:cs typeface="Arial MT"/>
              </a:rPr>
              <a:t>blokir </a:t>
            </a:r>
            <a:r>
              <a:rPr sz="1550" spc="-5" dirty="0">
                <a:latin typeface="Arial MT"/>
                <a:cs typeface="Arial MT"/>
              </a:rPr>
              <a:t> </a:t>
            </a:r>
            <a:r>
              <a:rPr sz="1550" dirty="0">
                <a:latin typeface="Arial MT"/>
                <a:cs typeface="Arial MT"/>
              </a:rPr>
              <a:t>anggaran</a:t>
            </a:r>
            <a:r>
              <a:rPr sz="1550" spc="190" dirty="0">
                <a:latin typeface="Arial MT"/>
                <a:cs typeface="Arial MT"/>
              </a:rPr>
              <a:t> </a:t>
            </a:r>
            <a:r>
              <a:rPr sz="1550" dirty="0">
                <a:latin typeface="Arial MT"/>
                <a:cs typeface="Arial MT"/>
              </a:rPr>
              <a:t>dari</a:t>
            </a:r>
            <a:r>
              <a:rPr sz="1550" spc="40" dirty="0">
                <a:latin typeface="Arial MT"/>
                <a:cs typeface="Arial MT"/>
              </a:rPr>
              <a:t> </a:t>
            </a:r>
            <a:r>
              <a:rPr sz="1550" spc="15" dirty="0">
                <a:latin typeface="Arial MT"/>
                <a:cs typeface="Arial MT"/>
              </a:rPr>
              <a:t>BA</a:t>
            </a:r>
            <a:r>
              <a:rPr sz="1550" spc="85" dirty="0">
                <a:latin typeface="Arial MT"/>
                <a:cs typeface="Arial MT"/>
              </a:rPr>
              <a:t> </a:t>
            </a:r>
            <a:r>
              <a:rPr sz="1550" spc="15" dirty="0">
                <a:latin typeface="Arial MT"/>
                <a:cs typeface="Arial MT"/>
              </a:rPr>
              <a:t>K/L</a:t>
            </a:r>
            <a:r>
              <a:rPr sz="1550" spc="35" dirty="0">
                <a:latin typeface="Arial MT"/>
                <a:cs typeface="Arial MT"/>
              </a:rPr>
              <a:t> </a:t>
            </a:r>
            <a:r>
              <a:rPr sz="1550" spc="-10" dirty="0">
                <a:latin typeface="Arial MT"/>
                <a:cs typeface="Arial MT"/>
              </a:rPr>
              <a:t>ke</a:t>
            </a:r>
            <a:r>
              <a:rPr sz="1550" spc="35" dirty="0">
                <a:latin typeface="Arial MT"/>
                <a:cs typeface="Arial MT"/>
              </a:rPr>
              <a:t> </a:t>
            </a:r>
            <a:r>
              <a:rPr sz="1550" spc="15" dirty="0">
                <a:latin typeface="Arial MT"/>
                <a:cs typeface="Arial MT"/>
              </a:rPr>
              <a:t>BA</a:t>
            </a:r>
            <a:r>
              <a:rPr sz="1550" spc="85" dirty="0">
                <a:latin typeface="Arial MT"/>
                <a:cs typeface="Arial MT"/>
              </a:rPr>
              <a:t> </a:t>
            </a:r>
            <a:r>
              <a:rPr sz="1550" spc="-15" dirty="0">
                <a:latin typeface="Arial MT"/>
                <a:cs typeface="Arial MT"/>
              </a:rPr>
              <a:t>BUN</a:t>
            </a:r>
            <a:r>
              <a:rPr sz="1550" spc="75" dirty="0">
                <a:latin typeface="Arial MT"/>
                <a:cs typeface="Arial MT"/>
              </a:rPr>
              <a:t> </a:t>
            </a:r>
            <a:r>
              <a:rPr sz="1550" spc="-10" dirty="0">
                <a:latin typeface="Arial MT"/>
                <a:cs typeface="Arial MT"/>
              </a:rPr>
              <a:t>Belanja</a:t>
            </a:r>
            <a:r>
              <a:rPr sz="1550" spc="185" dirty="0">
                <a:latin typeface="Arial MT"/>
                <a:cs typeface="Arial MT"/>
              </a:rPr>
              <a:t> </a:t>
            </a:r>
            <a:r>
              <a:rPr sz="1550" spc="10" dirty="0">
                <a:latin typeface="Arial MT"/>
                <a:cs typeface="Arial MT"/>
              </a:rPr>
              <a:t>Lainnya;</a:t>
            </a:r>
            <a:endParaRPr sz="1550" dirty="0">
              <a:latin typeface="Arial MT"/>
              <a:cs typeface="Arial MT"/>
            </a:endParaRPr>
          </a:p>
          <a:p>
            <a:pPr marL="641350" lvl="1" indent="-353060">
              <a:lnSpc>
                <a:spcPct val="100000"/>
              </a:lnSpc>
              <a:spcBef>
                <a:spcPts val="20"/>
              </a:spcBef>
              <a:buAutoNum type="alphaLcPeriod"/>
              <a:tabLst>
                <a:tab pos="641350" algn="l"/>
                <a:tab pos="641985" algn="l"/>
              </a:tabLst>
            </a:pPr>
            <a:r>
              <a:rPr sz="1550" spc="-5" dirty="0">
                <a:latin typeface="Arial MT"/>
                <a:cs typeface="Arial MT"/>
              </a:rPr>
              <a:t>pemotongan</a:t>
            </a:r>
            <a:r>
              <a:rPr sz="1550" spc="254" dirty="0">
                <a:latin typeface="Arial MT"/>
                <a:cs typeface="Arial MT"/>
              </a:rPr>
              <a:t> </a:t>
            </a:r>
            <a:r>
              <a:rPr sz="1550" dirty="0">
                <a:latin typeface="Arial MT"/>
                <a:cs typeface="Arial MT"/>
              </a:rPr>
              <a:t>anggaran</a:t>
            </a:r>
            <a:r>
              <a:rPr sz="1550" spc="185" dirty="0">
                <a:latin typeface="Arial MT"/>
                <a:cs typeface="Arial MT"/>
              </a:rPr>
              <a:t> </a:t>
            </a:r>
            <a:r>
              <a:rPr sz="1550" spc="-10" dirty="0">
                <a:latin typeface="Arial MT"/>
                <a:cs typeface="Arial MT"/>
              </a:rPr>
              <a:t>Belanja</a:t>
            </a:r>
            <a:r>
              <a:rPr sz="1550" spc="180" dirty="0">
                <a:latin typeface="Arial MT"/>
                <a:cs typeface="Arial MT"/>
              </a:rPr>
              <a:t> </a:t>
            </a:r>
            <a:r>
              <a:rPr sz="1550" dirty="0">
                <a:latin typeface="Arial MT"/>
                <a:cs typeface="Arial MT"/>
              </a:rPr>
              <a:t>Negara;</a:t>
            </a:r>
            <a:r>
              <a:rPr sz="1550" spc="170" dirty="0">
                <a:latin typeface="Arial MT"/>
                <a:cs typeface="Arial MT"/>
              </a:rPr>
              <a:t> </a:t>
            </a:r>
            <a:r>
              <a:rPr sz="1550" spc="20" dirty="0">
                <a:latin typeface="Arial MT"/>
                <a:cs typeface="Arial MT"/>
              </a:rPr>
              <a:t>atau</a:t>
            </a:r>
            <a:endParaRPr sz="1550" dirty="0">
              <a:latin typeface="Arial MT"/>
              <a:cs typeface="Arial MT"/>
            </a:endParaRPr>
          </a:p>
          <a:p>
            <a:pPr marL="641350" lvl="1" indent="-353060">
              <a:lnSpc>
                <a:spcPct val="100000"/>
              </a:lnSpc>
              <a:spcBef>
                <a:spcPts val="90"/>
              </a:spcBef>
              <a:buAutoNum type="alphaLcPeriod"/>
              <a:tabLst>
                <a:tab pos="641350" algn="l"/>
                <a:tab pos="641985" algn="l"/>
              </a:tabLst>
            </a:pPr>
            <a:r>
              <a:rPr sz="1550" spc="10" dirty="0">
                <a:latin typeface="Arial MT"/>
                <a:cs typeface="Arial MT"/>
              </a:rPr>
              <a:t>penyesuaian</a:t>
            </a:r>
            <a:r>
              <a:rPr sz="1550" spc="95" dirty="0">
                <a:latin typeface="Arial MT"/>
                <a:cs typeface="Arial MT"/>
              </a:rPr>
              <a:t> </a:t>
            </a:r>
            <a:r>
              <a:rPr sz="1550" spc="-20" dirty="0">
                <a:latin typeface="Arial MT"/>
                <a:cs typeface="Arial MT"/>
              </a:rPr>
              <a:t>pagu.</a:t>
            </a:r>
            <a:endParaRPr sz="1550" dirty="0">
              <a:latin typeface="Arial MT"/>
              <a:cs typeface="Arial MT"/>
            </a:endParaRPr>
          </a:p>
          <a:p>
            <a:pPr>
              <a:lnSpc>
                <a:spcPct val="100000"/>
              </a:lnSpc>
              <a:spcBef>
                <a:spcPts val="20"/>
              </a:spcBef>
            </a:pPr>
            <a:endParaRPr sz="1700" dirty="0">
              <a:latin typeface="Arial MT"/>
              <a:cs typeface="Arial MT"/>
            </a:endParaRPr>
          </a:p>
          <a:p>
            <a:pPr marL="12700">
              <a:lnSpc>
                <a:spcPct val="100000"/>
              </a:lnSpc>
            </a:pPr>
            <a:r>
              <a:rPr sz="1550" spc="20" dirty="0">
                <a:latin typeface="Segoe UI Symbol"/>
                <a:cs typeface="Segoe UI Symbol"/>
              </a:rPr>
              <a:t>✔ </a:t>
            </a:r>
            <a:r>
              <a:rPr sz="1550" spc="105" dirty="0">
                <a:latin typeface="Segoe UI Symbol"/>
                <a:cs typeface="Segoe UI Symbol"/>
              </a:rPr>
              <a:t> </a:t>
            </a:r>
            <a:r>
              <a:rPr sz="1550" b="1" spc="5" dirty="0">
                <a:latin typeface="Arial"/>
                <a:cs typeface="Arial"/>
              </a:rPr>
              <a:t>Kebijakan</a:t>
            </a:r>
            <a:r>
              <a:rPr sz="1550" b="1" spc="180" dirty="0">
                <a:latin typeface="Arial"/>
                <a:cs typeface="Arial"/>
              </a:rPr>
              <a:t> </a:t>
            </a:r>
            <a:r>
              <a:rPr sz="1550" b="1" spc="15" dirty="0">
                <a:latin typeface="Arial"/>
                <a:cs typeface="Arial"/>
              </a:rPr>
              <a:t>Pemerintah</a:t>
            </a:r>
            <a:r>
              <a:rPr sz="1550" b="1" spc="100" dirty="0">
                <a:latin typeface="Arial"/>
                <a:cs typeface="Arial"/>
              </a:rPr>
              <a:t> </a:t>
            </a:r>
            <a:r>
              <a:rPr sz="1550" b="1" spc="-10" dirty="0">
                <a:latin typeface="Arial"/>
                <a:cs typeface="Arial"/>
              </a:rPr>
              <a:t>lainnya</a:t>
            </a:r>
            <a:r>
              <a:rPr sz="1550" b="1" spc="210" dirty="0">
                <a:latin typeface="Arial"/>
                <a:cs typeface="Arial"/>
              </a:rPr>
              <a:t> </a:t>
            </a:r>
            <a:r>
              <a:rPr sz="1550" spc="5" dirty="0">
                <a:latin typeface="Arial MT"/>
                <a:cs typeface="Arial MT"/>
              </a:rPr>
              <a:t>adalah</a:t>
            </a:r>
            <a:r>
              <a:rPr sz="1550" spc="120" dirty="0">
                <a:latin typeface="Arial MT"/>
                <a:cs typeface="Arial MT"/>
              </a:rPr>
              <a:t> </a:t>
            </a:r>
            <a:r>
              <a:rPr sz="1550" dirty="0">
                <a:latin typeface="Arial MT"/>
                <a:cs typeface="Arial MT"/>
              </a:rPr>
              <a:t>kebijakan</a:t>
            </a:r>
          </a:p>
          <a:p>
            <a:pPr marL="298450">
              <a:lnSpc>
                <a:spcPct val="100000"/>
              </a:lnSpc>
              <a:spcBef>
                <a:spcPts val="90"/>
              </a:spcBef>
            </a:pPr>
            <a:r>
              <a:rPr sz="1550" spc="-10" dirty="0">
                <a:latin typeface="Arial MT"/>
                <a:cs typeface="Arial MT"/>
              </a:rPr>
              <a:t>penganggaran</a:t>
            </a:r>
            <a:r>
              <a:rPr sz="1550" spc="335" dirty="0">
                <a:latin typeface="Arial MT"/>
                <a:cs typeface="Arial MT"/>
              </a:rPr>
              <a:t> </a:t>
            </a:r>
            <a:r>
              <a:rPr sz="1550" spc="10" dirty="0">
                <a:latin typeface="Arial MT"/>
                <a:cs typeface="Arial MT"/>
              </a:rPr>
              <a:t>sebagai</a:t>
            </a:r>
            <a:r>
              <a:rPr sz="1550" spc="114" dirty="0">
                <a:latin typeface="Arial MT"/>
                <a:cs typeface="Arial MT"/>
              </a:rPr>
              <a:t> </a:t>
            </a:r>
            <a:r>
              <a:rPr sz="1550" dirty="0">
                <a:latin typeface="Arial MT"/>
                <a:cs typeface="Arial MT"/>
              </a:rPr>
              <a:t>tindak</a:t>
            </a:r>
            <a:r>
              <a:rPr sz="1550" spc="125" dirty="0">
                <a:latin typeface="Arial MT"/>
                <a:cs typeface="Arial MT"/>
              </a:rPr>
              <a:t> </a:t>
            </a:r>
            <a:r>
              <a:rPr sz="1550" spc="-25" dirty="0">
                <a:latin typeface="Arial MT"/>
                <a:cs typeface="Arial MT"/>
              </a:rPr>
              <a:t>lanjut</a:t>
            </a:r>
            <a:r>
              <a:rPr sz="1550" spc="175" dirty="0">
                <a:latin typeface="Arial MT"/>
                <a:cs typeface="Arial MT"/>
              </a:rPr>
              <a:t> </a:t>
            </a:r>
            <a:r>
              <a:rPr sz="1550" spc="10" dirty="0">
                <a:latin typeface="Arial MT"/>
                <a:cs typeface="Arial MT"/>
              </a:rPr>
              <a:t>antara</a:t>
            </a:r>
            <a:r>
              <a:rPr sz="1550" spc="110" dirty="0">
                <a:latin typeface="Arial MT"/>
                <a:cs typeface="Arial MT"/>
              </a:rPr>
              <a:t> </a:t>
            </a:r>
            <a:r>
              <a:rPr sz="1550" spc="5" dirty="0">
                <a:latin typeface="Arial MT"/>
                <a:cs typeface="Arial MT"/>
              </a:rPr>
              <a:t>lain</a:t>
            </a:r>
            <a:r>
              <a:rPr sz="1550" spc="40" dirty="0">
                <a:latin typeface="Arial MT"/>
                <a:cs typeface="Arial MT"/>
              </a:rPr>
              <a:t> </a:t>
            </a:r>
            <a:r>
              <a:rPr sz="1550" dirty="0">
                <a:latin typeface="Arial MT"/>
                <a:cs typeface="Arial MT"/>
              </a:rPr>
              <a:t>dari</a:t>
            </a:r>
          </a:p>
          <a:p>
            <a:pPr marL="641350" indent="-343535">
              <a:lnSpc>
                <a:spcPct val="100000"/>
              </a:lnSpc>
              <a:spcBef>
                <a:spcPts val="20"/>
              </a:spcBef>
              <a:buAutoNum type="alphaLcPeriod"/>
              <a:tabLst>
                <a:tab pos="641350" algn="l"/>
                <a:tab pos="641985" algn="l"/>
              </a:tabLst>
            </a:pPr>
            <a:r>
              <a:rPr sz="1550" dirty="0">
                <a:latin typeface="Arial MT"/>
                <a:cs typeface="Arial MT"/>
              </a:rPr>
              <a:t>kebijakan</a:t>
            </a:r>
            <a:r>
              <a:rPr sz="1550" spc="190" dirty="0">
                <a:latin typeface="Arial MT"/>
                <a:cs typeface="Arial MT"/>
              </a:rPr>
              <a:t> </a:t>
            </a:r>
            <a:r>
              <a:rPr sz="1550" spc="10" dirty="0">
                <a:latin typeface="Arial MT"/>
                <a:cs typeface="Arial MT"/>
              </a:rPr>
              <a:t>hasil</a:t>
            </a:r>
            <a:r>
              <a:rPr sz="1550" spc="-35" dirty="0">
                <a:latin typeface="Arial MT"/>
                <a:cs typeface="Arial MT"/>
              </a:rPr>
              <a:t> </a:t>
            </a:r>
            <a:r>
              <a:rPr sz="1550" spc="-10" dirty="0">
                <a:latin typeface="Arial MT"/>
                <a:cs typeface="Arial MT"/>
              </a:rPr>
              <a:t>pengendalian</a:t>
            </a:r>
            <a:r>
              <a:rPr sz="1550" spc="340" dirty="0">
                <a:latin typeface="Arial MT"/>
                <a:cs typeface="Arial MT"/>
              </a:rPr>
              <a:t> </a:t>
            </a:r>
            <a:r>
              <a:rPr sz="1550" dirty="0">
                <a:latin typeface="Arial MT"/>
                <a:cs typeface="Arial MT"/>
              </a:rPr>
              <a:t>dan</a:t>
            </a:r>
            <a:r>
              <a:rPr sz="1550" spc="120" dirty="0">
                <a:latin typeface="Arial MT"/>
                <a:cs typeface="Arial MT"/>
              </a:rPr>
              <a:t> </a:t>
            </a:r>
            <a:r>
              <a:rPr sz="1550" spc="-5" dirty="0">
                <a:latin typeface="Arial MT"/>
                <a:cs typeface="Arial MT"/>
              </a:rPr>
              <a:t>pemantauan</a:t>
            </a:r>
            <a:r>
              <a:rPr sz="1550" spc="260" dirty="0">
                <a:latin typeface="Arial MT"/>
                <a:cs typeface="Arial MT"/>
              </a:rPr>
              <a:t> </a:t>
            </a:r>
            <a:r>
              <a:rPr sz="1550" spc="10" dirty="0">
                <a:latin typeface="Arial MT"/>
                <a:cs typeface="Arial MT"/>
              </a:rPr>
              <a:t>yang</a:t>
            </a:r>
            <a:endParaRPr sz="1550" dirty="0">
              <a:latin typeface="Arial MT"/>
              <a:cs typeface="Arial MT"/>
            </a:endParaRPr>
          </a:p>
          <a:p>
            <a:pPr marL="641350" marR="191770">
              <a:lnSpc>
                <a:spcPct val="101000"/>
              </a:lnSpc>
              <a:spcBef>
                <a:spcPts val="75"/>
              </a:spcBef>
            </a:pPr>
            <a:r>
              <a:rPr sz="1550" spc="-10" dirty="0">
                <a:latin typeface="Arial MT"/>
                <a:cs typeface="Arial MT"/>
              </a:rPr>
              <a:t>dilakukan</a:t>
            </a:r>
            <a:r>
              <a:rPr sz="1550" spc="254" dirty="0">
                <a:latin typeface="Arial MT"/>
                <a:cs typeface="Arial MT"/>
              </a:rPr>
              <a:t> </a:t>
            </a:r>
            <a:r>
              <a:rPr sz="1550" spc="5" dirty="0">
                <a:latin typeface="Arial MT"/>
                <a:cs typeface="Arial MT"/>
              </a:rPr>
              <a:t>oleh</a:t>
            </a:r>
            <a:r>
              <a:rPr sz="1550" spc="40" dirty="0">
                <a:latin typeface="Arial MT"/>
                <a:cs typeface="Arial MT"/>
              </a:rPr>
              <a:t> </a:t>
            </a:r>
            <a:r>
              <a:rPr sz="1550" spc="5" dirty="0">
                <a:latin typeface="Arial MT"/>
                <a:cs typeface="Arial MT"/>
              </a:rPr>
              <a:t>Menteri</a:t>
            </a:r>
            <a:r>
              <a:rPr sz="1550" spc="110" dirty="0">
                <a:latin typeface="Arial MT"/>
                <a:cs typeface="Arial MT"/>
              </a:rPr>
              <a:t> </a:t>
            </a:r>
            <a:r>
              <a:rPr sz="1550" dirty="0">
                <a:latin typeface="Arial MT"/>
                <a:cs typeface="Arial MT"/>
              </a:rPr>
              <a:t>Keuangan</a:t>
            </a:r>
            <a:r>
              <a:rPr sz="1550" spc="190" dirty="0">
                <a:latin typeface="Arial MT"/>
                <a:cs typeface="Arial MT"/>
              </a:rPr>
              <a:t> </a:t>
            </a:r>
            <a:r>
              <a:rPr sz="1550" spc="5" dirty="0">
                <a:latin typeface="Arial MT"/>
                <a:cs typeface="Arial MT"/>
              </a:rPr>
              <a:t>terhadap</a:t>
            </a:r>
            <a:r>
              <a:rPr sz="1550" spc="114" dirty="0">
                <a:latin typeface="Arial MT"/>
                <a:cs typeface="Arial MT"/>
              </a:rPr>
              <a:t> </a:t>
            </a:r>
            <a:r>
              <a:rPr sz="1550" spc="-15" dirty="0">
                <a:latin typeface="Arial MT"/>
                <a:cs typeface="Arial MT"/>
              </a:rPr>
              <a:t>belanja </a:t>
            </a:r>
            <a:r>
              <a:rPr sz="1550" spc="-420" dirty="0">
                <a:latin typeface="Arial MT"/>
                <a:cs typeface="Arial MT"/>
              </a:rPr>
              <a:t> </a:t>
            </a:r>
            <a:r>
              <a:rPr sz="1550" dirty="0">
                <a:latin typeface="Arial MT"/>
                <a:cs typeface="Arial MT"/>
              </a:rPr>
              <a:t>Kementerian/Lembaga</a:t>
            </a:r>
            <a:r>
              <a:rPr sz="1550" spc="409" dirty="0">
                <a:latin typeface="Arial MT"/>
                <a:cs typeface="Arial MT"/>
              </a:rPr>
              <a:t> </a:t>
            </a:r>
            <a:r>
              <a:rPr sz="1550" dirty="0">
                <a:latin typeface="Arial MT"/>
                <a:cs typeface="Arial MT"/>
              </a:rPr>
              <a:t>dan</a:t>
            </a:r>
            <a:r>
              <a:rPr sz="1550" spc="35" dirty="0">
                <a:latin typeface="Arial MT"/>
                <a:cs typeface="Arial MT"/>
              </a:rPr>
              <a:t> </a:t>
            </a:r>
            <a:r>
              <a:rPr sz="1550" spc="-15" dirty="0">
                <a:latin typeface="Arial MT"/>
                <a:cs typeface="Arial MT"/>
              </a:rPr>
              <a:t>belanja</a:t>
            </a:r>
            <a:r>
              <a:rPr sz="1550" spc="260" dirty="0">
                <a:latin typeface="Arial MT"/>
                <a:cs typeface="Arial MT"/>
              </a:rPr>
              <a:t> </a:t>
            </a:r>
            <a:r>
              <a:rPr sz="1550" spc="15" dirty="0">
                <a:latin typeface="Arial MT"/>
                <a:cs typeface="Arial MT"/>
              </a:rPr>
              <a:t>BA</a:t>
            </a:r>
            <a:r>
              <a:rPr sz="1550" spc="10" dirty="0">
                <a:latin typeface="Arial MT"/>
                <a:cs typeface="Arial MT"/>
              </a:rPr>
              <a:t> </a:t>
            </a:r>
            <a:r>
              <a:rPr sz="1550" spc="-30" dirty="0">
                <a:latin typeface="Arial MT"/>
                <a:cs typeface="Arial MT"/>
              </a:rPr>
              <a:t>BUN;</a:t>
            </a:r>
            <a:endParaRPr sz="1550" dirty="0">
              <a:latin typeface="Arial MT"/>
              <a:cs typeface="Arial MT"/>
            </a:endParaRPr>
          </a:p>
          <a:p>
            <a:pPr marL="641350" indent="-343535">
              <a:lnSpc>
                <a:spcPct val="100000"/>
              </a:lnSpc>
              <a:spcBef>
                <a:spcPts val="90"/>
              </a:spcBef>
              <a:buAutoNum type="alphaLcPeriod" startAt="2"/>
              <a:tabLst>
                <a:tab pos="641350" algn="l"/>
                <a:tab pos="641985" algn="l"/>
              </a:tabLst>
            </a:pPr>
            <a:r>
              <a:rPr sz="1550" spc="5" dirty="0">
                <a:latin typeface="Arial MT"/>
                <a:cs typeface="Arial MT"/>
              </a:rPr>
              <a:t>peraturan</a:t>
            </a:r>
            <a:r>
              <a:rPr sz="1550" spc="110" dirty="0">
                <a:latin typeface="Arial MT"/>
                <a:cs typeface="Arial MT"/>
              </a:rPr>
              <a:t> </a:t>
            </a:r>
            <a:r>
              <a:rPr sz="1550" spc="5" dirty="0">
                <a:latin typeface="Arial MT"/>
                <a:cs typeface="Arial MT"/>
              </a:rPr>
              <a:t>perundang-perundangan;</a:t>
            </a:r>
            <a:r>
              <a:rPr sz="1550" spc="400" dirty="0">
                <a:latin typeface="Arial MT"/>
                <a:cs typeface="Arial MT"/>
              </a:rPr>
              <a:t> </a:t>
            </a:r>
            <a:r>
              <a:rPr sz="1550" spc="5" dirty="0">
                <a:latin typeface="Arial MT"/>
                <a:cs typeface="Arial MT"/>
              </a:rPr>
              <a:t>dan/atau</a:t>
            </a:r>
            <a:endParaRPr sz="1550" dirty="0">
              <a:latin typeface="Arial MT"/>
              <a:cs typeface="Arial MT"/>
            </a:endParaRPr>
          </a:p>
          <a:p>
            <a:pPr marL="641350" indent="-343535">
              <a:lnSpc>
                <a:spcPct val="100000"/>
              </a:lnSpc>
              <a:spcBef>
                <a:spcPts val="95"/>
              </a:spcBef>
              <a:buAutoNum type="alphaLcPeriod" startAt="2"/>
              <a:tabLst>
                <a:tab pos="641350" algn="l"/>
                <a:tab pos="641985" algn="l"/>
              </a:tabLst>
            </a:pPr>
            <a:r>
              <a:rPr sz="1550" spc="5" dirty="0">
                <a:latin typeface="Arial MT"/>
                <a:cs typeface="Arial MT"/>
              </a:rPr>
              <a:t>direktif</a:t>
            </a:r>
            <a:r>
              <a:rPr sz="1550" spc="50" dirty="0">
                <a:latin typeface="Arial MT"/>
                <a:cs typeface="Arial MT"/>
              </a:rPr>
              <a:t> </a:t>
            </a:r>
            <a:r>
              <a:rPr sz="1550" spc="10" dirty="0">
                <a:latin typeface="Arial MT"/>
                <a:cs typeface="Arial MT"/>
              </a:rPr>
              <a:t>Presiden.</a:t>
            </a:r>
            <a:endParaRPr sz="1550" dirty="0">
              <a:latin typeface="Arial MT"/>
              <a:cs typeface="Arial MT"/>
            </a:endParaRPr>
          </a:p>
          <a:p>
            <a:pPr marL="298450">
              <a:lnSpc>
                <a:spcPct val="100000"/>
              </a:lnSpc>
              <a:spcBef>
                <a:spcPts val="15"/>
              </a:spcBef>
            </a:pPr>
            <a:r>
              <a:rPr sz="1550" spc="5" dirty="0">
                <a:latin typeface="Arial MT"/>
                <a:cs typeface="Arial MT"/>
              </a:rPr>
              <a:t>Kebijakan</a:t>
            </a:r>
            <a:r>
              <a:rPr sz="1550" spc="110" dirty="0">
                <a:latin typeface="Arial MT"/>
                <a:cs typeface="Arial MT"/>
              </a:rPr>
              <a:t> </a:t>
            </a:r>
            <a:r>
              <a:rPr sz="1550" spc="5" dirty="0">
                <a:latin typeface="Arial MT"/>
                <a:cs typeface="Arial MT"/>
              </a:rPr>
              <a:t>Pemerintah</a:t>
            </a:r>
            <a:r>
              <a:rPr sz="1550" spc="185" dirty="0">
                <a:latin typeface="Arial MT"/>
                <a:cs typeface="Arial MT"/>
              </a:rPr>
              <a:t> </a:t>
            </a:r>
            <a:r>
              <a:rPr sz="1550" spc="-5" dirty="0">
                <a:latin typeface="Arial MT"/>
                <a:cs typeface="Arial MT"/>
              </a:rPr>
              <a:t>lainnya</a:t>
            </a:r>
            <a:r>
              <a:rPr sz="1550" spc="185" dirty="0">
                <a:latin typeface="Arial MT"/>
                <a:cs typeface="Arial MT"/>
              </a:rPr>
              <a:t> </a:t>
            </a:r>
            <a:r>
              <a:rPr sz="1550" spc="-10" dirty="0">
                <a:latin typeface="Arial MT"/>
                <a:cs typeface="Arial MT"/>
              </a:rPr>
              <a:t>dilakukan</a:t>
            </a:r>
            <a:r>
              <a:rPr sz="1550" spc="185" dirty="0">
                <a:latin typeface="Arial MT"/>
                <a:cs typeface="Arial MT"/>
              </a:rPr>
              <a:t> </a:t>
            </a:r>
            <a:r>
              <a:rPr sz="1550" spc="-20" dirty="0">
                <a:latin typeface="Arial MT"/>
                <a:cs typeface="Arial MT"/>
              </a:rPr>
              <a:t>melalui:</a:t>
            </a:r>
            <a:endParaRPr sz="1550" dirty="0">
              <a:latin typeface="Arial MT"/>
              <a:cs typeface="Arial MT"/>
            </a:endParaRPr>
          </a:p>
          <a:p>
            <a:pPr marL="641350" indent="-343535">
              <a:lnSpc>
                <a:spcPct val="100000"/>
              </a:lnSpc>
              <a:spcBef>
                <a:spcPts val="95"/>
              </a:spcBef>
              <a:buChar char="•"/>
              <a:tabLst>
                <a:tab pos="641350" algn="l"/>
                <a:tab pos="641985" algn="l"/>
              </a:tabLst>
            </a:pPr>
            <a:r>
              <a:rPr sz="1550" spc="-5" dirty="0">
                <a:latin typeface="Arial MT"/>
                <a:cs typeface="Arial MT"/>
              </a:rPr>
              <a:t>pencadangan</a:t>
            </a:r>
            <a:r>
              <a:rPr sz="1550" spc="265" dirty="0">
                <a:latin typeface="Arial MT"/>
                <a:cs typeface="Arial MT"/>
              </a:rPr>
              <a:t> </a:t>
            </a:r>
            <a:r>
              <a:rPr sz="1550" spc="20" dirty="0">
                <a:latin typeface="Arial MT"/>
                <a:cs typeface="Arial MT"/>
              </a:rPr>
              <a:t>atau</a:t>
            </a:r>
            <a:r>
              <a:rPr sz="1550" spc="-35" dirty="0">
                <a:latin typeface="Arial MT"/>
                <a:cs typeface="Arial MT"/>
              </a:rPr>
              <a:t> </a:t>
            </a:r>
            <a:r>
              <a:rPr sz="1550" spc="-10" dirty="0">
                <a:latin typeface="Arial MT"/>
                <a:cs typeface="Arial MT"/>
              </a:rPr>
              <a:t>pemblokiran</a:t>
            </a:r>
            <a:r>
              <a:rPr sz="1550" spc="350" dirty="0">
                <a:latin typeface="Arial MT"/>
                <a:cs typeface="Arial MT"/>
              </a:rPr>
              <a:t> </a:t>
            </a:r>
            <a:r>
              <a:rPr sz="1550" spc="-5" dirty="0">
                <a:latin typeface="Arial MT"/>
                <a:cs typeface="Arial MT"/>
              </a:rPr>
              <a:t>anggaran;</a:t>
            </a:r>
            <a:r>
              <a:rPr sz="1550" spc="254" dirty="0">
                <a:latin typeface="Arial MT"/>
                <a:cs typeface="Arial MT"/>
              </a:rPr>
              <a:t> </a:t>
            </a:r>
            <a:r>
              <a:rPr sz="1550" spc="5" dirty="0">
                <a:latin typeface="Arial MT"/>
                <a:cs typeface="Arial MT"/>
              </a:rPr>
              <a:t>dan/atau</a:t>
            </a:r>
            <a:endParaRPr sz="1550" dirty="0">
              <a:latin typeface="Arial MT"/>
              <a:cs typeface="Arial MT"/>
            </a:endParaRPr>
          </a:p>
          <a:p>
            <a:pPr marL="641350" indent="-343535">
              <a:lnSpc>
                <a:spcPct val="100000"/>
              </a:lnSpc>
              <a:spcBef>
                <a:spcPts val="15"/>
              </a:spcBef>
              <a:buChar char="•"/>
              <a:tabLst>
                <a:tab pos="641350" algn="l"/>
                <a:tab pos="641985" algn="l"/>
              </a:tabLst>
            </a:pPr>
            <a:r>
              <a:rPr sz="1550" spc="10" dirty="0">
                <a:latin typeface="Arial MT"/>
                <a:cs typeface="Arial MT"/>
              </a:rPr>
              <a:t>pergeseran</a:t>
            </a:r>
            <a:r>
              <a:rPr sz="1550" spc="85" dirty="0">
                <a:latin typeface="Arial MT"/>
                <a:cs typeface="Arial MT"/>
              </a:rPr>
              <a:t> </a:t>
            </a:r>
            <a:r>
              <a:rPr sz="1550" dirty="0">
                <a:latin typeface="Arial MT"/>
                <a:cs typeface="Arial MT"/>
              </a:rPr>
              <a:t>anggaran</a:t>
            </a:r>
          </a:p>
        </p:txBody>
      </p:sp>
      <p:sp>
        <p:nvSpPr>
          <p:cNvPr id="17" name="object 17"/>
          <p:cNvSpPr/>
          <p:nvPr/>
        </p:nvSpPr>
        <p:spPr>
          <a:xfrm>
            <a:off x="3476625" y="2686050"/>
            <a:ext cx="2919730" cy="114300"/>
          </a:xfrm>
          <a:custGeom>
            <a:avLst/>
            <a:gdLst/>
            <a:ahLst/>
            <a:cxnLst/>
            <a:rect l="l" t="t" r="r" b="b"/>
            <a:pathLst>
              <a:path w="2919729" h="114300">
                <a:moveTo>
                  <a:pt x="152400" y="38100"/>
                </a:moveTo>
                <a:lnTo>
                  <a:pt x="0" y="38100"/>
                </a:lnTo>
                <a:lnTo>
                  <a:pt x="0" y="76200"/>
                </a:lnTo>
                <a:lnTo>
                  <a:pt x="152400" y="76200"/>
                </a:lnTo>
                <a:lnTo>
                  <a:pt x="152400" y="38100"/>
                </a:lnTo>
                <a:close/>
              </a:path>
              <a:path w="2919729" h="114300">
                <a:moveTo>
                  <a:pt x="419100" y="38100"/>
                </a:moveTo>
                <a:lnTo>
                  <a:pt x="266700" y="38100"/>
                </a:lnTo>
                <a:lnTo>
                  <a:pt x="266700" y="76200"/>
                </a:lnTo>
                <a:lnTo>
                  <a:pt x="419100" y="76200"/>
                </a:lnTo>
                <a:lnTo>
                  <a:pt x="419100" y="38100"/>
                </a:lnTo>
                <a:close/>
              </a:path>
              <a:path w="2919729" h="114300">
                <a:moveTo>
                  <a:pt x="685800" y="38100"/>
                </a:moveTo>
                <a:lnTo>
                  <a:pt x="533400" y="38100"/>
                </a:lnTo>
                <a:lnTo>
                  <a:pt x="533400" y="76200"/>
                </a:lnTo>
                <a:lnTo>
                  <a:pt x="685800" y="76200"/>
                </a:lnTo>
                <a:lnTo>
                  <a:pt x="685800" y="38100"/>
                </a:lnTo>
                <a:close/>
              </a:path>
              <a:path w="2919729" h="114300">
                <a:moveTo>
                  <a:pt x="952500" y="38100"/>
                </a:moveTo>
                <a:lnTo>
                  <a:pt x="800100" y="38100"/>
                </a:lnTo>
                <a:lnTo>
                  <a:pt x="800100" y="76200"/>
                </a:lnTo>
                <a:lnTo>
                  <a:pt x="952500" y="76200"/>
                </a:lnTo>
                <a:lnTo>
                  <a:pt x="952500" y="38100"/>
                </a:lnTo>
                <a:close/>
              </a:path>
              <a:path w="2919729" h="114300">
                <a:moveTo>
                  <a:pt x="1219200" y="38100"/>
                </a:moveTo>
                <a:lnTo>
                  <a:pt x="1066800" y="38100"/>
                </a:lnTo>
                <a:lnTo>
                  <a:pt x="1066800" y="76200"/>
                </a:lnTo>
                <a:lnTo>
                  <a:pt x="1219200" y="76200"/>
                </a:lnTo>
                <a:lnTo>
                  <a:pt x="1219200" y="38100"/>
                </a:lnTo>
                <a:close/>
              </a:path>
              <a:path w="2919729" h="114300">
                <a:moveTo>
                  <a:pt x="1485900" y="38100"/>
                </a:moveTo>
                <a:lnTo>
                  <a:pt x="1333500" y="38100"/>
                </a:lnTo>
                <a:lnTo>
                  <a:pt x="1333500" y="76200"/>
                </a:lnTo>
                <a:lnTo>
                  <a:pt x="1485900" y="76200"/>
                </a:lnTo>
                <a:lnTo>
                  <a:pt x="1485900" y="38100"/>
                </a:lnTo>
                <a:close/>
              </a:path>
              <a:path w="2919729" h="114300">
                <a:moveTo>
                  <a:pt x="1752600" y="38100"/>
                </a:moveTo>
                <a:lnTo>
                  <a:pt x="1600200" y="38100"/>
                </a:lnTo>
                <a:lnTo>
                  <a:pt x="1600200" y="76200"/>
                </a:lnTo>
                <a:lnTo>
                  <a:pt x="1752600" y="76200"/>
                </a:lnTo>
                <a:lnTo>
                  <a:pt x="1752600" y="38100"/>
                </a:lnTo>
                <a:close/>
              </a:path>
              <a:path w="2919729" h="114300">
                <a:moveTo>
                  <a:pt x="2019300" y="38100"/>
                </a:moveTo>
                <a:lnTo>
                  <a:pt x="1866900" y="38100"/>
                </a:lnTo>
                <a:lnTo>
                  <a:pt x="1866900" y="76200"/>
                </a:lnTo>
                <a:lnTo>
                  <a:pt x="2019300" y="76200"/>
                </a:lnTo>
                <a:lnTo>
                  <a:pt x="2019300" y="38100"/>
                </a:lnTo>
                <a:close/>
              </a:path>
              <a:path w="2919729" h="114300">
                <a:moveTo>
                  <a:pt x="2286000" y="38100"/>
                </a:moveTo>
                <a:lnTo>
                  <a:pt x="2133600" y="38100"/>
                </a:lnTo>
                <a:lnTo>
                  <a:pt x="2133600" y="76200"/>
                </a:lnTo>
                <a:lnTo>
                  <a:pt x="2286000" y="76200"/>
                </a:lnTo>
                <a:lnTo>
                  <a:pt x="2286000" y="38100"/>
                </a:lnTo>
                <a:close/>
              </a:path>
              <a:path w="2919729" h="114300">
                <a:moveTo>
                  <a:pt x="2552700" y="38100"/>
                </a:moveTo>
                <a:lnTo>
                  <a:pt x="2400300" y="38100"/>
                </a:lnTo>
                <a:lnTo>
                  <a:pt x="2400300" y="76200"/>
                </a:lnTo>
                <a:lnTo>
                  <a:pt x="2552700" y="76200"/>
                </a:lnTo>
                <a:lnTo>
                  <a:pt x="2552700" y="38100"/>
                </a:lnTo>
                <a:close/>
              </a:path>
              <a:path w="2919729" h="114300">
                <a:moveTo>
                  <a:pt x="2805303" y="0"/>
                </a:moveTo>
                <a:lnTo>
                  <a:pt x="2805303" y="114300"/>
                </a:lnTo>
                <a:lnTo>
                  <a:pt x="2881503" y="76200"/>
                </a:lnTo>
                <a:lnTo>
                  <a:pt x="2819400" y="76200"/>
                </a:lnTo>
                <a:lnTo>
                  <a:pt x="2819400" y="38100"/>
                </a:lnTo>
                <a:lnTo>
                  <a:pt x="2881503" y="38100"/>
                </a:lnTo>
                <a:lnTo>
                  <a:pt x="2805303" y="0"/>
                </a:lnTo>
                <a:close/>
              </a:path>
              <a:path w="2919729" h="114300">
                <a:moveTo>
                  <a:pt x="2805303" y="38100"/>
                </a:moveTo>
                <a:lnTo>
                  <a:pt x="2667000" y="38100"/>
                </a:lnTo>
                <a:lnTo>
                  <a:pt x="2667000" y="76200"/>
                </a:lnTo>
                <a:lnTo>
                  <a:pt x="2805303" y="76200"/>
                </a:lnTo>
                <a:lnTo>
                  <a:pt x="2805303" y="38100"/>
                </a:lnTo>
                <a:close/>
              </a:path>
              <a:path w="2919729" h="114300">
                <a:moveTo>
                  <a:pt x="2881503" y="38100"/>
                </a:moveTo>
                <a:lnTo>
                  <a:pt x="2819400" y="38100"/>
                </a:lnTo>
                <a:lnTo>
                  <a:pt x="2819400" y="76200"/>
                </a:lnTo>
                <a:lnTo>
                  <a:pt x="2881503" y="76200"/>
                </a:lnTo>
                <a:lnTo>
                  <a:pt x="2919603" y="57150"/>
                </a:lnTo>
                <a:lnTo>
                  <a:pt x="2881503" y="38100"/>
                </a:lnTo>
                <a:close/>
              </a:path>
            </a:pathLst>
          </a:custGeom>
          <a:solidFill>
            <a:srgbClr val="4471C4"/>
          </a:solidFill>
        </p:spPr>
        <p:txBody>
          <a:bodyPr wrap="square" lIns="0" tIns="0" rIns="0" bIns="0" rtlCol="0"/>
          <a:lstStyle/>
          <a:p>
            <a:endParaRPr/>
          </a:p>
        </p:txBody>
      </p:sp>
      <p:grpSp>
        <p:nvGrpSpPr>
          <p:cNvPr id="18" name="object 18"/>
          <p:cNvGrpSpPr/>
          <p:nvPr/>
        </p:nvGrpSpPr>
        <p:grpSpPr>
          <a:xfrm>
            <a:off x="3476625" y="0"/>
            <a:ext cx="8715375" cy="914400"/>
            <a:chOff x="3476625" y="0"/>
            <a:chExt cx="8715375" cy="914400"/>
          </a:xfrm>
        </p:grpSpPr>
        <p:pic>
          <p:nvPicPr>
            <p:cNvPr id="19" name="object 19"/>
            <p:cNvPicPr/>
            <p:nvPr/>
          </p:nvPicPr>
          <p:blipFill>
            <a:blip r:embed="rId2" cstate="print"/>
            <a:stretch>
              <a:fillRect/>
            </a:stretch>
          </p:blipFill>
          <p:spPr>
            <a:xfrm>
              <a:off x="3476625" y="0"/>
              <a:ext cx="8677275" cy="914400"/>
            </a:xfrm>
            <a:prstGeom prst="rect">
              <a:avLst/>
            </a:prstGeom>
          </p:spPr>
        </p:pic>
        <p:sp>
          <p:nvSpPr>
            <p:cNvPr id="20" name="object 20"/>
            <p:cNvSpPr/>
            <p:nvPr/>
          </p:nvSpPr>
          <p:spPr>
            <a:xfrm>
              <a:off x="11925300" y="0"/>
              <a:ext cx="266700" cy="19050"/>
            </a:xfrm>
            <a:custGeom>
              <a:avLst/>
              <a:gdLst/>
              <a:ahLst/>
              <a:cxnLst/>
              <a:rect l="l" t="t" r="r" b="b"/>
              <a:pathLst>
                <a:path w="266700" h="19050">
                  <a:moveTo>
                    <a:pt x="239023" y="0"/>
                  </a:moveTo>
                  <a:lnTo>
                    <a:pt x="13230" y="0"/>
                  </a:lnTo>
                  <a:lnTo>
                    <a:pt x="0" y="18923"/>
                  </a:lnTo>
                  <a:lnTo>
                    <a:pt x="266573" y="18923"/>
                  </a:lnTo>
                  <a:lnTo>
                    <a:pt x="239023" y="0"/>
                  </a:lnTo>
                  <a:close/>
                </a:path>
              </a:pathLst>
            </a:custGeom>
            <a:solidFill>
              <a:srgbClr val="243046"/>
            </a:solidFill>
          </p:spPr>
          <p:txBody>
            <a:bodyPr wrap="square" lIns="0" tIns="0" rIns="0" bIns="0" rtlCol="0"/>
            <a:lstStyle/>
            <a:p>
              <a:endParaRPr/>
            </a:p>
          </p:txBody>
        </p:sp>
        <p:pic>
          <p:nvPicPr>
            <p:cNvPr id="21" name="object 21"/>
            <p:cNvPicPr/>
            <p:nvPr/>
          </p:nvPicPr>
          <p:blipFill>
            <a:blip r:embed="rId3" cstate="print"/>
            <a:stretch>
              <a:fillRect/>
            </a:stretch>
          </p:blipFill>
          <p:spPr>
            <a:xfrm>
              <a:off x="3505200" y="19050"/>
              <a:ext cx="8105775" cy="838200"/>
            </a:xfrm>
            <a:prstGeom prst="rect">
              <a:avLst/>
            </a:prstGeom>
          </p:spPr>
        </p:pic>
        <p:sp>
          <p:nvSpPr>
            <p:cNvPr id="22" name="object 22"/>
            <p:cNvSpPr/>
            <p:nvPr/>
          </p:nvSpPr>
          <p:spPr>
            <a:xfrm>
              <a:off x="11591925" y="19050"/>
              <a:ext cx="600075" cy="837565"/>
            </a:xfrm>
            <a:custGeom>
              <a:avLst/>
              <a:gdLst/>
              <a:ahLst/>
              <a:cxnLst/>
              <a:rect l="l" t="t" r="r" b="b"/>
              <a:pathLst>
                <a:path w="600075" h="837565">
                  <a:moveTo>
                    <a:pt x="599567" y="0"/>
                  </a:moveTo>
                  <a:lnTo>
                    <a:pt x="0" y="0"/>
                  </a:lnTo>
                  <a:lnTo>
                    <a:pt x="0" y="837564"/>
                  </a:lnTo>
                  <a:lnTo>
                    <a:pt x="599567" y="0"/>
                  </a:lnTo>
                  <a:close/>
                </a:path>
              </a:pathLst>
            </a:custGeom>
            <a:solidFill>
              <a:srgbClr val="2D5395"/>
            </a:solidFill>
          </p:spPr>
          <p:txBody>
            <a:bodyPr wrap="square" lIns="0" tIns="0" rIns="0" bIns="0" rtlCol="0"/>
            <a:lstStyle/>
            <a:p>
              <a:endParaRPr/>
            </a:p>
          </p:txBody>
        </p:sp>
      </p:grpSp>
      <p:sp>
        <p:nvSpPr>
          <p:cNvPr id="23" name="object 23"/>
          <p:cNvSpPr txBox="1">
            <a:spLocks noGrp="1"/>
          </p:cNvSpPr>
          <p:nvPr>
            <p:ph type="title" idx="4294967295"/>
          </p:nvPr>
        </p:nvSpPr>
        <p:spPr>
          <a:xfrm>
            <a:off x="6529221" y="100584"/>
            <a:ext cx="5128591" cy="382797"/>
          </a:xfrm>
          <a:prstGeom prst="rect">
            <a:avLst/>
          </a:prstGeom>
        </p:spPr>
        <p:txBody>
          <a:bodyPr vert="horz" wrap="square" lIns="0" tIns="13335" rIns="0" bIns="0" rtlCol="0">
            <a:spAutoFit/>
          </a:bodyPr>
          <a:lstStyle/>
          <a:p>
            <a:pPr marL="12700">
              <a:lnSpc>
                <a:spcPct val="100000"/>
              </a:lnSpc>
              <a:spcBef>
                <a:spcPts val="105"/>
              </a:spcBef>
            </a:pPr>
            <a:r>
              <a:rPr sz="2400" spc="95" dirty="0">
                <a:solidFill>
                  <a:schemeClr val="bg1"/>
                </a:solidFill>
                <a:latin typeface="Roboto Cn"/>
                <a:cs typeface="Roboto Cn"/>
              </a:rPr>
              <a:t>V.</a:t>
            </a:r>
            <a:r>
              <a:rPr sz="2400" spc="55" dirty="0">
                <a:solidFill>
                  <a:schemeClr val="bg1"/>
                </a:solidFill>
                <a:latin typeface="Roboto Cn"/>
                <a:cs typeface="Roboto Cn"/>
              </a:rPr>
              <a:t> </a:t>
            </a:r>
            <a:r>
              <a:rPr sz="2400" spc="155" dirty="0" err="1">
                <a:solidFill>
                  <a:schemeClr val="bg1"/>
                </a:solidFill>
                <a:latin typeface="Roboto Cn"/>
                <a:cs typeface="Roboto Cn"/>
              </a:rPr>
              <a:t>Keīenīuan</a:t>
            </a:r>
            <a:r>
              <a:rPr sz="2400" spc="-45" dirty="0">
                <a:solidFill>
                  <a:schemeClr val="bg1"/>
                </a:solidFill>
                <a:latin typeface="Roboto Cn"/>
                <a:cs typeface="Roboto Cn"/>
              </a:rPr>
              <a:t> </a:t>
            </a:r>
            <a:r>
              <a:rPr sz="2400" spc="90" dirty="0">
                <a:solidFill>
                  <a:schemeClr val="bg1"/>
                </a:solidFill>
                <a:latin typeface="Roboto Cn"/>
                <a:cs typeface="Roboto Cn"/>
              </a:rPr>
              <a:t>Ba</a:t>
            </a:r>
            <a:r>
              <a:rPr lang="en-US" sz="2400" spc="90" dirty="0">
                <a:solidFill>
                  <a:schemeClr val="bg1"/>
                </a:solidFill>
                <a:latin typeface="Roboto Cn"/>
                <a:cs typeface="Roboto Cn"/>
              </a:rPr>
              <a:t>r</a:t>
            </a:r>
            <a:r>
              <a:rPr sz="2400" spc="90" dirty="0">
                <a:solidFill>
                  <a:schemeClr val="bg1"/>
                </a:solidFill>
                <a:latin typeface="Roboto Cn"/>
                <a:cs typeface="Roboto Cn"/>
              </a:rPr>
              <a:t>u...(2)</a:t>
            </a:r>
            <a:endParaRPr sz="2400" dirty="0">
              <a:solidFill>
                <a:schemeClr val="bg1"/>
              </a:solidFill>
              <a:latin typeface="Roboto Cn"/>
              <a:cs typeface="Roboto Cn"/>
            </a:endParaRPr>
          </a:p>
        </p:txBody>
      </p:sp>
      <p:sp>
        <p:nvSpPr>
          <p:cNvPr id="24" name="object 24"/>
          <p:cNvSpPr txBox="1"/>
          <p:nvPr/>
        </p:nvSpPr>
        <p:spPr>
          <a:xfrm>
            <a:off x="11782679" y="6542623"/>
            <a:ext cx="292100" cy="262890"/>
          </a:xfrm>
          <a:prstGeom prst="rect">
            <a:avLst/>
          </a:prstGeom>
        </p:spPr>
        <p:txBody>
          <a:bodyPr vert="horz" wrap="square" lIns="0" tIns="33020" rIns="0" bIns="0" rtlCol="0">
            <a:spAutoFit/>
          </a:bodyPr>
          <a:lstStyle/>
          <a:p>
            <a:pPr marL="44450">
              <a:lnSpc>
                <a:spcPct val="100000"/>
              </a:lnSpc>
              <a:spcBef>
                <a:spcPts val="260"/>
              </a:spcBef>
            </a:pPr>
            <a:fld id="{81D60167-4931-47E6-BA6A-407CBD079E47}" type="slidenum">
              <a:rPr sz="1400" b="1" spc="15" dirty="0">
                <a:latin typeface="Arial"/>
                <a:cs typeface="Arial"/>
              </a:rPr>
              <a:t>43</a:t>
            </a:fld>
            <a:endParaRPr sz="14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2115" y="1072261"/>
            <a:ext cx="11324590" cy="901700"/>
          </a:xfrm>
          <a:prstGeom prst="rect">
            <a:avLst/>
          </a:prstGeom>
        </p:spPr>
        <p:txBody>
          <a:bodyPr vert="horz" wrap="square" lIns="0" tIns="16510" rIns="0" bIns="0" rtlCol="0">
            <a:spAutoFit/>
          </a:bodyPr>
          <a:lstStyle/>
          <a:p>
            <a:pPr marL="12700">
              <a:lnSpc>
                <a:spcPct val="100000"/>
              </a:lnSpc>
              <a:spcBef>
                <a:spcPts val="130"/>
              </a:spcBef>
            </a:pPr>
            <a:r>
              <a:rPr sz="2150" b="1" spc="5" dirty="0">
                <a:latin typeface="Arial"/>
                <a:cs typeface="Arial"/>
              </a:rPr>
              <a:t>7.</a:t>
            </a:r>
            <a:r>
              <a:rPr sz="2150" b="1" spc="65" dirty="0">
                <a:latin typeface="Arial"/>
                <a:cs typeface="Arial"/>
              </a:rPr>
              <a:t> </a:t>
            </a:r>
            <a:r>
              <a:rPr sz="2150" b="1" spc="10" dirty="0">
                <a:latin typeface="Arial"/>
                <a:cs typeface="Arial"/>
              </a:rPr>
              <a:t>Pelimpahan</a:t>
            </a:r>
            <a:r>
              <a:rPr sz="2150" b="1" spc="165" dirty="0">
                <a:latin typeface="Arial"/>
                <a:cs typeface="Arial"/>
              </a:rPr>
              <a:t> </a:t>
            </a:r>
            <a:r>
              <a:rPr sz="2150" b="1" spc="20" dirty="0">
                <a:latin typeface="Arial"/>
                <a:cs typeface="Arial"/>
              </a:rPr>
              <a:t>Kewenangan</a:t>
            </a:r>
            <a:r>
              <a:rPr sz="2150" b="1" spc="90" dirty="0">
                <a:latin typeface="Arial"/>
                <a:cs typeface="Arial"/>
              </a:rPr>
              <a:t> </a:t>
            </a:r>
            <a:r>
              <a:rPr sz="2150" b="1" spc="15" dirty="0">
                <a:latin typeface="Arial"/>
                <a:cs typeface="Arial"/>
              </a:rPr>
              <a:t>Revisi</a:t>
            </a:r>
            <a:r>
              <a:rPr sz="2150" b="1" spc="70" dirty="0">
                <a:latin typeface="Arial"/>
                <a:cs typeface="Arial"/>
              </a:rPr>
              <a:t> </a:t>
            </a:r>
            <a:r>
              <a:rPr sz="2150" b="1" spc="5" dirty="0">
                <a:latin typeface="Arial"/>
                <a:cs typeface="Arial"/>
              </a:rPr>
              <a:t>ke</a:t>
            </a:r>
            <a:r>
              <a:rPr sz="2150" b="1" spc="65" dirty="0">
                <a:latin typeface="Arial"/>
                <a:cs typeface="Arial"/>
              </a:rPr>
              <a:t> </a:t>
            </a:r>
            <a:r>
              <a:rPr sz="2150" b="1" spc="15" dirty="0">
                <a:latin typeface="Arial"/>
                <a:cs typeface="Arial"/>
              </a:rPr>
              <a:t>K/L</a:t>
            </a:r>
            <a:endParaRPr sz="2150">
              <a:latin typeface="Arial"/>
              <a:cs typeface="Arial"/>
            </a:endParaRPr>
          </a:p>
          <a:p>
            <a:pPr marL="12700" marR="5080">
              <a:lnSpc>
                <a:spcPts val="2100"/>
              </a:lnSpc>
              <a:spcBef>
                <a:spcPts val="140"/>
              </a:spcBef>
            </a:pPr>
            <a:r>
              <a:rPr sz="1800" spc="-10" dirty="0">
                <a:latin typeface="Arial MT"/>
                <a:cs typeface="Arial MT"/>
              </a:rPr>
              <a:t>Dalam</a:t>
            </a:r>
            <a:r>
              <a:rPr sz="1800" spc="95" dirty="0">
                <a:latin typeface="Arial MT"/>
                <a:cs typeface="Arial MT"/>
              </a:rPr>
              <a:t> </a:t>
            </a:r>
            <a:r>
              <a:rPr sz="1800" spc="10" dirty="0">
                <a:latin typeface="Arial MT"/>
                <a:cs typeface="Arial MT"/>
              </a:rPr>
              <a:t>rangka</a:t>
            </a:r>
            <a:r>
              <a:rPr sz="1800" spc="75" dirty="0">
                <a:latin typeface="Arial MT"/>
                <a:cs typeface="Arial MT"/>
              </a:rPr>
              <a:t> </a:t>
            </a:r>
            <a:r>
              <a:rPr sz="1800" spc="-5" dirty="0">
                <a:latin typeface="Arial MT"/>
                <a:cs typeface="Arial MT"/>
              </a:rPr>
              <a:t>menyederhanakan</a:t>
            </a:r>
            <a:r>
              <a:rPr sz="1800" spc="10" dirty="0">
                <a:latin typeface="Arial MT"/>
                <a:cs typeface="Arial MT"/>
              </a:rPr>
              <a:t> </a:t>
            </a:r>
            <a:r>
              <a:rPr sz="1800" spc="-5" dirty="0">
                <a:latin typeface="Arial MT"/>
                <a:cs typeface="Arial MT"/>
              </a:rPr>
              <a:t>proses</a:t>
            </a:r>
            <a:r>
              <a:rPr sz="1800" spc="105" dirty="0">
                <a:latin typeface="Arial MT"/>
                <a:cs typeface="Arial MT"/>
              </a:rPr>
              <a:t> </a:t>
            </a:r>
            <a:r>
              <a:rPr sz="1800" spc="5" dirty="0">
                <a:latin typeface="Arial MT"/>
                <a:cs typeface="Arial MT"/>
              </a:rPr>
              <a:t>bisnis</a:t>
            </a:r>
            <a:r>
              <a:rPr sz="1800" spc="105" dirty="0">
                <a:latin typeface="Arial MT"/>
                <a:cs typeface="Arial MT"/>
              </a:rPr>
              <a:t> </a:t>
            </a:r>
            <a:r>
              <a:rPr sz="1800" dirty="0">
                <a:latin typeface="Arial MT"/>
                <a:cs typeface="Arial MT"/>
              </a:rPr>
              <a:t>serta</a:t>
            </a:r>
            <a:r>
              <a:rPr sz="1800" spc="75" dirty="0">
                <a:latin typeface="Arial MT"/>
                <a:cs typeface="Arial MT"/>
              </a:rPr>
              <a:t> </a:t>
            </a:r>
            <a:r>
              <a:rPr sz="1800" spc="-15" dirty="0">
                <a:latin typeface="Arial MT"/>
                <a:cs typeface="Arial MT"/>
              </a:rPr>
              <a:t>memberikan</a:t>
            </a:r>
            <a:r>
              <a:rPr sz="1800" spc="155" dirty="0">
                <a:latin typeface="Arial MT"/>
                <a:cs typeface="Arial MT"/>
              </a:rPr>
              <a:t> </a:t>
            </a:r>
            <a:r>
              <a:rPr sz="1800" spc="-10" dirty="0">
                <a:latin typeface="Arial MT"/>
                <a:cs typeface="Arial MT"/>
              </a:rPr>
              <a:t>kewenangan</a:t>
            </a:r>
            <a:r>
              <a:rPr sz="1800" spc="160" dirty="0">
                <a:latin typeface="Arial MT"/>
                <a:cs typeface="Arial MT"/>
              </a:rPr>
              <a:t> </a:t>
            </a:r>
            <a:r>
              <a:rPr sz="1800" spc="-15" dirty="0">
                <a:latin typeface="Arial MT"/>
                <a:cs typeface="Arial MT"/>
              </a:rPr>
              <a:t>yang</a:t>
            </a:r>
            <a:r>
              <a:rPr sz="1800" spc="80" dirty="0">
                <a:latin typeface="Arial MT"/>
                <a:cs typeface="Arial MT"/>
              </a:rPr>
              <a:t> </a:t>
            </a:r>
            <a:r>
              <a:rPr sz="1800" spc="-10" dirty="0">
                <a:latin typeface="Arial MT"/>
                <a:cs typeface="Arial MT"/>
              </a:rPr>
              <a:t>lebih</a:t>
            </a:r>
            <a:r>
              <a:rPr sz="1800" spc="80" dirty="0">
                <a:latin typeface="Arial MT"/>
                <a:cs typeface="Arial MT"/>
              </a:rPr>
              <a:t> </a:t>
            </a:r>
            <a:r>
              <a:rPr sz="1800" spc="-20" dirty="0">
                <a:latin typeface="Arial MT"/>
                <a:cs typeface="Arial MT"/>
              </a:rPr>
              <a:t>besar</a:t>
            </a:r>
            <a:r>
              <a:rPr sz="1800" spc="100" dirty="0">
                <a:latin typeface="Arial MT"/>
                <a:cs typeface="Arial MT"/>
              </a:rPr>
              <a:t> </a:t>
            </a:r>
            <a:r>
              <a:rPr sz="1800" dirty="0">
                <a:latin typeface="Arial MT"/>
                <a:cs typeface="Arial MT"/>
              </a:rPr>
              <a:t>ke</a:t>
            </a:r>
            <a:r>
              <a:rPr sz="1800" spc="75" dirty="0">
                <a:latin typeface="Arial MT"/>
                <a:cs typeface="Arial MT"/>
              </a:rPr>
              <a:t> </a:t>
            </a:r>
            <a:r>
              <a:rPr sz="1800" dirty="0">
                <a:latin typeface="Arial MT"/>
                <a:cs typeface="Arial MT"/>
              </a:rPr>
              <a:t>KL</a:t>
            </a:r>
            <a:r>
              <a:rPr sz="1800" spc="75" dirty="0">
                <a:latin typeface="Arial MT"/>
                <a:cs typeface="Arial MT"/>
              </a:rPr>
              <a:t> </a:t>
            </a:r>
            <a:r>
              <a:rPr sz="1800" spc="-5" dirty="0">
                <a:latin typeface="Arial MT"/>
                <a:cs typeface="Arial MT"/>
              </a:rPr>
              <a:t>namun </a:t>
            </a:r>
            <a:r>
              <a:rPr sz="1800" spc="-484" dirty="0">
                <a:latin typeface="Arial MT"/>
                <a:cs typeface="Arial MT"/>
              </a:rPr>
              <a:t> </a:t>
            </a:r>
            <a:r>
              <a:rPr sz="1800" spc="-5" dirty="0">
                <a:latin typeface="Arial MT"/>
                <a:cs typeface="Arial MT"/>
              </a:rPr>
              <a:t>tetap </a:t>
            </a:r>
            <a:r>
              <a:rPr sz="1800" dirty="0">
                <a:latin typeface="Arial MT"/>
                <a:cs typeface="Arial MT"/>
              </a:rPr>
              <a:t>berpedoman</a:t>
            </a:r>
            <a:r>
              <a:rPr sz="1800" spc="-65" dirty="0">
                <a:latin typeface="Arial MT"/>
                <a:cs typeface="Arial MT"/>
              </a:rPr>
              <a:t> </a:t>
            </a:r>
            <a:r>
              <a:rPr sz="1800" spc="15" dirty="0">
                <a:latin typeface="Arial MT"/>
                <a:cs typeface="Arial MT"/>
              </a:rPr>
              <a:t>pada</a:t>
            </a:r>
            <a:r>
              <a:rPr sz="1800" spc="-70" dirty="0">
                <a:latin typeface="Arial MT"/>
                <a:cs typeface="Arial MT"/>
              </a:rPr>
              <a:t> </a:t>
            </a:r>
            <a:r>
              <a:rPr sz="1800" spc="5" dirty="0">
                <a:latin typeface="Arial MT"/>
                <a:cs typeface="Arial MT"/>
              </a:rPr>
              <a:t>ketentuan</a:t>
            </a:r>
            <a:r>
              <a:rPr sz="1800" spc="-80" dirty="0">
                <a:latin typeface="Arial MT"/>
                <a:cs typeface="Arial MT"/>
              </a:rPr>
              <a:t> </a:t>
            </a:r>
            <a:r>
              <a:rPr sz="1800" dirty="0">
                <a:latin typeface="Arial MT"/>
                <a:cs typeface="Arial MT"/>
              </a:rPr>
              <a:t>yang</a:t>
            </a:r>
            <a:r>
              <a:rPr sz="1800" spc="5" dirty="0">
                <a:latin typeface="Arial MT"/>
                <a:cs typeface="Arial MT"/>
              </a:rPr>
              <a:t> </a:t>
            </a:r>
            <a:r>
              <a:rPr sz="1800" spc="10" dirty="0">
                <a:latin typeface="Arial MT"/>
                <a:cs typeface="Arial MT"/>
              </a:rPr>
              <a:t>berlaku.</a:t>
            </a:r>
            <a:r>
              <a:rPr sz="1800" spc="-100" dirty="0">
                <a:latin typeface="Arial MT"/>
                <a:cs typeface="Arial MT"/>
              </a:rPr>
              <a:t> </a:t>
            </a:r>
            <a:r>
              <a:rPr sz="1800" b="1" spc="-5" dirty="0">
                <a:latin typeface="Arial"/>
                <a:cs typeface="Arial"/>
              </a:rPr>
              <a:t>Jenis</a:t>
            </a:r>
            <a:r>
              <a:rPr sz="1800" b="1" spc="5" dirty="0">
                <a:latin typeface="Arial"/>
                <a:cs typeface="Arial"/>
              </a:rPr>
              <a:t> </a:t>
            </a:r>
            <a:r>
              <a:rPr sz="1800" b="1" spc="-20" dirty="0">
                <a:latin typeface="Arial"/>
                <a:cs typeface="Arial"/>
              </a:rPr>
              <a:t>revisi</a:t>
            </a:r>
            <a:r>
              <a:rPr sz="1800" b="1" spc="60" dirty="0">
                <a:latin typeface="Arial"/>
                <a:cs typeface="Arial"/>
              </a:rPr>
              <a:t> </a:t>
            </a:r>
            <a:r>
              <a:rPr sz="1800" b="1" spc="-10" dirty="0">
                <a:latin typeface="Arial"/>
                <a:cs typeface="Arial"/>
              </a:rPr>
              <a:t>yang</a:t>
            </a:r>
            <a:r>
              <a:rPr sz="1800" b="1" spc="55" dirty="0">
                <a:latin typeface="Arial"/>
                <a:cs typeface="Arial"/>
              </a:rPr>
              <a:t> </a:t>
            </a:r>
            <a:r>
              <a:rPr sz="1800" b="1" dirty="0">
                <a:latin typeface="Arial"/>
                <a:cs typeface="Arial"/>
              </a:rPr>
              <a:t>dialihkan</a:t>
            </a:r>
            <a:r>
              <a:rPr sz="1800" b="1" spc="-15" dirty="0">
                <a:latin typeface="Arial"/>
                <a:cs typeface="Arial"/>
              </a:rPr>
              <a:t> </a:t>
            </a:r>
            <a:r>
              <a:rPr sz="1800" b="1" spc="-5" dirty="0">
                <a:latin typeface="Arial"/>
                <a:cs typeface="Arial"/>
              </a:rPr>
              <a:t>kewenangannya</a:t>
            </a:r>
            <a:r>
              <a:rPr sz="1800" b="1" spc="20" dirty="0">
                <a:latin typeface="Arial"/>
                <a:cs typeface="Arial"/>
              </a:rPr>
              <a:t> </a:t>
            </a:r>
            <a:r>
              <a:rPr sz="1800" b="1" spc="-5" dirty="0">
                <a:latin typeface="Arial"/>
                <a:cs typeface="Arial"/>
              </a:rPr>
              <a:t>yaitu:</a:t>
            </a:r>
            <a:endParaRPr sz="1800">
              <a:latin typeface="Arial"/>
              <a:cs typeface="Arial"/>
            </a:endParaRPr>
          </a:p>
        </p:txBody>
      </p:sp>
      <p:sp>
        <p:nvSpPr>
          <p:cNvPr id="5" name="object 5"/>
          <p:cNvSpPr txBox="1"/>
          <p:nvPr/>
        </p:nvSpPr>
        <p:spPr>
          <a:xfrm>
            <a:off x="11782679" y="6542623"/>
            <a:ext cx="292100" cy="262890"/>
          </a:xfrm>
          <a:prstGeom prst="rect">
            <a:avLst/>
          </a:prstGeom>
        </p:spPr>
        <p:txBody>
          <a:bodyPr vert="horz" wrap="square" lIns="0" tIns="33020" rIns="0" bIns="0" rtlCol="0">
            <a:spAutoFit/>
          </a:bodyPr>
          <a:lstStyle/>
          <a:p>
            <a:pPr marL="44450">
              <a:lnSpc>
                <a:spcPct val="100000"/>
              </a:lnSpc>
              <a:spcBef>
                <a:spcPts val="260"/>
              </a:spcBef>
            </a:pPr>
            <a:fld id="{81D60167-4931-47E6-BA6A-407CBD079E47}" type="slidenum">
              <a:rPr sz="1400" b="1" spc="15" dirty="0">
                <a:latin typeface="Arial"/>
                <a:cs typeface="Arial"/>
              </a:rPr>
              <a:t>44</a:t>
            </a:fld>
            <a:endParaRPr sz="1400">
              <a:latin typeface="Arial"/>
              <a:cs typeface="Arial"/>
            </a:endParaRPr>
          </a:p>
        </p:txBody>
      </p:sp>
      <p:graphicFrame>
        <p:nvGraphicFramePr>
          <p:cNvPr id="3" name="object 3"/>
          <p:cNvGraphicFramePr>
            <a:graphicFrameLocks noGrp="1"/>
          </p:cNvGraphicFramePr>
          <p:nvPr/>
        </p:nvGraphicFramePr>
        <p:xfrm>
          <a:off x="326847" y="2097189"/>
          <a:ext cx="11473178" cy="4393838"/>
        </p:xfrm>
        <a:graphic>
          <a:graphicData uri="http://schemas.openxmlformats.org/drawingml/2006/table">
            <a:tbl>
              <a:tblPr firstRow="1" bandRow="1">
                <a:tableStyleId>{2D5ABB26-0587-4C30-8999-92F81FD0307C}</a:tableStyleId>
              </a:tblPr>
              <a:tblGrid>
                <a:gridCol w="8648065">
                  <a:extLst>
                    <a:ext uri="{9D8B030D-6E8A-4147-A177-3AD203B41FA5}">
                      <a16:colId xmlns:a16="http://schemas.microsoft.com/office/drawing/2014/main" val="20000"/>
                    </a:ext>
                  </a:extLst>
                </a:gridCol>
                <a:gridCol w="1867534">
                  <a:extLst>
                    <a:ext uri="{9D8B030D-6E8A-4147-A177-3AD203B41FA5}">
                      <a16:colId xmlns:a16="http://schemas.microsoft.com/office/drawing/2014/main" val="20001"/>
                    </a:ext>
                  </a:extLst>
                </a:gridCol>
                <a:gridCol w="957579">
                  <a:extLst>
                    <a:ext uri="{9D8B030D-6E8A-4147-A177-3AD203B41FA5}">
                      <a16:colId xmlns:a16="http://schemas.microsoft.com/office/drawing/2014/main" val="20002"/>
                    </a:ext>
                  </a:extLst>
                </a:gridCol>
              </a:tblGrid>
              <a:tr h="222942">
                <a:tc>
                  <a:txBody>
                    <a:bodyPr/>
                    <a:lstStyle/>
                    <a:p>
                      <a:pPr>
                        <a:lnSpc>
                          <a:spcPct val="100000"/>
                        </a:lnSpc>
                      </a:pPr>
                      <a:endParaRPr sz="1200">
                        <a:latin typeface="Times New Roman"/>
                        <a:cs typeface="Times New Roman"/>
                      </a:endParaRPr>
                    </a:p>
                  </a:txBody>
                  <a:tcPr marL="0" marR="0" marT="0" marB="0">
                    <a:solidFill>
                      <a:srgbClr val="7E5F00"/>
                    </a:solidFill>
                  </a:tcPr>
                </a:tc>
                <a:tc gridSpan="2">
                  <a:txBody>
                    <a:bodyPr/>
                    <a:lstStyle/>
                    <a:p>
                      <a:pPr marL="913765">
                        <a:lnSpc>
                          <a:spcPts val="1180"/>
                        </a:lnSpc>
                        <a:spcBef>
                          <a:spcPts val="470"/>
                        </a:spcBef>
                      </a:pPr>
                      <a:r>
                        <a:rPr sz="1100" b="1" spc="-15" dirty="0">
                          <a:solidFill>
                            <a:srgbClr val="FFFFFF"/>
                          </a:solidFill>
                          <a:latin typeface="Arial"/>
                          <a:cs typeface="Arial"/>
                        </a:rPr>
                        <a:t>KEWENANGAN</a:t>
                      </a:r>
                      <a:endParaRPr sz="1100">
                        <a:latin typeface="Arial"/>
                        <a:cs typeface="Arial"/>
                      </a:endParaRPr>
                    </a:p>
                  </a:txBody>
                  <a:tcPr marL="0" marR="0" marT="59690" marB="0">
                    <a:solidFill>
                      <a:srgbClr val="7E5F00"/>
                    </a:solidFill>
                  </a:tcPr>
                </a:tc>
                <a:tc hMerge="1">
                  <a:txBody>
                    <a:bodyPr/>
                    <a:lstStyle/>
                    <a:p>
                      <a:endParaRPr/>
                    </a:p>
                  </a:txBody>
                  <a:tcPr marL="0" marR="0" marT="0" marB="0"/>
                </a:tc>
                <a:extLst>
                  <a:ext uri="{0D108BD9-81ED-4DB2-BD59-A6C34878D82A}">
                    <a16:rowId xmlns:a16="http://schemas.microsoft.com/office/drawing/2014/main" val="10000"/>
                  </a:ext>
                </a:extLst>
              </a:tr>
              <a:tr h="146063">
                <a:tc>
                  <a:txBody>
                    <a:bodyPr/>
                    <a:lstStyle/>
                    <a:p>
                      <a:pPr marL="4445" algn="ctr">
                        <a:lnSpc>
                          <a:spcPts val="1050"/>
                        </a:lnSpc>
                      </a:pPr>
                      <a:r>
                        <a:rPr sz="1100" b="1" spc="-30" dirty="0">
                          <a:solidFill>
                            <a:srgbClr val="FFFFFF"/>
                          </a:solidFill>
                          <a:latin typeface="Arial"/>
                          <a:cs typeface="Arial"/>
                        </a:rPr>
                        <a:t>J</a:t>
                      </a:r>
                      <a:r>
                        <a:rPr sz="1100" b="1" dirty="0">
                          <a:solidFill>
                            <a:srgbClr val="FFFFFF"/>
                          </a:solidFill>
                          <a:latin typeface="Arial"/>
                          <a:cs typeface="Arial"/>
                        </a:rPr>
                        <a:t>E</a:t>
                      </a:r>
                      <a:r>
                        <a:rPr sz="1100" b="1" spc="10" dirty="0">
                          <a:solidFill>
                            <a:srgbClr val="FFFFFF"/>
                          </a:solidFill>
                          <a:latin typeface="Arial"/>
                          <a:cs typeface="Arial"/>
                        </a:rPr>
                        <a:t>N</a:t>
                      </a:r>
                      <a:r>
                        <a:rPr sz="1100" b="1" spc="-15" dirty="0">
                          <a:solidFill>
                            <a:srgbClr val="FFFFFF"/>
                          </a:solidFill>
                          <a:latin typeface="Arial"/>
                          <a:cs typeface="Arial"/>
                        </a:rPr>
                        <a:t>I</a:t>
                      </a:r>
                      <a:r>
                        <a:rPr sz="1100" b="1" dirty="0">
                          <a:solidFill>
                            <a:srgbClr val="FFFFFF"/>
                          </a:solidFill>
                          <a:latin typeface="Arial"/>
                          <a:cs typeface="Arial"/>
                        </a:rPr>
                        <a:t>S</a:t>
                      </a:r>
                      <a:r>
                        <a:rPr sz="1100" b="1" spc="-85" dirty="0">
                          <a:solidFill>
                            <a:srgbClr val="FFFFFF"/>
                          </a:solidFill>
                          <a:latin typeface="Arial"/>
                          <a:cs typeface="Arial"/>
                        </a:rPr>
                        <a:t> </a:t>
                      </a:r>
                      <a:r>
                        <a:rPr sz="1100" b="1" spc="10" dirty="0">
                          <a:solidFill>
                            <a:srgbClr val="FFFFFF"/>
                          </a:solidFill>
                          <a:latin typeface="Arial"/>
                          <a:cs typeface="Arial"/>
                        </a:rPr>
                        <a:t>R</a:t>
                      </a:r>
                      <a:r>
                        <a:rPr sz="1100" b="1" dirty="0">
                          <a:solidFill>
                            <a:srgbClr val="FFFFFF"/>
                          </a:solidFill>
                          <a:latin typeface="Arial"/>
                          <a:cs typeface="Arial"/>
                        </a:rPr>
                        <a:t>E</a:t>
                      </a:r>
                      <a:r>
                        <a:rPr sz="1100" b="1" spc="-80" dirty="0">
                          <a:solidFill>
                            <a:srgbClr val="FFFFFF"/>
                          </a:solidFill>
                          <a:latin typeface="Arial"/>
                          <a:cs typeface="Arial"/>
                        </a:rPr>
                        <a:t>V</a:t>
                      </a:r>
                      <a:r>
                        <a:rPr sz="1100" b="1" spc="-15" dirty="0">
                          <a:solidFill>
                            <a:srgbClr val="FFFFFF"/>
                          </a:solidFill>
                          <a:latin typeface="Arial"/>
                          <a:cs typeface="Arial"/>
                        </a:rPr>
                        <a:t>I</a:t>
                      </a:r>
                      <a:r>
                        <a:rPr sz="1100" b="1" dirty="0">
                          <a:solidFill>
                            <a:srgbClr val="FFFFFF"/>
                          </a:solidFill>
                          <a:latin typeface="Arial"/>
                          <a:cs typeface="Arial"/>
                        </a:rPr>
                        <a:t>SI</a:t>
                      </a:r>
                      <a:endParaRPr sz="1100">
                        <a:latin typeface="Arial"/>
                        <a:cs typeface="Arial"/>
                      </a:endParaRPr>
                    </a:p>
                  </a:txBody>
                  <a:tcPr marL="0" marR="0" marT="0" marB="0">
                    <a:solidFill>
                      <a:srgbClr val="7E5F00"/>
                    </a:solidFill>
                  </a:tcPr>
                </a:tc>
                <a:tc>
                  <a:txBody>
                    <a:bodyPr/>
                    <a:lstStyle/>
                    <a:p>
                      <a:pPr>
                        <a:lnSpc>
                          <a:spcPct val="100000"/>
                        </a:lnSpc>
                      </a:pPr>
                      <a:endParaRPr sz="800">
                        <a:latin typeface="Times New Roman"/>
                        <a:cs typeface="Times New Roman"/>
                      </a:endParaRPr>
                    </a:p>
                  </a:txBody>
                  <a:tcPr marL="0" marR="0" marT="0" marB="0">
                    <a:solidFill>
                      <a:srgbClr val="7E5F00"/>
                    </a:solidFill>
                  </a:tcPr>
                </a:tc>
                <a:tc>
                  <a:txBody>
                    <a:bodyPr/>
                    <a:lstStyle/>
                    <a:p>
                      <a:pPr>
                        <a:lnSpc>
                          <a:spcPct val="100000"/>
                        </a:lnSpc>
                      </a:pPr>
                      <a:endParaRPr sz="800">
                        <a:latin typeface="Times New Roman"/>
                        <a:cs typeface="Times New Roman"/>
                      </a:endParaRPr>
                    </a:p>
                  </a:txBody>
                  <a:tcPr marL="0" marR="0" marT="0" marB="0">
                    <a:solidFill>
                      <a:srgbClr val="7E5F00"/>
                    </a:solidFill>
                  </a:tcPr>
                </a:tc>
                <a:extLst>
                  <a:ext uri="{0D108BD9-81ED-4DB2-BD59-A6C34878D82A}">
                    <a16:rowId xmlns:a16="http://schemas.microsoft.com/office/drawing/2014/main" val="10001"/>
                  </a:ext>
                </a:extLst>
              </a:tr>
              <a:tr h="215156">
                <a:tc>
                  <a:txBody>
                    <a:bodyPr/>
                    <a:lstStyle/>
                    <a:p>
                      <a:pPr>
                        <a:lnSpc>
                          <a:spcPct val="100000"/>
                        </a:lnSpc>
                      </a:pPr>
                      <a:endParaRPr sz="1200">
                        <a:latin typeface="Times New Roman"/>
                        <a:cs typeface="Times New Roman"/>
                      </a:endParaRPr>
                    </a:p>
                  </a:txBody>
                  <a:tcPr marL="0" marR="0" marT="0" marB="0">
                    <a:lnB w="12700">
                      <a:solidFill>
                        <a:srgbClr val="000000"/>
                      </a:solidFill>
                      <a:prstDash val="solid"/>
                    </a:lnB>
                    <a:solidFill>
                      <a:srgbClr val="7E5F00"/>
                    </a:solidFill>
                  </a:tcPr>
                </a:tc>
                <a:tc>
                  <a:txBody>
                    <a:bodyPr/>
                    <a:lstStyle/>
                    <a:p>
                      <a:pPr marL="19685" algn="ctr">
                        <a:lnSpc>
                          <a:spcPts val="1190"/>
                        </a:lnSpc>
                      </a:pPr>
                      <a:r>
                        <a:rPr sz="1100" b="1" spc="20" dirty="0">
                          <a:solidFill>
                            <a:srgbClr val="FFFFFF"/>
                          </a:solidFill>
                          <a:latin typeface="Arial"/>
                          <a:cs typeface="Arial"/>
                        </a:rPr>
                        <a:t>SEMULA</a:t>
                      </a:r>
                      <a:endParaRPr sz="1100">
                        <a:latin typeface="Arial"/>
                        <a:cs typeface="Arial"/>
                      </a:endParaRPr>
                    </a:p>
                  </a:txBody>
                  <a:tcPr marL="0" marR="0" marT="0" marB="0">
                    <a:lnB w="12700">
                      <a:solidFill>
                        <a:srgbClr val="000000"/>
                      </a:solidFill>
                      <a:prstDash val="solid"/>
                    </a:lnB>
                    <a:solidFill>
                      <a:srgbClr val="7E5F00"/>
                    </a:solidFill>
                  </a:tcPr>
                </a:tc>
                <a:tc>
                  <a:txBody>
                    <a:bodyPr/>
                    <a:lstStyle/>
                    <a:p>
                      <a:pPr marL="22860" algn="ctr">
                        <a:lnSpc>
                          <a:spcPts val="1190"/>
                        </a:lnSpc>
                      </a:pPr>
                      <a:r>
                        <a:rPr sz="1100" b="1" dirty="0">
                          <a:solidFill>
                            <a:srgbClr val="FFFFFF"/>
                          </a:solidFill>
                          <a:latin typeface="Arial"/>
                          <a:cs typeface="Arial"/>
                        </a:rPr>
                        <a:t>MENJADI</a:t>
                      </a:r>
                      <a:endParaRPr sz="1100">
                        <a:latin typeface="Arial"/>
                        <a:cs typeface="Arial"/>
                      </a:endParaRPr>
                    </a:p>
                  </a:txBody>
                  <a:tcPr marL="0" marR="0" marT="0" marB="0">
                    <a:lnB w="12700">
                      <a:solidFill>
                        <a:srgbClr val="000000"/>
                      </a:solidFill>
                      <a:prstDash val="solid"/>
                    </a:lnB>
                    <a:solidFill>
                      <a:srgbClr val="7E5F00"/>
                    </a:solidFill>
                  </a:tcPr>
                </a:tc>
                <a:extLst>
                  <a:ext uri="{0D108BD9-81ED-4DB2-BD59-A6C34878D82A}">
                    <a16:rowId xmlns:a16="http://schemas.microsoft.com/office/drawing/2014/main" val="10002"/>
                  </a:ext>
                </a:extLst>
              </a:tr>
              <a:tr h="316991">
                <a:tc>
                  <a:txBody>
                    <a:bodyPr/>
                    <a:lstStyle/>
                    <a:p>
                      <a:pPr marL="121920">
                        <a:lnSpc>
                          <a:spcPct val="100000"/>
                        </a:lnSpc>
                        <a:spcBef>
                          <a:spcPts val="570"/>
                        </a:spcBef>
                      </a:pPr>
                      <a:r>
                        <a:rPr sz="1100" b="1" spc="-5" dirty="0">
                          <a:latin typeface="Arial"/>
                          <a:cs typeface="Arial"/>
                        </a:rPr>
                        <a:t>1.</a:t>
                      </a:r>
                      <a:r>
                        <a:rPr sz="1100" b="1" spc="-10" dirty="0">
                          <a:latin typeface="Arial"/>
                          <a:cs typeface="Arial"/>
                        </a:rPr>
                        <a:t> </a:t>
                      </a:r>
                      <a:r>
                        <a:rPr sz="1100" b="1" spc="5" dirty="0">
                          <a:latin typeface="Arial"/>
                          <a:cs typeface="Arial"/>
                        </a:rPr>
                        <a:t>Pemenuhan</a:t>
                      </a:r>
                      <a:r>
                        <a:rPr sz="1100" b="1" spc="-90" dirty="0">
                          <a:latin typeface="Arial"/>
                          <a:cs typeface="Arial"/>
                        </a:rPr>
                        <a:t> </a:t>
                      </a:r>
                      <a:r>
                        <a:rPr sz="1100" b="1" spc="10" dirty="0">
                          <a:latin typeface="Arial"/>
                          <a:cs typeface="Arial"/>
                        </a:rPr>
                        <a:t>Belanja</a:t>
                      </a:r>
                      <a:r>
                        <a:rPr sz="1100" b="1" spc="-25" dirty="0">
                          <a:latin typeface="Arial"/>
                          <a:cs typeface="Arial"/>
                        </a:rPr>
                        <a:t> </a:t>
                      </a:r>
                      <a:r>
                        <a:rPr sz="1100" b="1" spc="5" dirty="0">
                          <a:latin typeface="Arial"/>
                          <a:cs typeface="Arial"/>
                        </a:rPr>
                        <a:t>Operasional,</a:t>
                      </a:r>
                      <a:r>
                        <a:rPr sz="1100" b="1" spc="-85" dirty="0">
                          <a:latin typeface="Arial"/>
                          <a:cs typeface="Arial"/>
                        </a:rPr>
                        <a:t> </a:t>
                      </a:r>
                      <a:r>
                        <a:rPr sz="1100" b="1" spc="-5" dirty="0">
                          <a:latin typeface="Arial"/>
                          <a:cs typeface="Arial"/>
                        </a:rPr>
                        <a:t>termasuk</a:t>
                      </a:r>
                      <a:r>
                        <a:rPr sz="1100" b="1" spc="-105" dirty="0">
                          <a:latin typeface="Arial"/>
                          <a:cs typeface="Arial"/>
                        </a:rPr>
                        <a:t> </a:t>
                      </a:r>
                      <a:r>
                        <a:rPr sz="1100" b="1" dirty="0">
                          <a:latin typeface="Arial"/>
                          <a:cs typeface="Arial"/>
                        </a:rPr>
                        <a:t>penyelesaian</a:t>
                      </a:r>
                      <a:r>
                        <a:rPr sz="1100" b="1" spc="-5" dirty="0">
                          <a:latin typeface="Arial"/>
                          <a:cs typeface="Arial"/>
                        </a:rPr>
                        <a:t> </a:t>
                      </a:r>
                      <a:r>
                        <a:rPr sz="1100" b="1" dirty="0">
                          <a:latin typeface="Arial"/>
                          <a:cs typeface="Arial"/>
                        </a:rPr>
                        <a:t>pagu</a:t>
                      </a:r>
                      <a:r>
                        <a:rPr sz="1100" b="1" spc="-10" dirty="0">
                          <a:latin typeface="Arial"/>
                          <a:cs typeface="Arial"/>
                        </a:rPr>
                        <a:t> </a:t>
                      </a:r>
                      <a:r>
                        <a:rPr sz="1100" b="1" spc="-15" dirty="0">
                          <a:latin typeface="Arial"/>
                          <a:cs typeface="Arial"/>
                        </a:rPr>
                        <a:t>minus</a:t>
                      </a:r>
                      <a:r>
                        <a:rPr sz="1100" b="1" spc="50" dirty="0">
                          <a:latin typeface="Arial"/>
                          <a:cs typeface="Arial"/>
                        </a:rPr>
                        <a:t> </a:t>
                      </a:r>
                      <a:r>
                        <a:rPr sz="1100" b="1" spc="10" dirty="0">
                          <a:latin typeface="Arial"/>
                          <a:cs typeface="Arial"/>
                        </a:rPr>
                        <a:t>Belanja</a:t>
                      </a:r>
                      <a:r>
                        <a:rPr sz="1100" b="1" spc="-100" dirty="0">
                          <a:latin typeface="Arial"/>
                          <a:cs typeface="Arial"/>
                        </a:rPr>
                        <a:t> </a:t>
                      </a:r>
                      <a:r>
                        <a:rPr sz="1100" b="1" dirty="0">
                          <a:latin typeface="Arial"/>
                          <a:cs typeface="Arial"/>
                        </a:rPr>
                        <a:t>Pegawai</a:t>
                      </a:r>
                      <a:r>
                        <a:rPr sz="1100" b="1" spc="-10" dirty="0">
                          <a:latin typeface="Arial"/>
                          <a:cs typeface="Arial"/>
                        </a:rPr>
                        <a:t> </a:t>
                      </a:r>
                      <a:r>
                        <a:rPr sz="1100" b="1" spc="5" dirty="0">
                          <a:latin typeface="Arial"/>
                          <a:cs typeface="Arial"/>
                        </a:rPr>
                        <a:t>Operasional</a:t>
                      </a:r>
                      <a:endParaRPr sz="1100">
                        <a:latin typeface="Arial"/>
                        <a:cs typeface="Arial"/>
                      </a:endParaRPr>
                    </a:p>
                  </a:txBody>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540" algn="ctr">
                        <a:lnSpc>
                          <a:spcPct val="100000"/>
                        </a:lnSpc>
                        <a:spcBef>
                          <a:spcPts val="570"/>
                        </a:spcBef>
                      </a:pPr>
                      <a:r>
                        <a:rPr sz="1100" b="1" spc="-10" dirty="0">
                          <a:latin typeface="Arial"/>
                          <a:cs typeface="Arial"/>
                        </a:rPr>
                        <a:t>DJA/Dit.</a:t>
                      </a:r>
                      <a:r>
                        <a:rPr sz="1100" b="1" spc="25" dirty="0">
                          <a:latin typeface="Arial"/>
                          <a:cs typeface="Arial"/>
                        </a:rPr>
                        <a:t> </a:t>
                      </a:r>
                      <a:r>
                        <a:rPr sz="1100" b="1" spc="-35" dirty="0">
                          <a:latin typeface="Arial"/>
                          <a:cs typeface="Arial"/>
                        </a:rPr>
                        <a:t>PA/</a:t>
                      </a:r>
                      <a:r>
                        <a:rPr sz="1100" b="1" spc="30" dirty="0">
                          <a:latin typeface="Arial"/>
                          <a:cs typeface="Arial"/>
                        </a:rPr>
                        <a:t> </a:t>
                      </a:r>
                      <a:r>
                        <a:rPr sz="1100" b="1" spc="-20" dirty="0">
                          <a:latin typeface="Arial"/>
                          <a:cs typeface="Arial"/>
                        </a:rPr>
                        <a:t>KANWIL</a:t>
                      </a:r>
                      <a:endParaRPr sz="1100">
                        <a:latin typeface="Arial"/>
                        <a:cs typeface="Arial"/>
                      </a:endParaRPr>
                    </a:p>
                  </a:txBody>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rowSpan="12">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23495" algn="ctr">
                        <a:lnSpc>
                          <a:spcPct val="100000"/>
                        </a:lnSpc>
                        <a:spcBef>
                          <a:spcPts val="795"/>
                        </a:spcBef>
                      </a:pPr>
                      <a:r>
                        <a:rPr sz="1100" b="1" spc="10" dirty="0">
                          <a:latin typeface="Arial"/>
                          <a:cs typeface="Arial"/>
                        </a:rPr>
                        <a:t>K/L</a:t>
                      </a:r>
                      <a:endParaRPr sz="11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3"/>
                  </a:ext>
                </a:extLst>
              </a:tr>
              <a:tr h="294640">
                <a:tc>
                  <a:txBody>
                    <a:bodyPr/>
                    <a:lstStyle/>
                    <a:p>
                      <a:pPr marL="121920">
                        <a:lnSpc>
                          <a:spcPct val="100000"/>
                        </a:lnSpc>
                        <a:spcBef>
                          <a:spcPts val="480"/>
                        </a:spcBef>
                      </a:pPr>
                      <a:r>
                        <a:rPr sz="1100" b="1" spc="-30" dirty="0">
                          <a:latin typeface="Arial"/>
                          <a:cs typeface="Arial"/>
                        </a:rPr>
                        <a:t>2</a:t>
                      </a:r>
                      <a:r>
                        <a:rPr sz="1100" b="1" dirty="0">
                          <a:latin typeface="Arial"/>
                          <a:cs typeface="Arial"/>
                        </a:rPr>
                        <a:t>.</a:t>
                      </a:r>
                      <a:r>
                        <a:rPr sz="1100" b="1" spc="-20" dirty="0">
                          <a:latin typeface="Arial"/>
                          <a:cs typeface="Arial"/>
                        </a:rPr>
                        <a:t> </a:t>
                      </a:r>
                      <a:r>
                        <a:rPr sz="1100" b="1" dirty="0">
                          <a:latin typeface="Arial"/>
                          <a:cs typeface="Arial"/>
                        </a:rPr>
                        <a:t>P</a:t>
                      </a:r>
                      <a:r>
                        <a:rPr sz="1100" b="1" spc="45" dirty="0">
                          <a:latin typeface="Arial"/>
                          <a:cs typeface="Arial"/>
                        </a:rPr>
                        <a:t>e</a:t>
                      </a:r>
                      <a:r>
                        <a:rPr sz="1100" b="1" spc="-105" dirty="0">
                          <a:latin typeface="Arial"/>
                          <a:cs typeface="Arial"/>
                        </a:rPr>
                        <a:t>m</a:t>
                      </a:r>
                      <a:r>
                        <a:rPr sz="1100" b="1" spc="45" dirty="0">
                          <a:latin typeface="Arial"/>
                          <a:cs typeface="Arial"/>
                        </a:rPr>
                        <a:t>e</a:t>
                      </a:r>
                      <a:r>
                        <a:rPr sz="1100" b="1" spc="-15" dirty="0">
                          <a:latin typeface="Arial"/>
                          <a:cs typeface="Arial"/>
                        </a:rPr>
                        <a:t>nuh</a:t>
                      </a:r>
                      <a:r>
                        <a:rPr sz="1100" b="1" spc="-30" dirty="0">
                          <a:latin typeface="Arial"/>
                          <a:cs typeface="Arial"/>
                        </a:rPr>
                        <a:t>a</a:t>
                      </a:r>
                      <a:r>
                        <a:rPr sz="1100" b="1" dirty="0">
                          <a:latin typeface="Arial"/>
                          <a:cs typeface="Arial"/>
                        </a:rPr>
                        <a:t>n</a:t>
                      </a:r>
                      <a:r>
                        <a:rPr sz="1100" b="1" spc="-95" dirty="0">
                          <a:latin typeface="Arial"/>
                          <a:cs typeface="Arial"/>
                        </a:rPr>
                        <a:t> </a:t>
                      </a:r>
                      <a:r>
                        <a:rPr sz="1100" b="1" spc="10" dirty="0">
                          <a:latin typeface="Arial"/>
                          <a:cs typeface="Arial"/>
                        </a:rPr>
                        <a:t>K</a:t>
                      </a:r>
                      <a:r>
                        <a:rPr sz="1100" b="1" spc="45" dirty="0">
                          <a:latin typeface="Arial"/>
                          <a:cs typeface="Arial"/>
                        </a:rPr>
                        <a:t>e</a:t>
                      </a:r>
                      <a:r>
                        <a:rPr sz="1100" b="1" spc="-15" dirty="0">
                          <a:latin typeface="Arial"/>
                          <a:cs typeface="Arial"/>
                        </a:rPr>
                        <a:t>bu</a:t>
                      </a:r>
                      <a:r>
                        <a:rPr sz="1100" b="1" dirty="0">
                          <a:latin typeface="Arial"/>
                          <a:cs typeface="Arial"/>
                        </a:rPr>
                        <a:t>t</a:t>
                      </a:r>
                      <a:r>
                        <a:rPr sz="1100" b="1" spc="-15" dirty="0">
                          <a:latin typeface="Arial"/>
                          <a:cs typeface="Arial"/>
                        </a:rPr>
                        <a:t>uh</a:t>
                      </a:r>
                      <a:r>
                        <a:rPr sz="1100" b="1" spc="-30" dirty="0">
                          <a:latin typeface="Arial"/>
                          <a:cs typeface="Arial"/>
                        </a:rPr>
                        <a:t>a</a:t>
                      </a:r>
                      <a:r>
                        <a:rPr sz="1100" b="1" dirty="0">
                          <a:latin typeface="Arial"/>
                          <a:cs typeface="Arial"/>
                        </a:rPr>
                        <a:t>n</a:t>
                      </a:r>
                      <a:r>
                        <a:rPr sz="1100" b="1" spc="-95" dirty="0">
                          <a:latin typeface="Arial"/>
                          <a:cs typeface="Arial"/>
                        </a:rPr>
                        <a:t> </a:t>
                      </a:r>
                      <a:r>
                        <a:rPr sz="1100" b="1" dirty="0">
                          <a:latin typeface="Arial"/>
                          <a:cs typeface="Arial"/>
                        </a:rPr>
                        <a:t>S</a:t>
                      </a:r>
                      <a:r>
                        <a:rPr sz="1100" b="1" spc="45" dirty="0">
                          <a:latin typeface="Arial"/>
                          <a:cs typeface="Arial"/>
                        </a:rPr>
                        <a:t>e</a:t>
                      </a:r>
                      <a:r>
                        <a:rPr sz="1100" b="1" spc="-15" dirty="0">
                          <a:latin typeface="Arial"/>
                          <a:cs typeface="Arial"/>
                        </a:rPr>
                        <a:t>li</a:t>
                      </a:r>
                      <a:r>
                        <a:rPr sz="1100" b="1" spc="-30" dirty="0">
                          <a:latin typeface="Arial"/>
                          <a:cs typeface="Arial"/>
                        </a:rPr>
                        <a:t>s</a:t>
                      </a:r>
                      <a:r>
                        <a:rPr sz="1100" b="1" spc="-15" dirty="0">
                          <a:latin typeface="Arial"/>
                          <a:cs typeface="Arial"/>
                        </a:rPr>
                        <a:t>i</a:t>
                      </a:r>
                      <a:r>
                        <a:rPr sz="1100" b="1" dirty="0">
                          <a:latin typeface="Arial"/>
                          <a:cs typeface="Arial"/>
                        </a:rPr>
                        <a:t>h</a:t>
                      </a:r>
                      <a:r>
                        <a:rPr sz="1100" b="1" spc="-95" dirty="0">
                          <a:latin typeface="Arial"/>
                          <a:cs typeface="Arial"/>
                        </a:rPr>
                        <a:t> </a:t>
                      </a:r>
                      <a:r>
                        <a:rPr sz="1100" b="1" spc="10" dirty="0">
                          <a:latin typeface="Arial"/>
                          <a:cs typeface="Arial"/>
                        </a:rPr>
                        <a:t>K</a:t>
                      </a:r>
                      <a:r>
                        <a:rPr sz="1100" b="1" spc="-15" dirty="0">
                          <a:latin typeface="Arial"/>
                          <a:cs typeface="Arial"/>
                        </a:rPr>
                        <a:t>u</a:t>
                      </a:r>
                      <a:r>
                        <a:rPr sz="1100" b="1" spc="10" dirty="0">
                          <a:latin typeface="Arial"/>
                          <a:cs typeface="Arial"/>
                        </a:rPr>
                        <a:t>r</a:t>
                      </a:r>
                      <a:r>
                        <a:rPr sz="1100" b="1" dirty="0">
                          <a:latin typeface="Arial"/>
                          <a:cs typeface="Arial"/>
                        </a:rPr>
                        <a:t>s</a:t>
                      </a:r>
                      <a:endParaRPr sz="1100">
                        <a:latin typeface="Arial"/>
                        <a:cs typeface="Arial"/>
                      </a:endParaRPr>
                    </a:p>
                  </a:txBody>
                  <a:tcPr marL="0" marR="0" marT="609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12065" algn="ctr">
                        <a:lnSpc>
                          <a:spcPct val="100000"/>
                        </a:lnSpc>
                        <a:spcBef>
                          <a:spcPts val="480"/>
                        </a:spcBef>
                      </a:pPr>
                      <a:r>
                        <a:rPr sz="1100" b="1" spc="10" dirty="0">
                          <a:latin typeface="Arial"/>
                          <a:cs typeface="Arial"/>
                        </a:rPr>
                        <a:t>D</a:t>
                      </a:r>
                      <a:r>
                        <a:rPr sz="1100" b="1" spc="-15" dirty="0">
                          <a:latin typeface="Arial"/>
                          <a:cs typeface="Arial"/>
                        </a:rPr>
                        <a:t>i</a:t>
                      </a:r>
                      <a:r>
                        <a:rPr sz="1100" b="1" dirty="0">
                          <a:latin typeface="Arial"/>
                          <a:cs typeface="Arial"/>
                        </a:rPr>
                        <a:t>t.</a:t>
                      </a:r>
                      <a:r>
                        <a:rPr sz="1100" b="1" spc="-95" dirty="0">
                          <a:latin typeface="Arial"/>
                          <a:cs typeface="Arial"/>
                        </a:rPr>
                        <a:t> </a:t>
                      </a:r>
                      <a:r>
                        <a:rPr sz="1100" b="1" dirty="0">
                          <a:latin typeface="Arial"/>
                          <a:cs typeface="Arial"/>
                        </a:rPr>
                        <a:t>P</a:t>
                      </a:r>
                      <a:r>
                        <a:rPr sz="1100" b="1" spc="-145" dirty="0">
                          <a:latin typeface="Arial"/>
                          <a:cs typeface="Arial"/>
                        </a:rPr>
                        <a:t>A</a:t>
                      </a:r>
                      <a:r>
                        <a:rPr sz="1100" b="1" dirty="0">
                          <a:latin typeface="Arial"/>
                          <a:cs typeface="Arial"/>
                        </a:rPr>
                        <a:t>/</a:t>
                      </a:r>
                      <a:r>
                        <a:rPr sz="1100" b="1" spc="125" dirty="0">
                          <a:latin typeface="Arial"/>
                          <a:cs typeface="Arial"/>
                        </a:rPr>
                        <a:t> </a:t>
                      </a:r>
                      <a:r>
                        <a:rPr sz="1100" b="1" spc="10" dirty="0">
                          <a:latin typeface="Arial"/>
                          <a:cs typeface="Arial"/>
                        </a:rPr>
                        <a:t>K</a:t>
                      </a:r>
                      <a:r>
                        <a:rPr sz="1100" b="1" spc="-140" dirty="0">
                          <a:latin typeface="Arial"/>
                          <a:cs typeface="Arial"/>
                        </a:rPr>
                        <a:t>A</a:t>
                      </a:r>
                      <a:r>
                        <a:rPr sz="1100" b="1" spc="10" dirty="0">
                          <a:latin typeface="Arial"/>
                          <a:cs typeface="Arial"/>
                        </a:rPr>
                        <a:t>N</a:t>
                      </a:r>
                      <a:r>
                        <a:rPr sz="1100" b="1" spc="-90" dirty="0">
                          <a:latin typeface="Arial"/>
                          <a:cs typeface="Arial"/>
                        </a:rPr>
                        <a:t>W</a:t>
                      </a:r>
                      <a:r>
                        <a:rPr sz="1100" b="1" spc="-15" dirty="0">
                          <a:latin typeface="Arial"/>
                          <a:cs typeface="Arial"/>
                        </a:rPr>
                        <a:t>I</a:t>
                      </a:r>
                      <a:r>
                        <a:rPr sz="1100" b="1" dirty="0">
                          <a:latin typeface="Arial"/>
                          <a:cs typeface="Arial"/>
                        </a:rPr>
                        <a:t>L</a:t>
                      </a:r>
                      <a:endParaRPr sz="1100">
                        <a:latin typeface="Arial"/>
                        <a:cs typeface="Arial"/>
                      </a:endParaRPr>
                    </a:p>
                  </a:txBody>
                  <a:tcPr marL="0" marR="0" marT="609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4"/>
                  </a:ext>
                </a:extLst>
              </a:tr>
              <a:tr h="289559">
                <a:tc>
                  <a:txBody>
                    <a:bodyPr/>
                    <a:lstStyle/>
                    <a:p>
                      <a:pPr marL="121920">
                        <a:lnSpc>
                          <a:spcPct val="100000"/>
                        </a:lnSpc>
                        <a:spcBef>
                          <a:spcPts val="470"/>
                        </a:spcBef>
                      </a:pPr>
                      <a:r>
                        <a:rPr sz="1100" b="1" spc="-5" dirty="0">
                          <a:latin typeface="Arial"/>
                          <a:cs typeface="Arial"/>
                        </a:rPr>
                        <a:t>3.</a:t>
                      </a:r>
                      <a:r>
                        <a:rPr sz="1100" b="1" spc="-25" dirty="0">
                          <a:latin typeface="Arial"/>
                          <a:cs typeface="Arial"/>
                        </a:rPr>
                        <a:t> </a:t>
                      </a:r>
                      <a:r>
                        <a:rPr sz="1100" b="1" spc="-5" dirty="0">
                          <a:latin typeface="Arial"/>
                          <a:cs typeface="Arial"/>
                        </a:rPr>
                        <a:t>Pemanfaatan</a:t>
                      </a:r>
                      <a:r>
                        <a:rPr sz="1100" b="1" spc="-25" dirty="0">
                          <a:latin typeface="Arial"/>
                          <a:cs typeface="Arial"/>
                        </a:rPr>
                        <a:t> </a:t>
                      </a:r>
                      <a:r>
                        <a:rPr sz="1100" b="1" dirty="0">
                          <a:latin typeface="Arial"/>
                          <a:cs typeface="Arial"/>
                        </a:rPr>
                        <a:t>Sisa</a:t>
                      </a:r>
                      <a:r>
                        <a:rPr sz="1100" b="1" spc="40" dirty="0">
                          <a:latin typeface="Arial"/>
                          <a:cs typeface="Arial"/>
                        </a:rPr>
                        <a:t> </a:t>
                      </a:r>
                      <a:r>
                        <a:rPr sz="1100" b="1" spc="-15" dirty="0">
                          <a:latin typeface="Arial"/>
                          <a:cs typeface="Arial"/>
                        </a:rPr>
                        <a:t>Anggaran</a:t>
                      </a:r>
                      <a:r>
                        <a:rPr sz="1100" b="1" spc="50" dirty="0">
                          <a:latin typeface="Arial"/>
                          <a:cs typeface="Arial"/>
                        </a:rPr>
                        <a:t> </a:t>
                      </a:r>
                      <a:r>
                        <a:rPr sz="1100" b="1" dirty="0">
                          <a:latin typeface="Arial"/>
                          <a:cs typeface="Arial"/>
                        </a:rPr>
                        <a:t>Kontraktual</a:t>
                      </a:r>
                      <a:r>
                        <a:rPr sz="1100" b="1" spc="-25" dirty="0">
                          <a:latin typeface="Arial"/>
                          <a:cs typeface="Arial"/>
                        </a:rPr>
                        <a:t> </a:t>
                      </a:r>
                      <a:r>
                        <a:rPr sz="1100" b="1" spc="-5" dirty="0">
                          <a:latin typeface="Arial"/>
                          <a:cs typeface="Arial"/>
                        </a:rPr>
                        <a:t>dan/atau</a:t>
                      </a:r>
                      <a:r>
                        <a:rPr sz="1100" b="1" spc="-20" dirty="0">
                          <a:latin typeface="Arial"/>
                          <a:cs typeface="Arial"/>
                        </a:rPr>
                        <a:t> </a:t>
                      </a:r>
                      <a:r>
                        <a:rPr sz="1100" b="1" dirty="0">
                          <a:latin typeface="Arial"/>
                          <a:cs typeface="Arial"/>
                        </a:rPr>
                        <a:t>Swakelola</a:t>
                      </a:r>
                      <a:endParaRPr sz="1100">
                        <a:latin typeface="Arial"/>
                        <a:cs typeface="Arial"/>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12065" algn="ctr">
                        <a:lnSpc>
                          <a:spcPct val="100000"/>
                        </a:lnSpc>
                        <a:spcBef>
                          <a:spcPts val="470"/>
                        </a:spcBef>
                      </a:pPr>
                      <a:r>
                        <a:rPr sz="1100" b="1" spc="10" dirty="0">
                          <a:latin typeface="Arial"/>
                          <a:cs typeface="Arial"/>
                        </a:rPr>
                        <a:t>D</a:t>
                      </a:r>
                      <a:r>
                        <a:rPr sz="1100" b="1" spc="-15" dirty="0">
                          <a:latin typeface="Arial"/>
                          <a:cs typeface="Arial"/>
                        </a:rPr>
                        <a:t>i</a:t>
                      </a:r>
                      <a:r>
                        <a:rPr sz="1100" b="1" dirty="0">
                          <a:latin typeface="Arial"/>
                          <a:cs typeface="Arial"/>
                        </a:rPr>
                        <a:t>t.</a:t>
                      </a:r>
                      <a:r>
                        <a:rPr sz="1100" b="1" spc="-95" dirty="0">
                          <a:latin typeface="Arial"/>
                          <a:cs typeface="Arial"/>
                        </a:rPr>
                        <a:t> </a:t>
                      </a:r>
                      <a:r>
                        <a:rPr sz="1100" b="1" dirty="0">
                          <a:latin typeface="Arial"/>
                          <a:cs typeface="Arial"/>
                        </a:rPr>
                        <a:t>P</a:t>
                      </a:r>
                      <a:r>
                        <a:rPr sz="1100" b="1" spc="-140" dirty="0">
                          <a:latin typeface="Arial"/>
                          <a:cs typeface="Arial"/>
                        </a:rPr>
                        <a:t>A</a:t>
                      </a:r>
                      <a:r>
                        <a:rPr sz="1100" b="1" dirty="0">
                          <a:latin typeface="Arial"/>
                          <a:cs typeface="Arial"/>
                        </a:rPr>
                        <a:t>/</a:t>
                      </a:r>
                      <a:r>
                        <a:rPr sz="1100" b="1" spc="130" dirty="0">
                          <a:latin typeface="Arial"/>
                          <a:cs typeface="Arial"/>
                        </a:rPr>
                        <a:t> </a:t>
                      </a:r>
                      <a:r>
                        <a:rPr sz="1100" b="1" spc="10" dirty="0">
                          <a:latin typeface="Arial"/>
                          <a:cs typeface="Arial"/>
                        </a:rPr>
                        <a:t>K</a:t>
                      </a:r>
                      <a:r>
                        <a:rPr sz="1100" b="1" spc="-140" dirty="0">
                          <a:latin typeface="Arial"/>
                          <a:cs typeface="Arial"/>
                        </a:rPr>
                        <a:t>A</a:t>
                      </a:r>
                      <a:r>
                        <a:rPr sz="1100" b="1" spc="10" dirty="0">
                          <a:latin typeface="Arial"/>
                          <a:cs typeface="Arial"/>
                        </a:rPr>
                        <a:t>N</a:t>
                      </a:r>
                      <a:r>
                        <a:rPr sz="1100" b="1" spc="-90" dirty="0">
                          <a:latin typeface="Arial"/>
                          <a:cs typeface="Arial"/>
                        </a:rPr>
                        <a:t>W</a:t>
                      </a:r>
                      <a:r>
                        <a:rPr sz="1100" b="1" spc="-15" dirty="0">
                          <a:latin typeface="Arial"/>
                          <a:cs typeface="Arial"/>
                        </a:rPr>
                        <a:t>I</a:t>
                      </a:r>
                      <a:r>
                        <a:rPr sz="1100" b="1" dirty="0">
                          <a:latin typeface="Arial"/>
                          <a:cs typeface="Arial"/>
                        </a:rPr>
                        <a:t>L</a:t>
                      </a:r>
                      <a:endParaRPr sz="1100">
                        <a:latin typeface="Arial"/>
                        <a:cs typeface="Arial"/>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5"/>
                  </a:ext>
                </a:extLst>
              </a:tr>
              <a:tr h="289560">
                <a:tc>
                  <a:txBody>
                    <a:bodyPr/>
                    <a:lstStyle/>
                    <a:p>
                      <a:pPr marL="121920">
                        <a:lnSpc>
                          <a:spcPct val="100000"/>
                        </a:lnSpc>
                        <a:spcBef>
                          <a:spcPts val="470"/>
                        </a:spcBef>
                      </a:pPr>
                      <a:r>
                        <a:rPr sz="1100" b="1" spc="-5" dirty="0">
                          <a:latin typeface="Arial"/>
                          <a:cs typeface="Arial"/>
                        </a:rPr>
                        <a:t>4.</a:t>
                      </a:r>
                      <a:r>
                        <a:rPr sz="1100" b="1" spc="-15" dirty="0">
                          <a:latin typeface="Arial"/>
                          <a:cs typeface="Arial"/>
                        </a:rPr>
                        <a:t> </a:t>
                      </a:r>
                      <a:r>
                        <a:rPr sz="1100" b="1" spc="20" dirty="0">
                          <a:latin typeface="Arial"/>
                          <a:cs typeface="Arial"/>
                        </a:rPr>
                        <a:t>Pergeseran</a:t>
                      </a:r>
                      <a:r>
                        <a:rPr sz="1100" b="1" spc="-90" dirty="0">
                          <a:latin typeface="Arial"/>
                          <a:cs typeface="Arial"/>
                        </a:rPr>
                        <a:t> </a:t>
                      </a:r>
                      <a:r>
                        <a:rPr sz="1100" b="1" spc="-5" dirty="0">
                          <a:latin typeface="Arial"/>
                          <a:cs typeface="Arial"/>
                        </a:rPr>
                        <a:t>anggaran</a:t>
                      </a:r>
                      <a:r>
                        <a:rPr sz="1100" b="1" spc="-90" dirty="0">
                          <a:latin typeface="Arial"/>
                          <a:cs typeface="Arial"/>
                        </a:rPr>
                        <a:t> </a:t>
                      </a:r>
                      <a:r>
                        <a:rPr sz="1100" b="1" spc="-5" dirty="0">
                          <a:latin typeface="Arial"/>
                          <a:cs typeface="Arial"/>
                        </a:rPr>
                        <a:t>dalam</a:t>
                      </a:r>
                      <a:r>
                        <a:rPr sz="1100" b="1" spc="-30" dirty="0">
                          <a:latin typeface="Arial"/>
                          <a:cs typeface="Arial"/>
                        </a:rPr>
                        <a:t> </a:t>
                      </a:r>
                      <a:r>
                        <a:rPr sz="1100" b="1" spc="15" dirty="0">
                          <a:latin typeface="Arial"/>
                          <a:cs typeface="Arial"/>
                        </a:rPr>
                        <a:t>1</a:t>
                      </a:r>
                      <a:r>
                        <a:rPr sz="1100" b="1" spc="-30" dirty="0">
                          <a:latin typeface="Arial"/>
                          <a:cs typeface="Arial"/>
                        </a:rPr>
                        <a:t> </a:t>
                      </a:r>
                      <a:r>
                        <a:rPr sz="1100" b="1" spc="-5" dirty="0">
                          <a:latin typeface="Arial"/>
                          <a:cs typeface="Arial"/>
                        </a:rPr>
                        <a:t>(satu) </a:t>
                      </a:r>
                      <a:r>
                        <a:rPr sz="1100" b="1" spc="25" dirty="0">
                          <a:latin typeface="Arial"/>
                          <a:cs typeface="Arial"/>
                        </a:rPr>
                        <a:t>RO</a:t>
                      </a:r>
                      <a:r>
                        <a:rPr sz="1100" b="1" spc="-55" dirty="0">
                          <a:latin typeface="Arial"/>
                          <a:cs typeface="Arial"/>
                        </a:rPr>
                        <a:t> </a:t>
                      </a:r>
                      <a:r>
                        <a:rPr sz="1100" b="1" spc="5" dirty="0">
                          <a:latin typeface="Arial"/>
                          <a:cs typeface="Arial"/>
                        </a:rPr>
                        <a:t>Prioritas</a:t>
                      </a:r>
                      <a:r>
                        <a:rPr sz="1100" b="1" spc="-105" dirty="0">
                          <a:latin typeface="Arial"/>
                          <a:cs typeface="Arial"/>
                        </a:rPr>
                        <a:t> </a:t>
                      </a:r>
                      <a:r>
                        <a:rPr sz="1100" b="1" spc="-5" dirty="0">
                          <a:latin typeface="Arial"/>
                          <a:cs typeface="Arial"/>
                        </a:rPr>
                        <a:t>Nasional</a:t>
                      </a:r>
                      <a:endParaRPr sz="1100">
                        <a:latin typeface="Arial"/>
                        <a:cs typeface="Arial"/>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14604" algn="ctr">
                        <a:lnSpc>
                          <a:spcPct val="100000"/>
                        </a:lnSpc>
                        <a:spcBef>
                          <a:spcPts val="470"/>
                        </a:spcBef>
                      </a:pPr>
                      <a:r>
                        <a:rPr sz="1100" b="1" spc="10" dirty="0">
                          <a:latin typeface="Arial"/>
                          <a:cs typeface="Arial"/>
                        </a:rPr>
                        <a:t>D</a:t>
                      </a:r>
                      <a:r>
                        <a:rPr sz="1100" b="1" spc="-15" dirty="0">
                          <a:latin typeface="Arial"/>
                          <a:cs typeface="Arial"/>
                        </a:rPr>
                        <a:t>i</a:t>
                      </a:r>
                      <a:r>
                        <a:rPr sz="1100" b="1" dirty="0">
                          <a:latin typeface="Arial"/>
                          <a:cs typeface="Arial"/>
                        </a:rPr>
                        <a:t>t.</a:t>
                      </a:r>
                      <a:r>
                        <a:rPr sz="1100" b="1" spc="-95" dirty="0">
                          <a:latin typeface="Arial"/>
                          <a:cs typeface="Arial"/>
                        </a:rPr>
                        <a:t> </a:t>
                      </a:r>
                      <a:r>
                        <a:rPr sz="1100" b="1" dirty="0">
                          <a:latin typeface="Arial"/>
                          <a:cs typeface="Arial"/>
                        </a:rPr>
                        <a:t>P</a:t>
                      </a:r>
                      <a:r>
                        <a:rPr sz="1100" b="1" spc="-140" dirty="0">
                          <a:latin typeface="Arial"/>
                          <a:cs typeface="Arial"/>
                        </a:rPr>
                        <a:t>A</a:t>
                      </a:r>
                      <a:r>
                        <a:rPr sz="1100" b="1" spc="-15" dirty="0">
                          <a:latin typeface="Arial"/>
                          <a:cs typeface="Arial"/>
                        </a:rPr>
                        <a:t>/</a:t>
                      </a:r>
                      <a:r>
                        <a:rPr sz="1100" b="1" spc="10" dirty="0">
                          <a:latin typeface="Arial"/>
                          <a:cs typeface="Arial"/>
                        </a:rPr>
                        <a:t>K</a:t>
                      </a:r>
                      <a:r>
                        <a:rPr sz="1100" b="1" spc="-25" dirty="0">
                          <a:latin typeface="Arial"/>
                          <a:cs typeface="Arial"/>
                        </a:rPr>
                        <a:t>a</a:t>
                      </a:r>
                      <a:r>
                        <a:rPr sz="1100" b="1" spc="-15" dirty="0">
                          <a:latin typeface="Arial"/>
                          <a:cs typeface="Arial"/>
                        </a:rPr>
                        <a:t>n</a:t>
                      </a:r>
                      <a:r>
                        <a:rPr sz="1100" b="1" spc="-50" dirty="0">
                          <a:latin typeface="Arial"/>
                          <a:cs typeface="Arial"/>
                        </a:rPr>
                        <a:t>w</a:t>
                      </a:r>
                      <a:r>
                        <a:rPr sz="1100" b="1" spc="-15" dirty="0">
                          <a:latin typeface="Arial"/>
                          <a:cs typeface="Arial"/>
                        </a:rPr>
                        <a:t>i</a:t>
                      </a:r>
                      <a:r>
                        <a:rPr sz="1100" b="1" dirty="0">
                          <a:latin typeface="Arial"/>
                          <a:cs typeface="Arial"/>
                        </a:rPr>
                        <a:t>l</a:t>
                      </a:r>
                      <a:endParaRPr sz="1100">
                        <a:latin typeface="Arial"/>
                        <a:cs typeface="Arial"/>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6"/>
                  </a:ext>
                </a:extLst>
              </a:tr>
              <a:tr h="289433">
                <a:tc>
                  <a:txBody>
                    <a:bodyPr/>
                    <a:lstStyle/>
                    <a:p>
                      <a:pPr marL="121920">
                        <a:lnSpc>
                          <a:spcPct val="100000"/>
                        </a:lnSpc>
                        <a:spcBef>
                          <a:spcPts val="470"/>
                        </a:spcBef>
                      </a:pPr>
                      <a:r>
                        <a:rPr sz="1100" b="1" spc="-5" dirty="0">
                          <a:latin typeface="Arial"/>
                          <a:cs typeface="Arial"/>
                        </a:rPr>
                        <a:t>5.</a:t>
                      </a:r>
                      <a:r>
                        <a:rPr sz="1100" b="1" spc="-15" dirty="0">
                          <a:latin typeface="Arial"/>
                          <a:cs typeface="Arial"/>
                        </a:rPr>
                        <a:t> </a:t>
                      </a:r>
                      <a:r>
                        <a:rPr sz="1100" b="1" dirty="0">
                          <a:latin typeface="Arial"/>
                          <a:cs typeface="Arial"/>
                        </a:rPr>
                        <a:t>Ralat </a:t>
                      </a:r>
                      <a:r>
                        <a:rPr sz="1100" b="1" spc="10" dirty="0">
                          <a:latin typeface="Arial"/>
                          <a:cs typeface="Arial"/>
                        </a:rPr>
                        <a:t>karena</a:t>
                      </a:r>
                      <a:r>
                        <a:rPr sz="1100" b="1" spc="-100" dirty="0">
                          <a:latin typeface="Arial"/>
                          <a:cs typeface="Arial"/>
                        </a:rPr>
                        <a:t> </a:t>
                      </a:r>
                      <a:r>
                        <a:rPr sz="1100" b="1" spc="-5" dirty="0">
                          <a:latin typeface="Arial"/>
                          <a:cs typeface="Arial"/>
                        </a:rPr>
                        <a:t>kesalahan</a:t>
                      </a:r>
                      <a:r>
                        <a:rPr sz="1100" b="1" spc="-10" dirty="0">
                          <a:latin typeface="Arial"/>
                          <a:cs typeface="Arial"/>
                        </a:rPr>
                        <a:t> aplikasi</a:t>
                      </a:r>
                      <a:r>
                        <a:rPr sz="1100" b="1" spc="65" dirty="0">
                          <a:latin typeface="Arial"/>
                          <a:cs typeface="Arial"/>
                        </a:rPr>
                        <a:t> </a:t>
                      </a:r>
                      <a:r>
                        <a:rPr sz="1100" b="1" spc="15" dirty="0">
                          <a:latin typeface="Arial"/>
                          <a:cs typeface="Arial"/>
                        </a:rPr>
                        <a:t>berupa</a:t>
                      </a:r>
                      <a:r>
                        <a:rPr sz="1100" b="1" spc="-105" dirty="0">
                          <a:latin typeface="Arial"/>
                          <a:cs typeface="Arial"/>
                        </a:rPr>
                        <a:t> </a:t>
                      </a:r>
                      <a:r>
                        <a:rPr sz="1100" b="1" dirty="0">
                          <a:latin typeface="Arial"/>
                          <a:cs typeface="Arial"/>
                        </a:rPr>
                        <a:t>tidak</a:t>
                      </a:r>
                      <a:r>
                        <a:rPr sz="1100" b="1" spc="-25" dirty="0">
                          <a:latin typeface="Arial"/>
                          <a:cs typeface="Arial"/>
                        </a:rPr>
                        <a:t> </a:t>
                      </a:r>
                      <a:r>
                        <a:rPr sz="1100" b="1" dirty="0">
                          <a:latin typeface="Arial"/>
                          <a:cs typeface="Arial"/>
                        </a:rPr>
                        <a:t>berfungsinya</a:t>
                      </a:r>
                      <a:r>
                        <a:rPr sz="1100" b="1" spc="-25" dirty="0">
                          <a:latin typeface="Arial"/>
                          <a:cs typeface="Arial"/>
                        </a:rPr>
                        <a:t> </a:t>
                      </a:r>
                      <a:r>
                        <a:rPr sz="1100" b="1" dirty="0">
                          <a:latin typeface="Arial"/>
                          <a:cs typeface="Arial"/>
                        </a:rPr>
                        <a:t>sebagian</a:t>
                      </a:r>
                      <a:r>
                        <a:rPr sz="1100" b="1" spc="-10" dirty="0">
                          <a:latin typeface="Arial"/>
                          <a:cs typeface="Arial"/>
                        </a:rPr>
                        <a:t> </a:t>
                      </a:r>
                      <a:r>
                        <a:rPr sz="1100" b="1" spc="-5" dirty="0">
                          <a:latin typeface="Arial"/>
                          <a:cs typeface="Arial"/>
                        </a:rPr>
                        <a:t>atau</a:t>
                      </a:r>
                      <a:r>
                        <a:rPr sz="1100" b="1" spc="-10" dirty="0">
                          <a:latin typeface="Arial"/>
                          <a:cs typeface="Arial"/>
                        </a:rPr>
                        <a:t> </a:t>
                      </a:r>
                      <a:r>
                        <a:rPr sz="1100" b="1" spc="10" dirty="0">
                          <a:latin typeface="Arial"/>
                          <a:cs typeface="Arial"/>
                        </a:rPr>
                        <a:t>seluruh</a:t>
                      </a:r>
                      <a:r>
                        <a:rPr sz="1100" b="1" spc="-90" dirty="0">
                          <a:latin typeface="Arial"/>
                          <a:cs typeface="Arial"/>
                        </a:rPr>
                        <a:t> </a:t>
                      </a:r>
                      <a:r>
                        <a:rPr sz="1100" b="1" dirty="0">
                          <a:latin typeface="Arial"/>
                          <a:cs typeface="Arial"/>
                        </a:rPr>
                        <a:t>fungsi</a:t>
                      </a:r>
                      <a:r>
                        <a:rPr sz="1100" b="1" spc="-10" dirty="0">
                          <a:latin typeface="Arial"/>
                          <a:cs typeface="Arial"/>
                        </a:rPr>
                        <a:t> </a:t>
                      </a:r>
                      <a:r>
                        <a:rPr sz="1100" b="1" spc="-15" dirty="0">
                          <a:latin typeface="Arial"/>
                          <a:cs typeface="Arial"/>
                        </a:rPr>
                        <a:t>matematis</a:t>
                      </a:r>
                      <a:r>
                        <a:rPr sz="1100" b="1" spc="50" dirty="0">
                          <a:latin typeface="Arial"/>
                          <a:cs typeface="Arial"/>
                        </a:rPr>
                        <a:t> </a:t>
                      </a:r>
                      <a:r>
                        <a:rPr sz="1100" b="1" spc="10" dirty="0">
                          <a:latin typeface="Arial"/>
                          <a:cs typeface="Arial"/>
                        </a:rPr>
                        <a:t>Sistem</a:t>
                      </a:r>
                      <a:r>
                        <a:rPr sz="1100" b="1" spc="-100" dirty="0">
                          <a:latin typeface="Arial"/>
                          <a:cs typeface="Arial"/>
                        </a:rPr>
                        <a:t> </a:t>
                      </a:r>
                      <a:r>
                        <a:rPr sz="1100" b="1" spc="-25" dirty="0">
                          <a:latin typeface="Arial"/>
                          <a:cs typeface="Arial"/>
                        </a:rPr>
                        <a:t>Aplikasi</a:t>
                      </a:r>
                      <a:endParaRPr sz="1100">
                        <a:latin typeface="Arial"/>
                        <a:cs typeface="Arial"/>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12065" algn="ctr">
                        <a:lnSpc>
                          <a:spcPct val="100000"/>
                        </a:lnSpc>
                        <a:spcBef>
                          <a:spcPts val="470"/>
                        </a:spcBef>
                      </a:pPr>
                      <a:r>
                        <a:rPr sz="1100" b="1" spc="10" dirty="0">
                          <a:latin typeface="Arial"/>
                          <a:cs typeface="Arial"/>
                        </a:rPr>
                        <a:t>D</a:t>
                      </a:r>
                      <a:r>
                        <a:rPr sz="1100" b="1" spc="-15" dirty="0">
                          <a:latin typeface="Arial"/>
                          <a:cs typeface="Arial"/>
                        </a:rPr>
                        <a:t>i</a:t>
                      </a:r>
                      <a:r>
                        <a:rPr sz="1100" b="1" dirty="0">
                          <a:latin typeface="Arial"/>
                          <a:cs typeface="Arial"/>
                        </a:rPr>
                        <a:t>t.</a:t>
                      </a:r>
                      <a:r>
                        <a:rPr sz="1100" b="1" spc="-95" dirty="0">
                          <a:latin typeface="Arial"/>
                          <a:cs typeface="Arial"/>
                        </a:rPr>
                        <a:t> </a:t>
                      </a:r>
                      <a:r>
                        <a:rPr sz="1100" b="1" dirty="0">
                          <a:latin typeface="Arial"/>
                          <a:cs typeface="Arial"/>
                        </a:rPr>
                        <a:t>P</a:t>
                      </a:r>
                      <a:r>
                        <a:rPr sz="1100" b="1" spc="-145" dirty="0">
                          <a:latin typeface="Arial"/>
                          <a:cs typeface="Arial"/>
                        </a:rPr>
                        <a:t>A</a:t>
                      </a:r>
                      <a:r>
                        <a:rPr sz="1100" b="1" dirty="0">
                          <a:latin typeface="Arial"/>
                          <a:cs typeface="Arial"/>
                        </a:rPr>
                        <a:t>/</a:t>
                      </a:r>
                      <a:r>
                        <a:rPr sz="1100" b="1" spc="125" dirty="0">
                          <a:latin typeface="Arial"/>
                          <a:cs typeface="Arial"/>
                        </a:rPr>
                        <a:t> </a:t>
                      </a:r>
                      <a:r>
                        <a:rPr sz="1100" b="1" spc="10" dirty="0">
                          <a:latin typeface="Arial"/>
                          <a:cs typeface="Arial"/>
                        </a:rPr>
                        <a:t>K</a:t>
                      </a:r>
                      <a:r>
                        <a:rPr sz="1100" b="1" spc="-140" dirty="0">
                          <a:latin typeface="Arial"/>
                          <a:cs typeface="Arial"/>
                        </a:rPr>
                        <a:t>A</a:t>
                      </a:r>
                      <a:r>
                        <a:rPr sz="1100" b="1" spc="10" dirty="0">
                          <a:latin typeface="Arial"/>
                          <a:cs typeface="Arial"/>
                        </a:rPr>
                        <a:t>N</a:t>
                      </a:r>
                      <a:r>
                        <a:rPr sz="1100" b="1" spc="-90" dirty="0">
                          <a:latin typeface="Arial"/>
                          <a:cs typeface="Arial"/>
                        </a:rPr>
                        <a:t>W</a:t>
                      </a:r>
                      <a:r>
                        <a:rPr sz="1100" b="1" spc="-15" dirty="0">
                          <a:latin typeface="Arial"/>
                          <a:cs typeface="Arial"/>
                        </a:rPr>
                        <a:t>I</a:t>
                      </a:r>
                      <a:r>
                        <a:rPr sz="1100" b="1" dirty="0">
                          <a:latin typeface="Arial"/>
                          <a:cs typeface="Arial"/>
                        </a:rPr>
                        <a:t>L</a:t>
                      </a:r>
                      <a:endParaRPr sz="1100">
                        <a:latin typeface="Arial"/>
                        <a:cs typeface="Arial"/>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7"/>
                  </a:ext>
                </a:extLst>
              </a:tr>
              <a:tr h="321818">
                <a:tc>
                  <a:txBody>
                    <a:bodyPr/>
                    <a:lstStyle/>
                    <a:p>
                      <a:pPr marL="97155">
                        <a:lnSpc>
                          <a:spcPct val="100000"/>
                        </a:lnSpc>
                        <a:spcBef>
                          <a:spcPts val="640"/>
                        </a:spcBef>
                      </a:pPr>
                      <a:r>
                        <a:rPr sz="1100" b="1" spc="-5" dirty="0">
                          <a:latin typeface="Arial"/>
                          <a:cs typeface="Arial"/>
                        </a:rPr>
                        <a:t>6.</a:t>
                      </a:r>
                      <a:r>
                        <a:rPr sz="1100" b="1" spc="-15" dirty="0">
                          <a:latin typeface="Arial"/>
                          <a:cs typeface="Arial"/>
                        </a:rPr>
                        <a:t> </a:t>
                      </a:r>
                      <a:r>
                        <a:rPr sz="1100" b="1" dirty="0">
                          <a:latin typeface="Arial"/>
                          <a:cs typeface="Arial"/>
                        </a:rPr>
                        <a:t>Ralat kode</a:t>
                      </a:r>
                      <a:r>
                        <a:rPr sz="1100" b="1" spc="-35" dirty="0">
                          <a:latin typeface="Arial"/>
                          <a:cs typeface="Arial"/>
                        </a:rPr>
                        <a:t> </a:t>
                      </a:r>
                      <a:r>
                        <a:rPr sz="1100" b="1" spc="-5" dirty="0">
                          <a:latin typeface="Arial"/>
                          <a:cs typeface="Arial"/>
                        </a:rPr>
                        <a:t>akun</a:t>
                      </a:r>
                      <a:r>
                        <a:rPr sz="1100" b="1" spc="55" dirty="0">
                          <a:latin typeface="Arial"/>
                          <a:cs typeface="Arial"/>
                        </a:rPr>
                        <a:t> </a:t>
                      </a:r>
                      <a:r>
                        <a:rPr sz="1100" b="1" spc="-5" dirty="0">
                          <a:latin typeface="Arial"/>
                          <a:cs typeface="Arial"/>
                        </a:rPr>
                        <a:t>dalam</a:t>
                      </a:r>
                      <a:r>
                        <a:rPr sz="1100" b="1" spc="-30" dirty="0">
                          <a:latin typeface="Arial"/>
                          <a:cs typeface="Arial"/>
                        </a:rPr>
                        <a:t> </a:t>
                      </a:r>
                      <a:r>
                        <a:rPr sz="1100" b="1" dirty="0">
                          <a:latin typeface="Arial"/>
                          <a:cs typeface="Arial"/>
                        </a:rPr>
                        <a:t>rangka</a:t>
                      </a:r>
                      <a:r>
                        <a:rPr sz="1100" b="1" spc="-30" dirty="0">
                          <a:latin typeface="Arial"/>
                          <a:cs typeface="Arial"/>
                        </a:rPr>
                        <a:t> </a:t>
                      </a:r>
                      <a:r>
                        <a:rPr sz="1100" b="1" spc="10" dirty="0">
                          <a:latin typeface="Arial"/>
                          <a:cs typeface="Arial"/>
                        </a:rPr>
                        <a:t>penerapan</a:t>
                      </a:r>
                      <a:r>
                        <a:rPr sz="1100" b="1" spc="-95" dirty="0">
                          <a:latin typeface="Arial"/>
                          <a:cs typeface="Arial"/>
                        </a:rPr>
                        <a:t> </a:t>
                      </a:r>
                      <a:r>
                        <a:rPr sz="1100" b="1" dirty="0">
                          <a:latin typeface="Arial"/>
                          <a:cs typeface="Arial"/>
                        </a:rPr>
                        <a:t>kebijakan</a:t>
                      </a:r>
                      <a:r>
                        <a:rPr sz="1100" b="1" spc="-100" dirty="0">
                          <a:latin typeface="Arial"/>
                          <a:cs typeface="Arial"/>
                        </a:rPr>
                        <a:t> </a:t>
                      </a:r>
                      <a:r>
                        <a:rPr sz="1100" b="1" spc="-5" dirty="0">
                          <a:latin typeface="Arial"/>
                          <a:cs typeface="Arial"/>
                        </a:rPr>
                        <a:t>akuntansi</a:t>
                      </a:r>
                      <a:endParaRPr sz="1100">
                        <a:latin typeface="Arial"/>
                        <a:cs typeface="Arial"/>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0955" algn="ctr">
                        <a:lnSpc>
                          <a:spcPct val="100000"/>
                        </a:lnSpc>
                        <a:spcBef>
                          <a:spcPts val="640"/>
                        </a:spcBef>
                      </a:pPr>
                      <a:r>
                        <a:rPr sz="1100" b="1" spc="-20" dirty="0">
                          <a:latin typeface="Arial"/>
                          <a:cs typeface="Arial"/>
                        </a:rPr>
                        <a:t>KANWIL</a:t>
                      </a:r>
                      <a:endParaRPr sz="1100">
                        <a:latin typeface="Arial"/>
                        <a:cs typeface="Arial"/>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8"/>
                  </a:ext>
                </a:extLst>
              </a:tr>
              <a:tr h="543178">
                <a:tc>
                  <a:txBody>
                    <a:bodyPr/>
                    <a:lstStyle/>
                    <a:p>
                      <a:pPr marL="97155" marR="89535">
                        <a:lnSpc>
                          <a:spcPct val="113900"/>
                        </a:lnSpc>
                        <a:spcBef>
                          <a:spcPts val="575"/>
                        </a:spcBef>
                      </a:pPr>
                      <a:r>
                        <a:rPr sz="1100" b="1" spc="-5" dirty="0">
                          <a:latin typeface="Arial"/>
                          <a:cs typeface="Arial"/>
                        </a:rPr>
                        <a:t>7.</a:t>
                      </a:r>
                      <a:r>
                        <a:rPr sz="1100" b="1" spc="215" dirty="0">
                          <a:latin typeface="Arial"/>
                          <a:cs typeface="Arial"/>
                        </a:rPr>
                        <a:t> </a:t>
                      </a:r>
                      <a:r>
                        <a:rPr sz="1100" b="1" dirty="0">
                          <a:latin typeface="Arial"/>
                          <a:cs typeface="Arial"/>
                        </a:rPr>
                        <a:t>Ralat</a:t>
                      </a:r>
                      <a:r>
                        <a:rPr sz="1100" b="1" spc="229" dirty="0">
                          <a:latin typeface="Arial"/>
                          <a:cs typeface="Arial"/>
                        </a:rPr>
                        <a:t> </a:t>
                      </a:r>
                      <a:r>
                        <a:rPr sz="1100" b="1" dirty="0">
                          <a:latin typeface="Arial"/>
                          <a:cs typeface="Arial"/>
                        </a:rPr>
                        <a:t>cara</a:t>
                      </a:r>
                      <a:r>
                        <a:rPr sz="1100" b="1" spc="200" dirty="0">
                          <a:latin typeface="Arial"/>
                          <a:cs typeface="Arial"/>
                        </a:rPr>
                        <a:t> </a:t>
                      </a:r>
                      <a:r>
                        <a:rPr sz="1100" b="1" spc="5" dirty="0">
                          <a:latin typeface="Arial"/>
                          <a:cs typeface="Arial"/>
                        </a:rPr>
                        <a:t>penarikan</a:t>
                      </a:r>
                      <a:r>
                        <a:rPr sz="1100" b="1" spc="200" dirty="0">
                          <a:latin typeface="Arial"/>
                          <a:cs typeface="Arial"/>
                        </a:rPr>
                        <a:t> </a:t>
                      </a:r>
                      <a:r>
                        <a:rPr sz="1100" b="1" spc="-5" dirty="0">
                          <a:latin typeface="Arial"/>
                          <a:cs typeface="Arial"/>
                        </a:rPr>
                        <a:t>pinjaman/hibah</a:t>
                      </a:r>
                      <a:r>
                        <a:rPr sz="1100" b="1" spc="220" dirty="0">
                          <a:latin typeface="Arial"/>
                          <a:cs typeface="Arial"/>
                        </a:rPr>
                        <a:t> </a:t>
                      </a:r>
                      <a:r>
                        <a:rPr sz="1100" b="1" spc="-5" dirty="0">
                          <a:latin typeface="Arial"/>
                          <a:cs typeface="Arial"/>
                        </a:rPr>
                        <a:t>luar</a:t>
                      </a:r>
                      <a:r>
                        <a:rPr sz="1100" b="1" spc="245" dirty="0">
                          <a:latin typeface="Arial"/>
                          <a:cs typeface="Arial"/>
                        </a:rPr>
                        <a:t> </a:t>
                      </a:r>
                      <a:r>
                        <a:rPr sz="1100" b="1" spc="25" dirty="0">
                          <a:latin typeface="Arial"/>
                          <a:cs typeface="Arial"/>
                        </a:rPr>
                        <a:t>negeri</a:t>
                      </a:r>
                      <a:r>
                        <a:rPr sz="1100" b="1" spc="215" dirty="0">
                          <a:latin typeface="Arial"/>
                          <a:cs typeface="Arial"/>
                        </a:rPr>
                        <a:t> </a:t>
                      </a:r>
                      <a:r>
                        <a:rPr sz="1100" b="1" spc="-5" dirty="0">
                          <a:latin typeface="Arial"/>
                          <a:cs typeface="Arial"/>
                        </a:rPr>
                        <a:t>dan/atau</a:t>
                      </a:r>
                      <a:r>
                        <a:rPr sz="1100" b="1" spc="215" dirty="0">
                          <a:latin typeface="Arial"/>
                          <a:cs typeface="Arial"/>
                        </a:rPr>
                        <a:t> </a:t>
                      </a:r>
                      <a:r>
                        <a:rPr sz="1100" b="1" spc="-5" dirty="0">
                          <a:latin typeface="Arial"/>
                          <a:cs typeface="Arial"/>
                        </a:rPr>
                        <a:t>pinjaman/hibah</a:t>
                      </a:r>
                      <a:r>
                        <a:rPr sz="1100" b="1" spc="200" dirty="0">
                          <a:latin typeface="Arial"/>
                          <a:cs typeface="Arial"/>
                        </a:rPr>
                        <a:t> </a:t>
                      </a:r>
                      <a:r>
                        <a:rPr sz="1100" b="1" spc="10" dirty="0">
                          <a:latin typeface="Arial"/>
                          <a:cs typeface="Arial"/>
                        </a:rPr>
                        <a:t>dalam</a:t>
                      </a:r>
                      <a:r>
                        <a:rPr sz="1100" b="1" spc="200" dirty="0">
                          <a:latin typeface="Arial"/>
                          <a:cs typeface="Arial"/>
                        </a:rPr>
                        <a:t> </a:t>
                      </a:r>
                      <a:r>
                        <a:rPr sz="1100" b="1" spc="20" dirty="0">
                          <a:latin typeface="Arial"/>
                          <a:cs typeface="Arial"/>
                        </a:rPr>
                        <a:t>negeri,</a:t>
                      </a:r>
                      <a:r>
                        <a:rPr sz="1100" b="1" spc="225" dirty="0">
                          <a:latin typeface="Arial"/>
                          <a:cs typeface="Arial"/>
                        </a:rPr>
                        <a:t> </a:t>
                      </a:r>
                      <a:r>
                        <a:rPr sz="1100" b="1" spc="-15" dirty="0">
                          <a:latin typeface="Arial"/>
                          <a:cs typeface="Arial"/>
                        </a:rPr>
                        <a:t>termasuk</a:t>
                      </a:r>
                      <a:r>
                        <a:rPr sz="1100" b="1" spc="204" dirty="0">
                          <a:latin typeface="Arial"/>
                          <a:cs typeface="Arial"/>
                        </a:rPr>
                        <a:t> </a:t>
                      </a:r>
                      <a:r>
                        <a:rPr sz="1100" b="1" spc="5" dirty="0">
                          <a:latin typeface="Arial"/>
                          <a:cs typeface="Arial"/>
                        </a:rPr>
                        <a:t>Pemberian</a:t>
                      </a:r>
                      <a:r>
                        <a:rPr sz="1100" b="1" spc="220" dirty="0">
                          <a:latin typeface="Arial"/>
                          <a:cs typeface="Arial"/>
                        </a:rPr>
                        <a:t> </a:t>
                      </a:r>
                      <a:r>
                        <a:rPr sz="1100" b="1" spc="-15" dirty="0">
                          <a:latin typeface="Arial"/>
                          <a:cs typeface="Arial"/>
                        </a:rPr>
                        <a:t>Pinjaman, </a:t>
                      </a:r>
                      <a:r>
                        <a:rPr sz="1100" b="1" spc="-290" dirty="0">
                          <a:latin typeface="Arial"/>
                          <a:cs typeface="Arial"/>
                        </a:rPr>
                        <a:t> </a:t>
                      </a:r>
                      <a:r>
                        <a:rPr sz="1100" b="1" spc="-15" dirty="0">
                          <a:latin typeface="Arial"/>
                          <a:cs typeface="Arial"/>
                        </a:rPr>
                        <a:t>pinjaman</a:t>
                      </a:r>
                      <a:r>
                        <a:rPr sz="1100" b="1" spc="60" dirty="0">
                          <a:latin typeface="Arial"/>
                          <a:cs typeface="Arial"/>
                        </a:rPr>
                        <a:t> </a:t>
                      </a:r>
                      <a:r>
                        <a:rPr sz="1100" b="1" spc="-25" dirty="0">
                          <a:latin typeface="Arial"/>
                          <a:cs typeface="Arial"/>
                        </a:rPr>
                        <a:t>yang</a:t>
                      </a:r>
                      <a:r>
                        <a:rPr sz="1100" b="1" spc="130" dirty="0">
                          <a:latin typeface="Arial"/>
                          <a:cs typeface="Arial"/>
                        </a:rPr>
                        <a:t> </a:t>
                      </a:r>
                      <a:r>
                        <a:rPr sz="1100" b="1" dirty="0">
                          <a:latin typeface="Arial"/>
                          <a:cs typeface="Arial"/>
                        </a:rPr>
                        <a:t>diterushibahkan,</a:t>
                      </a:r>
                      <a:r>
                        <a:rPr sz="1100" b="1" spc="-90" dirty="0">
                          <a:latin typeface="Arial"/>
                          <a:cs typeface="Arial"/>
                        </a:rPr>
                        <a:t> </a:t>
                      </a:r>
                      <a:r>
                        <a:rPr sz="1100" b="1" spc="-5" dirty="0">
                          <a:latin typeface="Arial"/>
                          <a:cs typeface="Arial"/>
                        </a:rPr>
                        <a:t>dan/atau</a:t>
                      </a:r>
                      <a:r>
                        <a:rPr sz="1100" b="1" spc="-35" dirty="0">
                          <a:latin typeface="Arial"/>
                          <a:cs typeface="Arial"/>
                        </a:rPr>
                        <a:t> </a:t>
                      </a:r>
                      <a:r>
                        <a:rPr sz="1100" b="1" spc="15" dirty="0">
                          <a:latin typeface="Arial"/>
                          <a:cs typeface="Arial"/>
                        </a:rPr>
                        <a:t>Penerusan</a:t>
                      </a:r>
                      <a:r>
                        <a:rPr sz="1100" b="1" spc="-90" dirty="0">
                          <a:latin typeface="Arial"/>
                          <a:cs typeface="Arial"/>
                        </a:rPr>
                        <a:t> </a:t>
                      </a:r>
                      <a:r>
                        <a:rPr sz="1100" b="1" spc="5" dirty="0">
                          <a:latin typeface="Arial"/>
                          <a:cs typeface="Arial"/>
                        </a:rPr>
                        <a:t>Hibah</a:t>
                      </a:r>
                      <a:endParaRPr sz="1100">
                        <a:latin typeface="Arial"/>
                        <a:cs typeface="Arial"/>
                      </a:endParaRPr>
                    </a:p>
                  </a:txBody>
                  <a:tcPr marL="0" marR="0" marT="730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spcBef>
                          <a:spcPts val="25"/>
                        </a:spcBef>
                      </a:pPr>
                      <a:endParaRPr sz="1300">
                        <a:latin typeface="Times New Roman"/>
                        <a:cs typeface="Times New Roman"/>
                      </a:endParaRPr>
                    </a:p>
                    <a:p>
                      <a:pPr marL="20955" algn="ctr">
                        <a:lnSpc>
                          <a:spcPct val="100000"/>
                        </a:lnSpc>
                      </a:pPr>
                      <a:r>
                        <a:rPr sz="1100" b="1" spc="-20" dirty="0">
                          <a:latin typeface="Arial"/>
                          <a:cs typeface="Arial"/>
                        </a:rPr>
                        <a:t>KANWIL</a:t>
                      </a:r>
                      <a:endParaRPr sz="1100">
                        <a:latin typeface="Arial"/>
                        <a:cs typeface="Arial"/>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9"/>
                  </a:ext>
                </a:extLst>
              </a:tr>
              <a:tr h="179450">
                <a:tc>
                  <a:txBody>
                    <a:bodyPr/>
                    <a:lstStyle/>
                    <a:p>
                      <a:pPr marL="97155">
                        <a:lnSpc>
                          <a:spcPts val="1220"/>
                        </a:lnSpc>
                        <a:spcBef>
                          <a:spcPts val="90"/>
                        </a:spcBef>
                      </a:pPr>
                      <a:r>
                        <a:rPr sz="1100" b="1" spc="-30" dirty="0">
                          <a:latin typeface="Arial"/>
                          <a:cs typeface="Arial"/>
                        </a:rPr>
                        <a:t>8</a:t>
                      </a:r>
                      <a:r>
                        <a:rPr sz="1100" b="1" dirty="0">
                          <a:latin typeface="Arial"/>
                          <a:cs typeface="Arial"/>
                        </a:rPr>
                        <a:t>.</a:t>
                      </a:r>
                      <a:r>
                        <a:rPr sz="1100" b="1" spc="-20" dirty="0">
                          <a:latin typeface="Arial"/>
                          <a:cs typeface="Arial"/>
                        </a:rPr>
                        <a:t> </a:t>
                      </a:r>
                      <a:r>
                        <a:rPr sz="1100" b="1" spc="10" dirty="0">
                          <a:latin typeface="Arial"/>
                          <a:cs typeface="Arial"/>
                        </a:rPr>
                        <a:t>R</a:t>
                      </a:r>
                      <a:r>
                        <a:rPr sz="1100" b="1" spc="-30" dirty="0">
                          <a:latin typeface="Arial"/>
                          <a:cs typeface="Arial"/>
                        </a:rPr>
                        <a:t>a</a:t>
                      </a:r>
                      <a:r>
                        <a:rPr sz="1100" b="1" spc="-15" dirty="0">
                          <a:latin typeface="Arial"/>
                          <a:cs typeface="Arial"/>
                        </a:rPr>
                        <a:t>l</a:t>
                      </a:r>
                      <a:r>
                        <a:rPr sz="1100" b="1" spc="-30" dirty="0">
                          <a:latin typeface="Arial"/>
                          <a:cs typeface="Arial"/>
                        </a:rPr>
                        <a:t>a</a:t>
                      </a:r>
                      <a:r>
                        <a:rPr sz="1100" b="1" dirty="0">
                          <a:latin typeface="Arial"/>
                          <a:cs typeface="Arial"/>
                        </a:rPr>
                        <a:t>t</a:t>
                      </a:r>
                      <a:r>
                        <a:rPr sz="1100" b="1" spc="-5" dirty="0">
                          <a:latin typeface="Arial"/>
                          <a:cs typeface="Arial"/>
                        </a:rPr>
                        <a:t> </a:t>
                      </a:r>
                      <a:r>
                        <a:rPr sz="1100" b="1" spc="-25" dirty="0">
                          <a:latin typeface="Arial"/>
                          <a:cs typeface="Arial"/>
                        </a:rPr>
                        <a:t>ca</a:t>
                      </a:r>
                      <a:r>
                        <a:rPr sz="1100" b="1" spc="10" dirty="0">
                          <a:latin typeface="Arial"/>
                          <a:cs typeface="Arial"/>
                        </a:rPr>
                        <a:t>r</a:t>
                      </a:r>
                      <a:r>
                        <a:rPr sz="1100" b="1" dirty="0">
                          <a:latin typeface="Arial"/>
                          <a:cs typeface="Arial"/>
                        </a:rPr>
                        <a:t>a</a:t>
                      </a:r>
                      <a:r>
                        <a:rPr sz="1100" b="1" spc="-40" dirty="0">
                          <a:latin typeface="Arial"/>
                          <a:cs typeface="Arial"/>
                        </a:rPr>
                        <a:t> </a:t>
                      </a:r>
                      <a:r>
                        <a:rPr sz="1100" b="1" spc="-15" dirty="0">
                          <a:latin typeface="Arial"/>
                          <a:cs typeface="Arial"/>
                        </a:rPr>
                        <a:t>p</a:t>
                      </a:r>
                      <a:r>
                        <a:rPr sz="1100" b="1" spc="45" dirty="0">
                          <a:latin typeface="Arial"/>
                          <a:cs typeface="Arial"/>
                        </a:rPr>
                        <a:t>e</a:t>
                      </a:r>
                      <a:r>
                        <a:rPr sz="1100" b="1" spc="-15" dirty="0">
                          <a:latin typeface="Arial"/>
                          <a:cs typeface="Arial"/>
                        </a:rPr>
                        <a:t>n</a:t>
                      </a:r>
                      <a:r>
                        <a:rPr sz="1100" b="1" spc="-30" dirty="0">
                          <a:latin typeface="Arial"/>
                          <a:cs typeface="Arial"/>
                        </a:rPr>
                        <a:t>a</a:t>
                      </a:r>
                      <a:r>
                        <a:rPr sz="1100" b="1" spc="10" dirty="0">
                          <a:latin typeface="Arial"/>
                          <a:cs typeface="Arial"/>
                        </a:rPr>
                        <a:t>r</a:t>
                      </a:r>
                      <a:r>
                        <a:rPr sz="1100" b="1" spc="-15" dirty="0">
                          <a:latin typeface="Arial"/>
                          <a:cs typeface="Arial"/>
                        </a:rPr>
                        <a:t>i</a:t>
                      </a:r>
                      <a:r>
                        <a:rPr sz="1100" b="1" spc="-30" dirty="0">
                          <a:latin typeface="Arial"/>
                          <a:cs typeface="Arial"/>
                        </a:rPr>
                        <a:t>ka</a:t>
                      </a:r>
                      <a:r>
                        <a:rPr sz="1100" b="1" dirty="0">
                          <a:latin typeface="Arial"/>
                          <a:cs typeface="Arial"/>
                        </a:rPr>
                        <a:t>n</a:t>
                      </a:r>
                      <a:r>
                        <a:rPr sz="1100" b="1" spc="-85" dirty="0">
                          <a:latin typeface="Arial"/>
                          <a:cs typeface="Arial"/>
                        </a:rPr>
                        <a:t> </a:t>
                      </a:r>
                      <a:r>
                        <a:rPr sz="1100" b="1" dirty="0">
                          <a:latin typeface="Arial"/>
                          <a:cs typeface="Arial"/>
                        </a:rPr>
                        <a:t>S</a:t>
                      </a:r>
                      <a:r>
                        <a:rPr sz="1100" b="1" spc="10" dirty="0">
                          <a:latin typeface="Arial"/>
                          <a:cs typeface="Arial"/>
                        </a:rPr>
                        <a:t>B</a:t>
                      </a:r>
                      <a:r>
                        <a:rPr sz="1100" b="1" dirty="0">
                          <a:latin typeface="Arial"/>
                          <a:cs typeface="Arial"/>
                        </a:rPr>
                        <a:t>SN</a:t>
                      </a:r>
                      <a:endParaRPr sz="1100">
                        <a:latin typeface="Arial"/>
                        <a:cs typeface="Arial"/>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0955" algn="ctr">
                        <a:lnSpc>
                          <a:spcPts val="1220"/>
                        </a:lnSpc>
                        <a:spcBef>
                          <a:spcPts val="90"/>
                        </a:spcBef>
                      </a:pPr>
                      <a:r>
                        <a:rPr sz="1100" b="1" spc="-20" dirty="0">
                          <a:latin typeface="Arial"/>
                          <a:cs typeface="Arial"/>
                        </a:rPr>
                        <a:t>KANWIL</a:t>
                      </a:r>
                      <a:endParaRPr sz="1100">
                        <a:latin typeface="Arial"/>
                        <a:cs typeface="Arial"/>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10"/>
                  </a:ext>
                </a:extLst>
              </a:tr>
              <a:tr h="187198">
                <a:tc>
                  <a:txBody>
                    <a:bodyPr/>
                    <a:lstStyle/>
                    <a:p>
                      <a:pPr marL="97155">
                        <a:lnSpc>
                          <a:spcPts val="1250"/>
                        </a:lnSpc>
                        <a:spcBef>
                          <a:spcPts val="125"/>
                        </a:spcBef>
                      </a:pPr>
                      <a:r>
                        <a:rPr sz="1100" b="1" spc="-5" dirty="0">
                          <a:latin typeface="Arial"/>
                          <a:cs typeface="Arial"/>
                        </a:rPr>
                        <a:t>9.</a:t>
                      </a:r>
                      <a:r>
                        <a:rPr sz="1100" b="1" spc="-25" dirty="0">
                          <a:latin typeface="Arial"/>
                          <a:cs typeface="Arial"/>
                        </a:rPr>
                        <a:t> </a:t>
                      </a:r>
                      <a:r>
                        <a:rPr sz="1100" b="1" dirty="0">
                          <a:latin typeface="Arial"/>
                          <a:cs typeface="Arial"/>
                        </a:rPr>
                        <a:t>Ralat</a:t>
                      </a:r>
                      <a:r>
                        <a:rPr sz="1100" b="1" spc="-10" dirty="0">
                          <a:latin typeface="Arial"/>
                          <a:cs typeface="Arial"/>
                        </a:rPr>
                        <a:t> </a:t>
                      </a:r>
                      <a:r>
                        <a:rPr sz="1100" b="1" spc="-15" dirty="0">
                          <a:latin typeface="Arial"/>
                          <a:cs typeface="Arial"/>
                        </a:rPr>
                        <a:t>nomor</a:t>
                      </a:r>
                      <a:r>
                        <a:rPr sz="1100" b="1" spc="70" dirty="0">
                          <a:latin typeface="Arial"/>
                          <a:cs typeface="Arial"/>
                        </a:rPr>
                        <a:t> </a:t>
                      </a:r>
                      <a:r>
                        <a:rPr sz="1100" b="1" spc="15" dirty="0">
                          <a:latin typeface="Arial"/>
                          <a:cs typeface="Arial"/>
                        </a:rPr>
                        <a:t>register</a:t>
                      </a:r>
                      <a:r>
                        <a:rPr sz="1100" b="1" spc="-70" dirty="0">
                          <a:latin typeface="Arial"/>
                          <a:cs typeface="Arial"/>
                        </a:rPr>
                        <a:t> </a:t>
                      </a:r>
                      <a:r>
                        <a:rPr sz="1100" b="1" spc="-15" dirty="0">
                          <a:latin typeface="Arial"/>
                          <a:cs typeface="Arial"/>
                        </a:rPr>
                        <a:t>pembiayaan</a:t>
                      </a:r>
                      <a:r>
                        <a:rPr sz="1100" b="1" spc="-20" dirty="0">
                          <a:latin typeface="Arial"/>
                          <a:cs typeface="Arial"/>
                        </a:rPr>
                        <a:t> </a:t>
                      </a:r>
                      <a:r>
                        <a:rPr sz="1100" b="1" dirty="0">
                          <a:latin typeface="Arial"/>
                          <a:cs typeface="Arial"/>
                        </a:rPr>
                        <a:t>kegiatan/proyek</a:t>
                      </a:r>
                      <a:r>
                        <a:rPr sz="1100" b="1" spc="-30" dirty="0">
                          <a:latin typeface="Arial"/>
                          <a:cs typeface="Arial"/>
                        </a:rPr>
                        <a:t> </a:t>
                      </a:r>
                      <a:r>
                        <a:rPr sz="1100" b="1" spc="20" dirty="0">
                          <a:latin typeface="Arial"/>
                          <a:cs typeface="Arial"/>
                        </a:rPr>
                        <a:t>SBSN</a:t>
                      </a:r>
                      <a:endParaRPr sz="1100">
                        <a:latin typeface="Arial"/>
                        <a:cs typeface="Arial"/>
                      </a:endParaRPr>
                    </a:p>
                  </a:txBody>
                  <a:tcPr marL="0" marR="0" marT="15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0955" algn="ctr">
                        <a:lnSpc>
                          <a:spcPts val="1250"/>
                        </a:lnSpc>
                        <a:spcBef>
                          <a:spcPts val="125"/>
                        </a:spcBef>
                      </a:pPr>
                      <a:r>
                        <a:rPr sz="1100" b="1" spc="-20" dirty="0">
                          <a:latin typeface="Arial"/>
                          <a:cs typeface="Arial"/>
                        </a:rPr>
                        <a:t>KANWIL</a:t>
                      </a:r>
                      <a:endParaRPr sz="1100">
                        <a:latin typeface="Arial"/>
                        <a:cs typeface="Arial"/>
                      </a:endParaRPr>
                    </a:p>
                  </a:txBody>
                  <a:tcPr marL="0" marR="0" marT="15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11"/>
                  </a:ext>
                </a:extLst>
              </a:tr>
              <a:tr h="213969">
                <a:tc>
                  <a:txBody>
                    <a:bodyPr/>
                    <a:lstStyle/>
                    <a:p>
                      <a:pPr marL="97155">
                        <a:lnSpc>
                          <a:spcPct val="100000"/>
                        </a:lnSpc>
                        <a:spcBef>
                          <a:spcPts val="234"/>
                        </a:spcBef>
                      </a:pPr>
                      <a:r>
                        <a:rPr sz="1100" b="1" spc="-10" dirty="0">
                          <a:latin typeface="Arial"/>
                          <a:cs typeface="Arial"/>
                        </a:rPr>
                        <a:t>10.</a:t>
                      </a:r>
                      <a:r>
                        <a:rPr sz="1100" b="1" spc="-20" dirty="0">
                          <a:latin typeface="Arial"/>
                          <a:cs typeface="Arial"/>
                        </a:rPr>
                        <a:t> </a:t>
                      </a:r>
                      <a:r>
                        <a:rPr sz="1100" b="1" spc="-5" dirty="0">
                          <a:latin typeface="Arial"/>
                          <a:cs typeface="Arial"/>
                        </a:rPr>
                        <a:t>Ralat </a:t>
                      </a:r>
                      <a:r>
                        <a:rPr sz="1100" b="1" spc="-15" dirty="0">
                          <a:latin typeface="Arial"/>
                          <a:cs typeface="Arial"/>
                        </a:rPr>
                        <a:t>nomor</a:t>
                      </a:r>
                      <a:r>
                        <a:rPr sz="1100" b="1" spc="80" dirty="0">
                          <a:latin typeface="Arial"/>
                          <a:cs typeface="Arial"/>
                        </a:rPr>
                        <a:t> </a:t>
                      </a:r>
                      <a:r>
                        <a:rPr sz="1100" b="1" spc="15" dirty="0">
                          <a:latin typeface="Arial"/>
                          <a:cs typeface="Arial"/>
                        </a:rPr>
                        <a:t>register</a:t>
                      </a:r>
                      <a:r>
                        <a:rPr sz="1100" b="1" spc="-65" dirty="0">
                          <a:latin typeface="Arial"/>
                          <a:cs typeface="Arial"/>
                        </a:rPr>
                        <a:t> </a:t>
                      </a:r>
                      <a:r>
                        <a:rPr sz="1100" b="1" spc="-15" dirty="0">
                          <a:latin typeface="Arial"/>
                          <a:cs typeface="Arial"/>
                        </a:rPr>
                        <a:t>pinjaman</a:t>
                      </a:r>
                      <a:r>
                        <a:rPr sz="1100" b="1" spc="-10" dirty="0">
                          <a:latin typeface="Arial"/>
                          <a:cs typeface="Arial"/>
                        </a:rPr>
                        <a:t> </a:t>
                      </a:r>
                      <a:r>
                        <a:rPr sz="1100" b="1" spc="-5" dirty="0">
                          <a:latin typeface="Arial"/>
                          <a:cs typeface="Arial"/>
                        </a:rPr>
                        <a:t>dan/atau</a:t>
                      </a:r>
                      <a:r>
                        <a:rPr sz="1100" b="1" spc="-20" dirty="0">
                          <a:latin typeface="Arial"/>
                          <a:cs typeface="Arial"/>
                        </a:rPr>
                        <a:t> </a:t>
                      </a:r>
                      <a:r>
                        <a:rPr sz="1100" b="1" spc="-5" dirty="0">
                          <a:latin typeface="Arial"/>
                          <a:cs typeface="Arial"/>
                        </a:rPr>
                        <a:t>hibah</a:t>
                      </a:r>
                      <a:r>
                        <a:rPr sz="1100" b="1" spc="-15" dirty="0">
                          <a:latin typeface="Arial"/>
                          <a:cs typeface="Arial"/>
                        </a:rPr>
                        <a:t> </a:t>
                      </a:r>
                      <a:r>
                        <a:rPr sz="1100" b="1" spc="-5" dirty="0">
                          <a:latin typeface="Arial"/>
                          <a:cs typeface="Arial"/>
                        </a:rPr>
                        <a:t>luar</a:t>
                      </a:r>
                      <a:r>
                        <a:rPr sz="1100" b="1" spc="5" dirty="0">
                          <a:latin typeface="Arial"/>
                          <a:cs typeface="Arial"/>
                        </a:rPr>
                        <a:t> </a:t>
                      </a:r>
                      <a:r>
                        <a:rPr sz="1100" b="1" spc="20" dirty="0">
                          <a:latin typeface="Arial"/>
                          <a:cs typeface="Arial"/>
                        </a:rPr>
                        <a:t>negeri</a:t>
                      </a:r>
                      <a:endParaRPr sz="1100">
                        <a:latin typeface="Arial"/>
                        <a:cs typeface="Arial"/>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0955" algn="ctr">
                        <a:lnSpc>
                          <a:spcPct val="100000"/>
                        </a:lnSpc>
                        <a:spcBef>
                          <a:spcPts val="234"/>
                        </a:spcBef>
                      </a:pPr>
                      <a:r>
                        <a:rPr sz="1100" b="1" spc="-20" dirty="0">
                          <a:latin typeface="Arial"/>
                          <a:cs typeface="Arial"/>
                        </a:rPr>
                        <a:t>KANWIL</a:t>
                      </a:r>
                      <a:endParaRPr sz="1100">
                        <a:latin typeface="Arial"/>
                        <a:cs typeface="Arial"/>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12"/>
                  </a:ext>
                </a:extLst>
              </a:tr>
              <a:tr h="294627">
                <a:tc>
                  <a:txBody>
                    <a:bodyPr/>
                    <a:lstStyle/>
                    <a:p>
                      <a:pPr marL="121920">
                        <a:lnSpc>
                          <a:spcPct val="100000"/>
                        </a:lnSpc>
                        <a:spcBef>
                          <a:spcPts val="515"/>
                        </a:spcBef>
                      </a:pPr>
                      <a:r>
                        <a:rPr sz="1100" b="1" spc="-10" dirty="0">
                          <a:latin typeface="Arial"/>
                          <a:cs typeface="Arial"/>
                        </a:rPr>
                        <a:t>11. </a:t>
                      </a:r>
                      <a:r>
                        <a:rPr sz="1100" b="1" spc="20" dirty="0">
                          <a:latin typeface="Arial"/>
                          <a:cs typeface="Arial"/>
                        </a:rPr>
                        <a:t>Pergeseran</a:t>
                      </a:r>
                      <a:r>
                        <a:rPr sz="1100" b="1" spc="-85" dirty="0">
                          <a:latin typeface="Arial"/>
                          <a:cs typeface="Arial"/>
                        </a:rPr>
                        <a:t> </a:t>
                      </a:r>
                      <a:r>
                        <a:rPr sz="1100" b="1" spc="-5" dirty="0">
                          <a:latin typeface="Arial"/>
                          <a:cs typeface="Arial"/>
                        </a:rPr>
                        <a:t>anggaran</a:t>
                      </a:r>
                      <a:r>
                        <a:rPr sz="1100" b="1" spc="-85" dirty="0">
                          <a:latin typeface="Arial"/>
                          <a:cs typeface="Arial"/>
                        </a:rPr>
                        <a:t> </a:t>
                      </a:r>
                      <a:r>
                        <a:rPr sz="1100" b="1" spc="-5" dirty="0">
                          <a:latin typeface="Arial"/>
                          <a:cs typeface="Arial"/>
                        </a:rPr>
                        <a:t>atas</a:t>
                      </a:r>
                      <a:r>
                        <a:rPr sz="1100" b="1" spc="-25" dirty="0">
                          <a:latin typeface="Arial"/>
                          <a:cs typeface="Arial"/>
                        </a:rPr>
                        <a:t> </a:t>
                      </a:r>
                      <a:r>
                        <a:rPr sz="1100" b="1" spc="-10" dirty="0">
                          <a:latin typeface="Arial"/>
                          <a:cs typeface="Arial"/>
                        </a:rPr>
                        <a:t>pelampauan</a:t>
                      </a:r>
                      <a:r>
                        <a:rPr sz="1100" b="1" spc="-5" dirty="0">
                          <a:latin typeface="Arial"/>
                          <a:cs typeface="Arial"/>
                        </a:rPr>
                        <a:t> </a:t>
                      </a:r>
                      <a:r>
                        <a:rPr sz="1100" b="1" spc="20" dirty="0">
                          <a:latin typeface="Arial"/>
                          <a:cs typeface="Arial"/>
                        </a:rPr>
                        <a:t>SBKU</a:t>
                      </a:r>
                      <a:r>
                        <a:rPr sz="1100" b="1" spc="-60" dirty="0">
                          <a:latin typeface="Arial"/>
                          <a:cs typeface="Arial"/>
                        </a:rPr>
                        <a:t> </a:t>
                      </a:r>
                      <a:r>
                        <a:rPr sz="1100" b="1" spc="-5" dirty="0">
                          <a:latin typeface="Arial"/>
                          <a:cs typeface="Arial"/>
                        </a:rPr>
                        <a:t>dan</a:t>
                      </a:r>
                      <a:r>
                        <a:rPr sz="1100" b="1" spc="-10" dirty="0">
                          <a:latin typeface="Arial"/>
                          <a:cs typeface="Arial"/>
                        </a:rPr>
                        <a:t> </a:t>
                      </a:r>
                      <a:r>
                        <a:rPr sz="1100" b="1" spc="20" dirty="0">
                          <a:latin typeface="Arial"/>
                          <a:cs typeface="Arial"/>
                        </a:rPr>
                        <a:t>SBKK</a:t>
                      </a:r>
                      <a:r>
                        <a:rPr sz="1100" b="1" spc="-60" dirty="0">
                          <a:latin typeface="Arial"/>
                          <a:cs typeface="Arial"/>
                        </a:rPr>
                        <a:t> </a:t>
                      </a:r>
                      <a:r>
                        <a:rPr sz="1100" b="1" spc="-25" dirty="0">
                          <a:latin typeface="Arial"/>
                          <a:cs typeface="Arial"/>
                        </a:rPr>
                        <a:t>yang</a:t>
                      </a:r>
                      <a:r>
                        <a:rPr sz="1100" b="1" spc="150" dirty="0">
                          <a:latin typeface="Arial"/>
                          <a:cs typeface="Arial"/>
                        </a:rPr>
                        <a:t> </a:t>
                      </a:r>
                      <a:r>
                        <a:rPr sz="1100" b="1" spc="10" dirty="0">
                          <a:latin typeface="Arial"/>
                          <a:cs typeface="Arial"/>
                        </a:rPr>
                        <a:t>telah</a:t>
                      </a:r>
                      <a:r>
                        <a:rPr sz="1100" b="1" spc="-85" dirty="0">
                          <a:latin typeface="Arial"/>
                          <a:cs typeface="Arial"/>
                        </a:rPr>
                        <a:t> </a:t>
                      </a:r>
                      <a:r>
                        <a:rPr sz="1100" b="1" spc="-10" dirty="0">
                          <a:latin typeface="Arial"/>
                          <a:cs typeface="Arial"/>
                        </a:rPr>
                        <a:t>mendapat</a:t>
                      </a:r>
                      <a:r>
                        <a:rPr sz="1100" b="1" dirty="0">
                          <a:latin typeface="Arial"/>
                          <a:cs typeface="Arial"/>
                        </a:rPr>
                        <a:t> </a:t>
                      </a:r>
                      <a:r>
                        <a:rPr sz="1100" b="1" spc="10" dirty="0">
                          <a:latin typeface="Arial"/>
                          <a:cs typeface="Arial"/>
                        </a:rPr>
                        <a:t>persetujuan</a:t>
                      </a:r>
                      <a:r>
                        <a:rPr sz="1100" b="1" spc="-85" dirty="0">
                          <a:latin typeface="Arial"/>
                          <a:cs typeface="Arial"/>
                        </a:rPr>
                        <a:t> </a:t>
                      </a:r>
                      <a:r>
                        <a:rPr sz="1100" b="1" dirty="0">
                          <a:latin typeface="Arial"/>
                          <a:cs typeface="Arial"/>
                        </a:rPr>
                        <a:t>dari</a:t>
                      </a:r>
                      <a:r>
                        <a:rPr sz="1100" b="1" spc="-85" dirty="0">
                          <a:latin typeface="Arial"/>
                          <a:cs typeface="Arial"/>
                        </a:rPr>
                        <a:t> </a:t>
                      </a:r>
                      <a:r>
                        <a:rPr sz="1100" b="1" spc="25" dirty="0">
                          <a:latin typeface="Arial"/>
                          <a:cs typeface="Arial"/>
                        </a:rPr>
                        <a:t>Menteri</a:t>
                      </a:r>
                      <a:r>
                        <a:rPr sz="1100" b="1" spc="-85" dirty="0">
                          <a:latin typeface="Arial"/>
                          <a:cs typeface="Arial"/>
                        </a:rPr>
                        <a:t> </a:t>
                      </a:r>
                      <a:r>
                        <a:rPr sz="1100" b="1" spc="5" dirty="0">
                          <a:latin typeface="Arial"/>
                          <a:cs typeface="Arial"/>
                        </a:rPr>
                        <a:t>Keuangan</a:t>
                      </a:r>
                      <a:r>
                        <a:rPr sz="1100" b="1" spc="-85" dirty="0">
                          <a:latin typeface="Arial"/>
                          <a:cs typeface="Arial"/>
                        </a:rPr>
                        <a:t> </a:t>
                      </a:r>
                      <a:r>
                        <a:rPr sz="1100" b="1" spc="-5" dirty="0">
                          <a:latin typeface="Arial"/>
                          <a:cs typeface="Arial"/>
                        </a:rPr>
                        <a:t>c.q</a:t>
                      </a:r>
                      <a:r>
                        <a:rPr sz="1100" b="1" spc="-90" dirty="0">
                          <a:latin typeface="Arial"/>
                          <a:cs typeface="Arial"/>
                        </a:rPr>
                        <a:t> </a:t>
                      </a:r>
                      <a:r>
                        <a:rPr sz="1100" b="1" spc="5" dirty="0">
                          <a:latin typeface="Arial"/>
                          <a:cs typeface="Arial"/>
                        </a:rPr>
                        <a:t>DJA</a:t>
                      </a:r>
                      <a:endParaRPr sz="1100">
                        <a:latin typeface="Arial"/>
                        <a:cs typeface="Arial"/>
                      </a:endParaRPr>
                    </a:p>
                  </a:txBody>
                  <a:tcPr marL="0" marR="0" marT="654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19050" algn="ctr">
                        <a:lnSpc>
                          <a:spcPct val="100000"/>
                        </a:lnSpc>
                        <a:spcBef>
                          <a:spcPts val="515"/>
                        </a:spcBef>
                      </a:pPr>
                      <a:r>
                        <a:rPr sz="1100" b="1" spc="5" dirty="0">
                          <a:latin typeface="Arial"/>
                          <a:cs typeface="Arial"/>
                        </a:rPr>
                        <a:t>DJA</a:t>
                      </a:r>
                      <a:endParaRPr sz="1100">
                        <a:latin typeface="Arial"/>
                        <a:cs typeface="Arial"/>
                      </a:endParaRPr>
                    </a:p>
                  </a:txBody>
                  <a:tcPr marL="0" marR="0" marT="654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13"/>
                  </a:ext>
                </a:extLst>
              </a:tr>
              <a:tr h="294627">
                <a:tc rowSpan="2">
                  <a:txBody>
                    <a:bodyPr/>
                    <a:lstStyle/>
                    <a:p>
                      <a:pPr>
                        <a:lnSpc>
                          <a:spcPct val="100000"/>
                        </a:lnSpc>
                        <a:spcBef>
                          <a:spcPts val="5"/>
                        </a:spcBef>
                      </a:pPr>
                      <a:endParaRPr sz="1450">
                        <a:latin typeface="Times New Roman"/>
                        <a:cs typeface="Times New Roman"/>
                      </a:endParaRPr>
                    </a:p>
                    <a:p>
                      <a:pPr marL="121920">
                        <a:lnSpc>
                          <a:spcPct val="100000"/>
                        </a:lnSpc>
                        <a:spcBef>
                          <a:spcPts val="5"/>
                        </a:spcBef>
                      </a:pPr>
                      <a:r>
                        <a:rPr sz="1100" b="1" spc="-30" dirty="0">
                          <a:latin typeface="Arial"/>
                          <a:cs typeface="Arial"/>
                        </a:rPr>
                        <a:t>12</a:t>
                      </a:r>
                      <a:r>
                        <a:rPr sz="1100" b="1" dirty="0">
                          <a:latin typeface="Arial"/>
                          <a:cs typeface="Arial"/>
                        </a:rPr>
                        <a:t>.</a:t>
                      </a:r>
                      <a:r>
                        <a:rPr sz="1100" b="1" spc="-20" dirty="0">
                          <a:latin typeface="Arial"/>
                          <a:cs typeface="Arial"/>
                        </a:rPr>
                        <a:t> </a:t>
                      </a:r>
                      <a:r>
                        <a:rPr sz="1100" b="1" dirty="0">
                          <a:latin typeface="Arial"/>
                          <a:cs typeface="Arial"/>
                        </a:rPr>
                        <a:t>P</a:t>
                      </a:r>
                      <a:r>
                        <a:rPr sz="1100" b="1" spc="45" dirty="0">
                          <a:latin typeface="Arial"/>
                          <a:cs typeface="Arial"/>
                        </a:rPr>
                        <a:t>e</a:t>
                      </a:r>
                      <a:r>
                        <a:rPr sz="1100" b="1" spc="-15" dirty="0">
                          <a:latin typeface="Arial"/>
                          <a:cs typeface="Arial"/>
                        </a:rPr>
                        <a:t>n</a:t>
                      </a:r>
                      <a:r>
                        <a:rPr sz="1100" b="1" spc="-105" dirty="0">
                          <a:latin typeface="Arial"/>
                          <a:cs typeface="Arial"/>
                        </a:rPr>
                        <a:t>y</a:t>
                      </a:r>
                      <a:r>
                        <a:rPr sz="1100" b="1" spc="45" dirty="0">
                          <a:latin typeface="Arial"/>
                          <a:cs typeface="Arial"/>
                        </a:rPr>
                        <a:t>e</a:t>
                      </a:r>
                      <a:r>
                        <a:rPr sz="1100" b="1" spc="-15" dirty="0">
                          <a:latin typeface="Arial"/>
                          <a:cs typeface="Arial"/>
                        </a:rPr>
                        <a:t>l</a:t>
                      </a:r>
                      <a:r>
                        <a:rPr sz="1100" b="1" spc="45" dirty="0">
                          <a:latin typeface="Arial"/>
                          <a:cs typeface="Arial"/>
                        </a:rPr>
                        <a:t>e</a:t>
                      </a:r>
                      <a:r>
                        <a:rPr sz="1100" b="1" spc="-30" dirty="0">
                          <a:latin typeface="Arial"/>
                          <a:cs typeface="Arial"/>
                        </a:rPr>
                        <a:t>sa</a:t>
                      </a:r>
                      <a:r>
                        <a:rPr sz="1100" b="1" spc="-15" dirty="0">
                          <a:latin typeface="Arial"/>
                          <a:cs typeface="Arial"/>
                        </a:rPr>
                        <a:t>i</a:t>
                      </a:r>
                      <a:r>
                        <a:rPr sz="1100" b="1" spc="-30" dirty="0">
                          <a:latin typeface="Arial"/>
                          <a:cs typeface="Arial"/>
                        </a:rPr>
                        <a:t>a</a:t>
                      </a:r>
                      <a:r>
                        <a:rPr sz="1100" b="1" dirty="0">
                          <a:latin typeface="Arial"/>
                          <a:cs typeface="Arial"/>
                        </a:rPr>
                        <a:t>n</a:t>
                      </a:r>
                      <a:r>
                        <a:rPr sz="1100" b="1" spc="-95" dirty="0">
                          <a:latin typeface="Arial"/>
                          <a:cs typeface="Arial"/>
                        </a:rPr>
                        <a:t> </a:t>
                      </a:r>
                      <a:r>
                        <a:rPr sz="1100" b="1" spc="55" dirty="0">
                          <a:latin typeface="Arial"/>
                          <a:cs typeface="Arial"/>
                        </a:rPr>
                        <a:t>T</a:t>
                      </a:r>
                      <a:r>
                        <a:rPr sz="1100" b="1" spc="-15" dirty="0">
                          <a:latin typeface="Arial"/>
                          <a:cs typeface="Arial"/>
                        </a:rPr>
                        <a:t>ungg</a:t>
                      </a:r>
                      <a:r>
                        <a:rPr sz="1100" b="1" spc="-30" dirty="0">
                          <a:latin typeface="Arial"/>
                          <a:cs typeface="Arial"/>
                        </a:rPr>
                        <a:t>aka</a:t>
                      </a:r>
                      <a:r>
                        <a:rPr sz="1100" b="1" dirty="0">
                          <a:latin typeface="Arial"/>
                          <a:cs typeface="Arial"/>
                        </a:rPr>
                        <a:t>n</a:t>
                      </a:r>
                      <a:endParaRPr sz="110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12065" algn="ctr">
                        <a:lnSpc>
                          <a:spcPct val="100000"/>
                        </a:lnSpc>
                        <a:spcBef>
                          <a:spcPts val="515"/>
                        </a:spcBef>
                      </a:pPr>
                      <a:r>
                        <a:rPr sz="1100" b="1" spc="10" dirty="0">
                          <a:latin typeface="Arial"/>
                          <a:cs typeface="Arial"/>
                        </a:rPr>
                        <a:t>D</a:t>
                      </a:r>
                      <a:r>
                        <a:rPr sz="1100" b="1" spc="-15" dirty="0">
                          <a:latin typeface="Arial"/>
                          <a:cs typeface="Arial"/>
                        </a:rPr>
                        <a:t>i</a:t>
                      </a:r>
                      <a:r>
                        <a:rPr sz="1100" b="1" dirty="0">
                          <a:latin typeface="Arial"/>
                          <a:cs typeface="Arial"/>
                        </a:rPr>
                        <a:t>t.</a:t>
                      </a:r>
                      <a:r>
                        <a:rPr sz="1100" b="1" spc="-95" dirty="0">
                          <a:latin typeface="Arial"/>
                          <a:cs typeface="Arial"/>
                        </a:rPr>
                        <a:t> </a:t>
                      </a:r>
                      <a:r>
                        <a:rPr sz="1100" b="1" dirty="0">
                          <a:latin typeface="Arial"/>
                          <a:cs typeface="Arial"/>
                        </a:rPr>
                        <a:t>P</a:t>
                      </a:r>
                      <a:r>
                        <a:rPr sz="1100" b="1" spc="-140" dirty="0">
                          <a:latin typeface="Arial"/>
                          <a:cs typeface="Arial"/>
                        </a:rPr>
                        <a:t>A</a:t>
                      </a:r>
                      <a:r>
                        <a:rPr sz="1100" b="1" dirty="0">
                          <a:latin typeface="Arial"/>
                          <a:cs typeface="Arial"/>
                        </a:rPr>
                        <a:t>/</a:t>
                      </a:r>
                      <a:r>
                        <a:rPr sz="1100" b="1" spc="130" dirty="0">
                          <a:latin typeface="Arial"/>
                          <a:cs typeface="Arial"/>
                        </a:rPr>
                        <a:t> </a:t>
                      </a:r>
                      <a:r>
                        <a:rPr sz="1100" b="1" spc="10" dirty="0">
                          <a:latin typeface="Arial"/>
                          <a:cs typeface="Arial"/>
                        </a:rPr>
                        <a:t>K</a:t>
                      </a:r>
                      <a:r>
                        <a:rPr sz="1100" b="1" spc="-140" dirty="0">
                          <a:latin typeface="Arial"/>
                          <a:cs typeface="Arial"/>
                        </a:rPr>
                        <a:t>A</a:t>
                      </a:r>
                      <a:r>
                        <a:rPr sz="1100" b="1" spc="10" dirty="0">
                          <a:latin typeface="Arial"/>
                          <a:cs typeface="Arial"/>
                        </a:rPr>
                        <a:t>N</a:t>
                      </a:r>
                      <a:r>
                        <a:rPr sz="1100" b="1" spc="-90" dirty="0">
                          <a:latin typeface="Arial"/>
                          <a:cs typeface="Arial"/>
                        </a:rPr>
                        <a:t>W</a:t>
                      </a:r>
                      <a:r>
                        <a:rPr sz="1100" b="1" spc="-15" dirty="0">
                          <a:latin typeface="Arial"/>
                          <a:cs typeface="Arial"/>
                        </a:rPr>
                        <a:t>I</a:t>
                      </a:r>
                      <a:r>
                        <a:rPr sz="1100" b="1" dirty="0">
                          <a:latin typeface="Arial"/>
                          <a:cs typeface="Arial"/>
                        </a:rPr>
                        <a:t>L</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14"/>
                  </a:ext>
                </a:extLst>
              </a:tr>
              <a:tr h="294627">
                <a:tc vMerge="1">
                  <a:txBody>
                    <a:bodyPr/>
                    <a:lstStyle/>
                    <a:p>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19685" algn="ctr">
                        <a:lnSpc>
                          <a:spcPct val="100000"/>
                        </a:lnSpc>
                        <a:spcBef>
                          <a:spcPts val="520"/>
                        </a:spcBef>
                      </a:pPr>
                      <a:r>
                        <a:rPr sz="1100" b="1" spc="10" dirty="0">
                          <a:latin typeface="Arial"/>
                          <a:cs typeface="Arial"/>
                        </a:rPr>
                        <a:t>DJA</a:t>
                      </a:r>
                      <a:endParaRPr sz="1100">
                        <a:latin typeface="Arial"/>
                        <a:cs typeface="Arial"/>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0320" algn="ctr">
                        <a:lnSpc>
                          <a:spcPct val="100000"/>
                        </a:lnSpc>
                        <a:spcBef>
                          <a:spcPts val="520"/>
                        </a:spcBef>
                      </a:pPr>
                      <a:r>
                        <a:rPr sz="1100" b="1" spc="10" dirty="0">
                          <a:latin typeface="Arial"/>
                          <a:cs typeface="Arial"/>
                        </a:rPr>
                        <a:t>DJPB</a:t>
                      </a:r>
                      <a:endParaRPr sz="1100">
                        <a:latin typeface="Arial"/>
                        <a:cs typeface="Arial"/>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15"/>
                  </a:ext>
                </a:extLst>
              </a:tr>
            </a:tbl>
          </a:graphicData>
        </a:graphic>
      </p:graphicFrame>
      <p:sp>
        <p:nvSpPr>
          <p:cNvPr id="4" name="object 4"/>
          <p:cNvSpPr txBox="1">
            <a:spLocks noGrp="1"/>
          </p:cNvSpPr>
          <p:nvPr>
            <p:ph type="title" idx="4294967295"/>
          </p:nvPr>
        </p:nvSpPr>
        <p:spPr>
          <a:xfrm>
            <a:off x="0" y="77788"/>
            <a:ext cx="4305300" cy="382587"/>
          </a:xfrm>
          <a:prstGeom prst="rect">
            <a:avLst/>
          </a:prstGeom>
        </p:spPr>
        <p:txBody>
          <a:bodyPr vert="horz" wrap="square" lIns="0" tIns="13335" rIns="0" bIns="0" rtlCol="0">
            <a:spAutoFit/>
          </a:bodyPr>
          <a:lstStyle/>
          <a:p>
            <a:pPr marL="12700">
              <a:lnSpc>
                <a:spcPct val="100000"/>
              </a:lnSpc>
              <a:spcBef>
                <a:spcPts val="105"/>
              </a:spcBef>
            </a:pPr>
            <a:r>
              <a:rPr sz="2400" spc="95" dirty="0">
                <a:latin typeface="Roboto Cn"/>
                <a:cs typeface="Roboto Cn"/>
              </a:rPr>
              <a:t>V.</a:t>
            </a:r>
            <a:r>
              <a:rPr sz="2400" spc="55" dirty="0">
                <a:latin typeface="Roboto Cn"/>
                <a:cs typeface="Roboto Cn"/>
              </a:rPr>
              <a:t> </a:t>
            </a:r>
            <a:r>
              <a:rPr sz="2400" spc="155" dirty="0" err="1">
                <a:latin typeface="Roboto Cn"/>
                <a:cs typeface="Roboto Cn"/>
              </a:rPr>
              <a:t>Keīenīuan</a:t>
            </a:r>
            <a:r>
              <a:rPr sz="2400" spc="-45" dirty="0">
                <a:latin typeface="Roboto Cn"/>
                <a:cs typeface="Roboto Cn"/>
              </a:rPr>
              <a:t> </a:t>
            </a:r>
            <a:r>
              <a:rPr sz="2400" spc="90" dirty="0">
                <a:latin typeface="Roboto Cn"/>
                <a:cs typeface="Roboto Cn"/>
              </a:rPr>
              <a:t>Ba</a:t>
            </a:r>
            <a:r>
              <a:rPr lang="en-US" sz="2400" spc="90" dirty="0">
                <a:latin typeface="Roboto Cn"/>
                <a:cs typeface="Roboto Cn"/>
              </a:rPr>
              <a:t>r</a:t>
            </a:r>
            <a:r>
              <a:rPr sz="2400" spc="90" dirty="0">
                <a:latin typeface="Roboto Cn"/>
                <a:cs typeface="Roboto Cn"/>
              </a:rPr>
              <a:t>u...(3)</a:t>
            </a:r>
            <a:endParaRPr sz="2400" dirty="0">
              <a:latin typeface="Roboto Cn"/>
              <a:cs typeface="Roboto C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3613" y="0"/>
            <a:ext cx="12068810" cy="971550"/>
            <a:chOff x="123613" y="0"/>
            <a:chExt cx="12068810" cy="971550"/>
          </a:xfrm>
        </p:grpSpPr>
        <p:pic>
          <p:nvPicPr>
            <p:cNvPr id="3" name="object 3"/>
            <p:cNvPicPr/>
            <p:nvPr/>
          </p:nvPicPr>
          <p:blipFill>
            <a:blip r:embed="rId2" cstate="print"/>
            <a:stretch>
              <a:fillRect/>
            </a:stretch>
          </p:blipFill>
          <p:spPr>
            <a:xfrm>
              <a:off x="123613" y="0"/>
              <a:ext cx="3442155" cy="937905"/>
            </a:xfrm>
            <a:prstGeom prst="rect">
              <a:avLst/>
            </a:prstGeom>
          </p:spPr>
        </p:pic>
        <p:pic>
          <p:nvPicPr>
            <p:cNvPr id="4" name="object 4"/>
            <p:cNvPicPr/>
            <p:nvPr/>
          </p:nvPicPr>
          <p:blipFill>
            <a:blip r:embed="rId3" cstate="print"/>
            <a:stretch>
              <a:fillRect/>
            </a:stretch>
          </p:blipFill>
          <p:spPr>
            <a:xfrm>
              <a:off x="1200149" y="304800"/>
              <a:ext cx="1943100" cy="457200"/>
            </a:xfrm>
            <a:prstGeom prst="rect">
              <a:avLst/>
            </a:prstGeom>
          </p:spPr>
        </p:pic>
        <p:pic>
          <p:nvPicPr>
            <p:cNvPr id="5" name="object 5"/>
            <p:cNvPicPr/>
            <p:nvPr/>
          </p:nvPicPr>
          <p:blipFill>
            <a:blip r:embed="rId4" cstate="print"/>
            <a:stretch>
              <a:fillRect/>
            </a:stretch>
          </p:blipFill>
          <p:spPr>
            <a:xfrm>
              <a:off x="552450" y="257175"/>
              <a:ext cx="504825" cy="552450"/>
            </a:xfrm>
            <a:prstGeom prst="rect">
              <a:avLst/>
            </a:prstGeom>
          </p:spPr>
        </p:pic>
        <p:pic>
          <p:nvPicPr>
            <p:cNvPr id="6" name="object 6"/>
            <p:cNvPicPr/>
            <p:nvPr/>
          </p:nvPicPr>
          <p:blipFill>
            <a:blip r:embed="rId5" cstate="print"/>
            <a:stretch>
              <a:fillRect/>
            </a:stretch>
          </p:blipFill>
          <p:spPr>
            <a:xfrm>
              <a:off x="3476625" y="0"/>
              <a:ext cx="8677275" cy="971550"/>
            </a:xfrm>
            <a:prstGeom prst="rect">
              <a:avLst/>
            </a:prstGeom>
          </p:spPr>
        </p:pic>
        <p:sp>
          <p:nvSpPr>
            <p:cNvPr id="7" name="object 7"/>
            <p:cNvSpPr/>
            <p:nvPr/>
          </p:nvSpPr>
          <p:spPr>
            <a:xfrm>
              <a:off x="11925300" y="0"/>
              <a:ext cx="266700" cy="76200"/>
            </a:xfrm>
            <a:custGeom>
              <a:avLst/>
              <a:gdLst/>
              <a:ahLst/>
              <a:cxnLst/>
              <a:rect l="l" t="t" r="r" b="b"/>
              <a:pathLst>
                <a:path w="266700" h="76200">
                  <a:moveTo>
                    <a:pt x="155821" y="0"/>
                  </a:moveTo>
                  <a:lnTo>
                    <a:pt x="53188" y="0"/>
                  </a:lnTo>
                  <a:lnTo>
                    <a:pt x="0" y="76073"/>
                  </a:lnTo>
                  <a:lnTo>
                    <a:pt x="266573" y="76073"/>
                  </a:lnTo>
                  <a:lnTo>
                    <a:pt x="155821" y="0"/>
                  </a:lnTo>
                  <a:close/>
                </a:path>
              </a:pathLst>
            </a:custGeom>
            <a:solidFill>
              <a:srgbClr val="243046"/>
            </a:solidFill>
          </p:spPr>
          <p:txBody>
            <a:bodyPr wrap="square" lIns="0" tIns="0" rIns="0" bIns="0" rtlCol="0"/>
            <a:lstStyle/>
            <a:p>
              <a:endParaRPr/>
            </a:p>
          </p:txBody>
        </p:sp>
        <p:pic>
          <p:nvPicPr>
            <p:cNvPr id="8" name="object 8"/>
            <p:cNvPicPr/>
            <p:nvPr/>
          </p:nvPicPr>
          <p:blipFill>
            <a:blip r:embed="rId6" cstate="print"/>
            <a:stretch>
              <a:fillRect/>
            </a:stretch>
          </p:blipFill>
          <p:spPr>
            <a:xfrm>
              <a:off x="3505200" y="76200"/>
              <a:ext cx="8105775" cy="838200"/>
            </a:xfrm>
            <a:prstGeom prst="rect">
              <a:avLst/>
            </a:prstGeom>
          </p:spPr>
        </p:pic>
        <p:sp>
          <p:nvSpPr>
            <p:cNvPr id="9" name="object 9"/>
            <p:cNvSpPr/>
            <p:nvPr/>
          </p:nvSpPr>
          <p:spPr>
            <a:xfrm>
              <a:off x="11591925" y="76200"/>
              <a:ext cx="600075" cy="837565"/>
            </a:xfrm>
            <a:custGeom>
              <a:avLst/>
              <a:gdLst/>
              <a:ahLst/>
              <a:cxnLst/>
              <a:rect l="l" t="t" r="r" b="b"/>
              <a:pathLst>
                <a:path w="600075" h="837565">
                  <a:moveTo>
                    <a:pt x="599567" y="0"/>
                  </a:moveTo>
                  <a:lnTo>
                    <a:pt x="0" y="0"/>
                  </a:lnTo>
                  <a:lnTo>
                    <a:pt x="0" y="837564"/>
                  </a:lnTo>
                  <a:lnTo>
                    <a:pt x="599567" y="0"/>
                  </a:lnTo>
                  <a:close/>
                </a:path>
              </a:pathLst>
            </a:custGeom>
            <a:solidFill>
              <a:srgbClr val="2D5395"/>
            </a:solidFill>
          </p:spPr>
          <p:txBody>
            <a:bodyPr wrap="square" lIns="0" tIns="0" rIns="0" bIns="0" rtlCol="0"/>
            <a:lstStyle/>
            <a:p>
              <a:endParaRPr/>
            </a:p>
          </p:txBody>
        </p:sp>
      </p:grpSp>
      <p:sp>
        <p:nvSpPr>
          <p:cNvPr id="10" name="object 10"/>
          <p:cNvSpPr txBox="1"/>
          <p:nvPr/>
        </p:nvSpPr>
        <p:spPr>
          <a:xfrm>
            <a:off x="3656076" y="262191"/>
            <a:ext cx="4497324" cy="346890"/>
          </a:xfrm>
          <a:prstGeom prst="rect">
            <a:avLst/>
          </a:prstGeom>
        </p:spPr>
        <p:txBody>
          <a:bodyPr vert="horz" wrap="square" lIns="0" tIns="15875" rIns="0" bIns="0" rtlCol="0">
            <a:spAutoFit/>
          </a:bodyPr>
          <a:lstStyle/>
          <a:p>
            <a:pPr marL="12700">
              <a:lnSpc>
                <a:spcPct val="100000"/>
              </a:lnSpc>
              <a:spcBef>
                <a:spcPts val="125"/>
              </a:spcBef>
            </a:pPr>
            <a:r>
              <a:rPr sz="2150" b="1" i="1" spc="140" dirty="0">
                <a:solidFill>
                  <a:srgbClr val="FFFFFF"/>
                </a:solidFill>
                <a:latin typeface="Roboto Cn"/>
                <a:cs typeface="Roboto Cn"/>
              </a:rPr>
              <a:t>Kewenangan</a:t>
            </a:r>
            <a:r>
              <a:rPr sz="2150" b="1" i="1" spc="114" dirty="0">
                <a:solidFill>
                  <a:srgbClr val="FFFFFF"/>
                </a:solidFill>
                <a:latin typeface="Roboto Cn"/>
                <a:cs typeface="Roboto Cn"/>
              </a:rPr>
              <a:t> </a:t>
            </a:r>
            <a:r>
              <a:rPr sz="2150" b="1" i="1" spc="85" dirty="0" err="1">
                <a:solidFill>
                  <a:srgbClr val="FFFFFF"/>
                </a:solidFill>
                <a:latin typeface="Roboto Cn"/>
                <a:cs typeface="Roboto Cn"/>
              </a:rPr>
              <a:t>Revisi</a:t>
            </a:r>
            <a:r>
              <a:rPr sz="2150" b="1" i="1" spc="215" dirty="0">
                <a:solidFill>
                  <a:srgbClr val="FFFFFF"/>
                </a:solidFill>
                <a:latin typeface="Roboto Cn"/>
                <a:cs typeface="Roboto Cn"/>
              </a:rPr>
              <a:t> </a:t>
            </a:r>
            <a:r>
              <a:rPr sz="2150" b="1" i="1" spc="150" dirty="0" err="1">
                <a:solidFill>
                  <a:srgbClr val="FFFFFF"/>
                </a:solidFill>
                <a:latin typeface="Roboto Cn"/>
                <a:cs typeface="Roboto Cn"/>
              </a:rPr>
              <a:t>Angga</a:t>
            </a:r>
            <a:r>
              <a:rPr lang="en-US" sz="2150" b="1" i="1" spc="150" dirty="0" err="1">
                <a:solidFill>
                  <a:srgbClr val="FFFFFF"/>
                </a:solidFill>
                <a:latin typeface="Roboto Cn"/>
                <a:cs typeface="Roboto Cn"/>
              </a:rPr>
              <a:t>r</a:t>
            </a:r>
            <a:r>
              <a:rPr sz="2150" b="1" i="1" spc="150" dirty="0" err="1">
                <a:solidFill>
                  <a:srgbClr val="FFFFFF"/>
                </a:solidFill>
                <a:latin typeface="Roboto Cn"/>
                <a:cs typeface="Roboto Cn"/>
              </a:rPr>
              <a:t>an</a:t>
            </a:r>
            <a:endParaRPr sz="2150" dirty="0">
              <a:latin typeface="Roboto Cn"/>
              <a:cs typeface="Roboto Cn"/>
            </a:endParaRPr>
          </a:p>
        </p:txBody>
      </p:sp>
      <p:sp>
        <p:nvSpPr>
          <p:cNvPr id="18" name="object 18"/>
          <p:cNvSpPr txBox="1"/>
          <p:nvPr/>
        </p:nvSpPr>
        <p:spPr>
          <a:xfrm>
            <a:off x="11782679" y="6542623"/>
            <a:ext cx="292100" cy="262890"/>
          </a:xfrm>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sz="1200" b="1" dirty="0">
                <a:solidFill>
                  <a:srgbClr val="FFFFFF"/>
                </a:solidFill>
                <a:latin typeface="Roboto"/>
                <a:cs typeface="Roboto"/>
              </a:rPr>
              <a:t>45</a:t>
            </a:fld>
            <a:endParaRPr sz="1200">
              <a:latin typeface="Roboto"/>
              <a:cs typeface="Roboto"/>
            </a:endParaRPr>
          </a:p>
        </p:txBody>
      </p:sp>
      <p:sp>
        <p:nvSpPr>
          <p:cNvPr id="11" name="object 11"/>
          <p:cNvSpPr txBox="1"/>
          <p:nvPr/>
        </p:nvSpPr>
        <p:spPr>
          <a:xfrm>
            <a:off x="609600" y="3285876"/>
            <a:ext cx="11544300" cy="1143903"/>
          </a:xfrm>
          <a:prstGeom prst="rect">
            <a:avLst/>
          </a:prstGeom>
          <a:ln w="25400">
            <a:solidFill>
              <a:srgbClr val="FF0000"/>
            </a:solidFill>
          </a:ln>
        </p:spPr>
        <p:txBody>
          <a:bodyPr vert="horz" wrap="square" lIns="0" tIns="35560" rIns="0" bIns="0" rtlCol="0">
            <a:spAutoFit/>
          </a:bodyPr>
          <a:lstStyle/>
          <a:p>
            <a:pPr marL="688975" marR="687705" indent="635" algn="ctr">
              <a:lnSpc>
                <a:spcPct val="100400"/>
              </a:lnSpc>
              <a:spcBef>
                <a:spcPts val="280"/>
              </a:spcBef>
            </a:pPr>
            <a:r>
              <a:rPr sz="2400" spc="-30" dirty="0">
                <a:latin typeface="Arial MT"/>
                <a:cs typeface="Arial MT"/>
              </a:rPr>
              <a:t>Dalam </a:t>
            </a:r>
            <a:r>
              <a:rPr sz="2400" spc="-20" dirty="0">
                <a:latin typeface="Arial MT"/>
                <a:cs typeface="Arial MT"/>
              </a:rPr>
              <a:t>hal </a:t>
            </a:r>
            <a:r>
              <a:rPr sz="2400" spc="-10" dirty="0">
                <a:latin typeface="Arial MT"/>
                <a:cs typeface="Arial MT"/>
              </a:rPr>
              <a:t>usulan </a:t>
            </a:r>
            <a:r>
              <a:rPr sz="2400" spc="-25" dirty="0">
                <a:latin typeface="Arial MT"/>
                <a:cs typeface="Arial MT"/>
              </a:rPr>
              <a:t>Revisi</a:t>
            </a:r>
            <a:r>
              <a:rPr sz="2400" spc="-20" dirty="0">
                <a:latin typeface="Arial MT"/>
                <a:cs typeface="Arial MT"/>
              </a:rPr>
              <a:t> </a:t>
            </a:r>
            <a:r>
              <a:rPr sz="2400" spc="-35" dirty="0">
                <a:latin typeface="Arial MT"/>
                <a:cs typeface="Arial MT"/>
              </a:rPr>
              <a:t>Anggaran</a:t>
            </a:r>
            <a:r>
              <a:rPr sz="2400" spc="-30" dirty="0">
                <a:latin typeface="Arial MT"/>
                <a:cs typeface="Arial MT"/>
              </a:rPr>
              <a:t> </a:t>
            </a:r>
            <a:r>
              <a:rPr sz="2400" b="1" spc="-15" dirty="0">
                <a:latin typeface="Arial"/>
                <a:cs typeface="Arial"/>
              </a:rPr>
              <a:t>memuat </a:t>
            </a:r>
            <a:r>
              <a:rPr sz="2400" b="1" spc="-10" dirty="0">
                <a:latin typeface="Arial"/>
                <a:cs typeface="Arial"/>
              </a:rPr>
              <a:t>substansi </a:t>
            </a:r>
            <a:r>
              <a:rPr sz="2400" b="1" spc="-25" dirty="0">
                <a:latin typeface="Arial"/>
                <a:cs typeface="Arial"/>
              </a:rPr>
              <a:t>yang </a:t>
            </a:r>
            <a:r>
              <a:rPr sz="2400" b="1" spc="5" dirty="0">
                <a:latin typeface="Arial"/>
                <a:cs typeface="Arial"/>
              </a:rPr>
              <a:t>meliputi </a:t>
            </a:r>
            <a:r>
              <a:rPr sz="2400" b="1" spc="10" dirty="0">
                <a:latin typeface="Arial"/>
                <a:cs typeface="Arial"/>
              </a:rPr>
              <a:t> ke</a:t>
            </a:r>
            <a:r>
              <a:rPr sz="2400" b="1" dirty="0">
                <a:latin typeface="Arial"/>
                <a:cs typeface="Arial"/>
              </a:rPr>
              <a:t>w</a:t>
            </a:r>
            <a:r>
              <a:rPr sz="2400" b="1" spc="15" dirty="0">
                <a:latin typeface="Arial"/>
                <a:cs typeface="Arial"/>
              </a:rPr>
              <a:t>e</a:t>
            </a:r>
            <a:r>
              <a:rPr sz="2400" b="1" spc="-45" dirty="0">
                <a:latin typeface="Arial"/>
                <a:cs typeface="Arial"/>
              </a:rPr>
              <a:t>n</a:t>
            </a:r>
            <a:r>
              <a:rPr sz="2400" b="1" spc="10" dirty="0">
                <a:latin typeface="Arial"/>
                <a:cs typeface="Arial"/>
              </a:rPr>
              <a:t>a</a:t>
            </a:r>
            <a:r>
              <a:rPr sz="2400" b="1" spc="-45" dirty="0">
                <a:latin typeface="Arial"/>
                <a:cs typeface="Arial"/>
              </a:rPr>
              <a:t>ng</a:t>
            </a:r>
            <a:r>
              <a:rPr sz="2400" b="1" spc="10" dirty="0">
                <a:latin typeface="Arial"/>
                <a:cs typeface="Arial"/>
              </a:rPr>
              <a:t>a</a:t>
            </a:r>
            <a:r>
              <a:rPr sz="2400" b="1" dirty="0">
                <a:latin typeface="Arial"/>
                <a:cs typeface="Arial"/>
              </a:rPr>
              <a:t>n</a:t>
            </a:r>
            <a:r>
              <a:rPr sz="2400" b="1" spc="35" dirty="0">
                <a:latin typeface="Arial"/>
                <a:cs typeface="Arial"/>
              </a:rPr>
              <a:t> </a:t>
            </a:r>
            <a:r>
              <a:rPr sz="2400" b="1" spc="-10" dirty="0">
                <a:latin typeface="Arial"/>
                <a:cs typeface="Arial"/>
              </a:rPr>
              <a:t>D</a:t>
            </a:r>
            <a:r>
              <a:rPr sz="2400" b="1" spc="75" dirty="0">
                <a:latin typeface="Arial"/>
                <a:cs typeface="Arial"/>
              </a:rPr>
              <a:t>i</a:t>
            </a:r>
            <a:r>
              <a:rPr sz="2400" b="1" spc="35" dirty="0">
                <a:latin typeface="Arial"/>
                <a:cs typeface="Arial"/>
              </a:rPr>
              <a:t>r</a:t>
            </a:r>
            <a:r>
              <a:rPr sz="2400" b="1" spc="10" dirty="0">
                <a:latin typeface="Arial"/>
                <a:cs typeface="Arial"/>
              </a:rPr>
              <a:t>ek</a:t>
            </a:r>
            <a:r>
              <a:rPr sz="2400" b="1" spc="20" dirty="0">
                <a:latin typeface="Arial"/>
                <a:cs typeface="Arial"/>
              </a:rPr>
              <a:t>t</a:t>
            </a:r>
            <a:r>
              <a:rPr sz="2400" b="1" spc="-45" dirty="0">
                <a:latin typeface="Arial"/>
                <a:cs typeface="Arial"/>
              </a:rPr>
              <a:t>o</a:t>
            </a:r>
            <a:r>
              <a:rPr sz="2400" b="1" spc="35" dirty="0">
                <a:latin typeface="Arial"/>
                <a:cs typeface="Arial"/>
              </a:rPr>
              <a:t>r</a:t>
            </a:r>
            <a:r>
              <a:rPr sz="2400" b="1" spc="10" dirty="0">
                <a:latin typeface="Arial"/>
                <a:cs typeface="Arial"/>
              </a:rPr>
              <a:t>a</a:t>
            </a:r>
            <a:r>
              <a:rPr sz="2400" b="1" dirty="0">
                <a:latin typeface="Arial"/>
                <a:cs typeface="Arial"/>
              </a:rPr>
              <a:t>t</a:t>
            </a:r>
            <a:r>
              <a:rPr sz="2400" b="1" spc="-200" dirty="0">
                <a:latin typeface="Arial"/>
                <a:cs typeface="Arial"/>
              </a:rPr>
              <a:t> </a:t>
            </a:r>
            <a:r>
              <a:rPr sz="2400" b="1" spc="-65" dirty="0">
                <a:latin typeface="Arial"/>
                <a:cs typeface="Arial"/>
              </a:rPr>
              <a:t>J</a:t>
            </a:r>
            <a:r>
              <a:rPr sz="2400" b="1" spc="10" dirty="0">
                <a:latin typeface="Arial"/>
                <a:cs typeface="Arial"/>
              </a:rPr>
              <a:t>e</a:t>
            </a:r>
            <a:r>
              <a:rPr sz="2400" b="1" spc="-45" dirty="0">
                <a:latin typeface="Arial"/>
                <a:cs typeface="Arial"/>
              </a:rPr>
              <a:t>nd</a:t>
            </a:r>
            <a:r>
              <a:rPr sz="2400" b="1" spc="10" dirty="0">
                <a:latin typeface="Arial"/>
                <a:cs typeface="Arial"/>
              </a:rPr>
              <a:t>e</a:t>
            </a:r>
            <a:r>
              <a:rPr sz="2400" b="1" spc="35" dirty="0">
                <a:latin typeface="Arial"/>
                <a:cs typeface="Arial"/>
              </a:rPr>
              <a:t>r</a:t>
            </a:r>
            <a:r>
              <a:rPr sz="2400" b="1" spc="10" dirty="0">
                <a:latin typeface="Arial"/>
                <a:cs typeface="Arial"/>
              </a:rPr>
              <a:t>a</a:t>
            </a:r>
            <a:r>
              <a:rPr sz="2400" b="1" dirty="0">
                <a:latin typeface="Arial"/>
                <a:cs typeface="Arial"/>
              </a:rPr>
              <a:t>l</a:t>
            </a:r>
            <a:r>
              <a:rPr sz="2400" b="1" spc="10" dirty="0">
                <a:latin typeface="Arial"/>
                <a:cs typeface="Arial"/>
              </a:rPr>
              <a:t> </a:t>
            </a:r>
            <a:r>
              <a:rPr sz="2400" b="1" spc="-10" dirty="0">
                <a:latin typeface="Arial"/>
                <a:cs typeface="Arial"/>
              </a:rPr>
              <a:t>A</a:t>
            </a:r>
            <a:r>
              <a:rPr sz="2400" b="1" spc="-45" dirty="0">
                <a:latin typeface="Arial"/>
                <a:cs typeface="Arial"/>
              </a:rPr>
              <a:t>ngg</a:t>
            </a:r>
            <a:r>
              <a:rPr sz="2400" b="1" spc="10" dirty="0">
                <a:latin typeface="Arial"/>
                <a:cs typeface="Arial"/>
              </a:rPr>
              <a:t>a</a:t>
            </a:r>
            <a:r>
              <a:rPr sz="2400" b="1" spc="35" dirty="0">
                <a:latin typeface="Arial"/>
                <a:cs typeface="Arial"/>
              </a:rPr>
              <a:t>r</a:t>
            </a:r>
            <a:r>
              <a:rPr sz="2400" b="1" spc="10" dirty="0">
                <a:latin typeface="Arial"/>
                <a:cs typeface="Arial"/>
              </a:rPr>
              <a:t>a</a:t>
            </a:r>
            <a:r>
              <a:rPr sz="2400" b="1" dirty="0">
                <a:latin typeface="Arial"/>
                <a:cs typeface="Arial"/>
              </a:rPr>
              <a:t>n</a:t>
            </a:r>
            <a:r>
              <a:rPr sz="2400" b="1" spc="110" dirty="0">
                <a:latin typeface="Arial"/>
                <a:cs typeface="Arial"/>
              </a:rPr>
              <a:t> </a:t>
            </a:r>
            <a:r>
              <a:rPr sz="2400" b="1" spc="-45" dirty="0">
                <a:latin typeface="Arial"/>
                <a:cs typeface="Arial"/>
              </a:rPr>
              <a:t>d</a:t>
            </a:r>
            <a:r>
              <a:rPr sz="2400" b="1" spc="10" dirty="0">
                <a:latin typeface="Arial"/>
                <a:cs typeface="Arial"/>
              </a:rPr>
              <a:t>a</a:t>
            </a:r>
            <a:r>
              <a:rPr sz="2400" b="1" dirty="0">
                <a:latin typeface="Arial"/>
                <a:cs typeface="Arial"/>
              </a:rPr>
              <a:t>n</a:t>
            </a:r>
            <a:r>
              <a:rPr sz="2400" b="1" spc="-45" dirty="0">
                <a:latin typeface="Arial"/>
                <a:cs typeface="Arial"/>
              </a:rPr>
              <a:t> </a:t>
            </a:r>
            <a:r>
              <a:rPr sz="2400" b="1" dirty="0">
                <a:latin typeface="Arial"/>
                <a:cs typeface="Arial"/>
              </a:rPr>
              <a:t>D</a:t>
            </a:r>
            <a:r>
              <a:rPr sz="2400" b="1" spc="75" dirty="0">
                <a:latin typeface="Arial"/>
                <a:cs typeface="Arial"/>
              </a:rPr>
              <a:t>i</a:t>
            </a:r>
            <a:r>
              <a:rPr sz="2400" b="1" spc="35" dirty="0">
                <a:latin typeface="Arial"/>
                <a:cs typeface="Arial"/>
              </a:rPr>
              <a:t>r</a:t>
            </a:r>
            <a:r>
              <a:rPr sz="2400" b="1" spc="10" dirty="0">
                <a:latin typeface="Arial"/>
                <a:cs typeface="Arial"/>
              </a:rPr>
              <a:t>ek</a:t>
            </a:r>
            <a:r>
              <a:rPr sz="2400" b="1" spc="20" dirty="0">
                <a:latin typeface="Arial"/>
                <a:cs typeface="Arial"/>
              </a:rPr>
              <a:t>t</a:t>
            </a:r>
            <a:r>
              <a:rPr sz="2400" b="1" spc="-45" dirty="0">
                <a:latin typeface="Arial"/>
                <a:cs typeface="Arial"/>
              </a:rPr>
              <a:t>o</a:t>
            </a:r>
            <a:r>
              <a:rPr sz="2400" b="1" spc="35" dirty="0">
                <a:latin typeface="Arial"/>
                <a:cs typeface="Arial"/>
              </a:rPr>
              <a:t>r</a:t>
            </a:r>
            <a:r>
              <a:rPr sz="2400" b="1" spc="10" dirty="0">
                <a:latin typeface="Arial"/>
                <a:cs typeface="Arial"/>
              </a:rPr>
              <a:t>a</a:t>
            </a:r>
            <a:r>
              <a:rPr sz="2400" b="1" dirty="0">
                <a:latin typeface="Arial"/>
                <a:cs typeface="Arial"/>
              </a:rPr>
              <a:t>t</a:t>
            </a:r>
            <a:r>
              <a:rPr sz="2400" b="1" spc="-200" dirty="0">
                <a:latin typeface="Arial"/>
                <a:cs typeface="Arial"/>
              </a:rPr>
              <a:t> </a:t>
            </a:r>
            <a:r>
              <a:rPr sz="2400" b="1" spc="-65" dirty="0">
                <a:latin typeface="Arial"/>
                <a:cs typeface="Arial"/>
              </a:rPr>
              <a:t>J</a:t>
            </a:r>
            <a:r>
              <a:rPr sz="2400" b="1" spc="10" dirty="0">
                <a:latin typeface="Arial"/>
                <a:cs typeface="Arial"/>
              </a:rPr>
              <a:t>e</a:t>
            </a:r>
            <a:r>
              <a:rPr sz="2400" b="1" spc="-45" dirty="0">
                <a:latin typeface="Arial"/>
                <a:cs typeface="Arial"/>
              </a:rPr>
              <a:t>nd</a:t>
            </a:r>
            <a:r>
              <a:rPr sz="2400" b="1" spc="10" dirty="0">
                <a:latin typeface="Arial"/>
                <a:cs typeface="Arial"/>
              </a:rPr>
              <a:t>e</a:t>
            </a:r>
            <a:r>
              <a:rPr sz="2400" b="1" spc="35" dirty="0">
                <a:latin typeface="Arial"/>
                <a:cs typeface="Arial"/>
              </a:rPr>
              <a:t>r</a:t>
            </a:r>
            <a:r>
              <a:rPr sz="2400" b="1" spc="10" dirty="0">
                <a:latin typeface="Arial"/>
                <a:cs typeface="Arial"/>
              </a:rPr>
              <a:t>a</a:t>
            </a:r>
            <a:r>
              <a:rPr sz="2400" b="1" dirty="0">
                <a:latin typeface="Arial"/>
                <a:cs typeface="Arial"/>
              </a:rPr>
              <a:t>l  </a:t>
            </a:r>
            <a:r>
              <a:rPr sz="2400" b="1" spc="-15" dirty="0">
                <a:latin typeface="Arial"/>
                <a:cs typeface="Arial"/>
              </a:rPr>
              <a:t>Perbendaharaan</a:t>
            </a:r>
            <a:r>
              <a:rPr sz="2400" spc="-15" dirty="0">
                <a:latin typeface="Arial MT"/>
                <a:cs typeface="Arial MT"/>
              </a:rPr>
              <a:t>,</a:t>
            </a:r>
            <a:r>
              <a:rPr sz="2400" spc="105" dirty="0">
                <a:latin typeface="Arial MT"/>
                <a:cs typeface="Arial MT"/>
              </a:rPr>
              <a:t> </a:t>
            </a:r>
            <a:r>
              <a:rPr sz="2400" spc="-30" dirty="0">
                <a:latin typeface="Arial MT"/>
                <a:cs typeface="Arial MT"/>
              </a:rPr>
              <a:t>proses</a:t>
            </a:r>
            <a:r>
              <a:rPr sz="2400" spc="170" dirty="0">
                <a:latin typeface="Arial MT"/>
                <a:cs typeface="Arial MT"/>
              </a:rPr>
              <a:t> </a:t>
            </a:r>
            <a:r>
              <a:rPr sz="2400" spc="-25" dirty="0">
                <a:latin typeface="Arial MT"/>
                <a:cs typeface="Arial MT"/>
              </a:rPr>
              <a:t>penetapannya</a:t>
            </a:r>
            <a:r>
              <a:rPr sz="2400" spc="260" dirty="0">
                <a:latin typeface="Arial MT"/>
                <a:cs typeface="Arial MT"/>
              </a:rPr>
              <a:t> </a:t>
            </a:r>
            <a:r>
              <a:rPr sz="2400" spc="-25" dirty="0">
                <a:latin typeface="Arial MT"/>
                <a:cs typeface="Arial MT"/>
              </a:rPr>
              <a:t>dilakukan</a:t>
            </a:r>
            <a:r>
              <a:rPr sz="2400" spc="260" dirty="0">
                <a:latin typeface="Arial MT"/>
                <a:cs typeface="Arial MT"/>
              </a:rPr>
              <a:t> </a:t>
            </a:r>
            <a:r>
              <a:rPr sz="2400" spc="-35" dirty="0">
                <a:latin typeface="Arial MT"/>
                <a:cs typeface="Arial MT"/>
              </a:rPr>
              <a:t>oleh</a:t>
            </a:r>
            <a:r>
              <a:rPr sz="2400" spc="110" dirty="0">
                <a:latin typeface="Arial MT"/>
                <a:cs typeface="Arial MT"/>
              </a:rPr>
              <a:t> </a:t>
            </a:r>
            <a:r>
              <a:rPr lang="en-US" sz="2400" spc="-20" dirty="0">
                <a:latin typeface="Arial MT"/>
                <a:cs typeface="Arial MT"/>
              </a:rPr>
              <a:t>DJA</a:t>
            </a:r>
            <a:endParaRPr sz="2400" dirty="0">
              <a:latin typeface="Arial MT"/>
              <a:cs typeface="Arial MT"/>
            </a:endParaRPr>
          </a:p>
        </p:txBody>
      </p:sp>
      <p:sp>
        <p:nvSpPr>
          <p:cNvPr id="13" name="object 13"/>
          <p:cNvSpPr txBox="1"/>
          <p:nvPr/>
        </p:nvSpPr>
        <p:spPr>
          <a:xfrm>
            <a:off x="357187" y="4957826"/>
            <a:ext cx="11544300" cy="581025"/>
          </a:xfrm>
          <a:prstGeom prst="rect">
            <a:avLst/>
          </a:prstGeom>
          <a:solidFill>
            <a:srgbClr val="F1F1F1"/>
          </a:solidFill>
          <a:ln w="9525">
            <a:solidFill>
              <a:srgbClr val="4471C4"/>
            </a:solidFill>
          </a:ln>
        </p:spPr>
        <p:txBody>
          <a:bodyPr vert="horz" wrap="square" lIns="0" tIns="50165" rIns="0" bIns="0" rtlCol="0">
            <a:spAutoFit/>
          </a:bodyPr>
          <a:lstStyle/>
          <a:p>
            <a:pPr marL="90170">
              <a:lnSpc>
                <a:spcPct val="100000"/>
              </a:lnSpc>
              <a:spcBef>
                <a:spcPts val="395"/>
              </a:spcBef>
            </a:pPr>
            <a:r>
              <a:rPr sz="1550" b="1" spc="15" dirty="0">
                <a:latin typeface="Arial"/>
                <a:cs typeface="Arial"/>
              </a:rPr>
              <a:t>Mekanisme</a:t>
            </a:r>
            <a:r>
              <a:rPr sz="1550" b="1" spc="280" dirty="0">
                <a:latin typeface="Arial"/>
                <a:cs typeface="Arial"/>
              </a:rPr>
              <a:t> </a:t>
            </a:r>
            <a:r>
              <a:rPr sz="1550" b="1" spc="20" dirty="0">
                <a:latin typeface="Arial"/>
                <a:cs typeface="Arial"/>
              </a:rPr>
              <a:t>Revisi</a:t>
            </a:r>
            <a:r>
              <a:rPr sz="1550" b="1" spc="185" dirty="0">
                <a:latin typeface="Arial"/>
                <a:cs typeface="Arial"/>
              </a:rPr>
              <a:t> </a:t>
            </a:r>
            <a:r>
              <a:rPr sz="1550" b="1" spc="25" dirty="0">
                <a:latin typeface="Arial"/>
                <a:cs typeface="Arial"/>
              </a:rPr>
              <a:t>Anggaran</a:t>
            </a:r>
            <a:r>
              <a:rPr sz="1550" b="1" spc="275" dirty="0">
                <a:latin typeface="Arial"/>
                <a:cs typeface="Arial"/>
              </a:rPr>
              <a:t> </a:t>
            </a:r>
            <a:r>
              <a:rPr sz="1550" b="1" spc="20" dirty="0">
                <a:latin typeface="Arial"/>
                <a:cs typeface="Arial"/>
              </a:rPr>
              <a:t>tercantum</a:t>
            </a:r>
            <a:r>
              <a:rPr sz="1550" b="1" spc="285" dirty="0">
                <a:latin typeface="Arial"/>
                <a:cs typeface="Arial"/>
              </a:rPr>
              <a:t> </a:t>
            </a:r>
            <a:r>
              <a:rPr sz="1550" b="1" spc="10" dirty="0">
                <a:latin typeface="Arial"/>
                <a:cs typeface="Arial"/>
              </a:rPr>
              <a:t>dalam</a:t>
            </a:r>
            <a:r>
              <a:rPr sz="1550" b="1" spc="275" dirty="0">
                <a:latin typeface="Arial"/>
                <a:cs typeface="Arial"/>
              </a:rPr>
              <a:t> </a:t>
            </a:r>
            <a:r>
              <a:rPr sz="1550" b="1" spc="15" dirty="0">
                <a:latin typeface="Arial"/>
                <a:cs typeface="Arial"/>
              </a:rPr>
              <a:t>Bab</a:t>
            </a:r>
            <a:r>
              <a:rPr sz="1550" b="1" spc="265" dirty="0">
                <a:latin typeface="Arial"/>
                <a:cs typeface="Arial"/>
              </a:rPr>
              <a:t> </a:t>
            </a:r>
            <a:r>
              <a:rPr sz="1550" b="1" spc="15" dirty="0">
                <a:latin typeface="Arial"/>
                <a:cs typeface="Arial"/>
              </a:rPr>
              <a:t>V</a:t>
            </a:r>
            <a:r>
              <a:rPr sz="1550" b="1" spc="175" dirty="0">
                <a:latin typeface="Arial"/>
                <a:cs typeface="Arial"/>
              </a:rPr>
              <a:t> </a:t>
            </a:r>
            <a:r>
              <a:rPr sz="1550" b="1" spc="20" dirty="0">
                <a:latin typeface="Arial"/>
                <a:cs typeface="Arial"/>
              </a:rPr>
              <a:t>Bagian</a:t>
            </a:r>
            <a:r>
              <a:rPr sz="1550" b="1" spc="260" dirty="0">
                <a:latin typeface="Arial"/>
                <a:cs typeface="Arial"/>
              </a:rPr>
              <a:t> </a:t>
            </a:r>
            <a:r>
              <a:rPr sz="1550" b="1" spc="20" dirty="0">
                <a:latin typeface="Arial"/>
                <a:cs typeface="Arial"/>
              </a:rPr>
              <a:t>Kelima</a:t>
            </a:r>
            <a:r>
              <a:rPr sz="1550" b="1" spc="270" dirty="0">
                <a:latin typeface="Arial"/>
                <a:cs typeface="Arial"/>
              </a:rPr>
              <a:t> </a:t>
            </a:r>
            <a:r>
              <a:rPr sz="1550" b="1" spc="15" dirty="0">
                <a:latin typeface="Arial"/>
                <a:cs typeface="Arial"/>
              </a:rPr>
              <a:t>Paragraf</a:t>
            </a:r>
            <a:r>
              <a:rPr sz="1550" b="1" spc="260" dirty="0">
                <a:latin typeface="Arial"/>
                <a:cs typeface="Arial"/>
              </a:rPr>
              <a:t> </a:t>
            </a:r>
            <a:r>
              <a:rPr sz="1550" b="1" spc="15" dirty="0">
                <a:latin typeface="Arial"/>
                <a:cs typeface="Arial"/>
              </a:rPr>
              <a:t>1</a:t>
            </a:r>
            <a:r>
              <a:rPr sz="1550" b="1" spc="275" dirty="0">
                <a:latin typeface="Arial"/>
                <a:cs typeface="Arial"/>
              </a:rPr>
              <a:t> </a:t>
            </a:r>
            <a:r>
              <a:rPr sz="1550" b="1" spc="20" dirty="0">
                <a:latin typeface="Arial"/>
                <a:cs typeface="Arial"/>
              </a:rPr>
              <a:t>s.d.</a:t>
            </a:r>
            <a:r>
              <a:rPr sz="1550" b="1" spc="265" dirty="0">
                <a:latin typeface="Arial"/>
                <a:cs typeface="Arial"/>
              </a:rPr>
              <a:t> </a:t>
            </a:r>
            <a:r>
              <a:rPr sz="1550" b="1" spc="15" dirty="0">
                <a:latin typeface="Arial"/>
                <a:cs typeface="Arial"/>
              </a:rPr>
              <a:t>6</a:t>
            </a:r>
            <a:r>
              <a:rPr sz="1550" b="1" spc="275" dirty="0">
                <a:latin typeface="Arial"/>
                <a:cs typeface="Arial"/>
              </a:rPr>
              <a:t> </a:t>
            </a:r>
            <a:r>
              <a:rPr sz="1550" b="1" spc="15" dirty="0">
                <a:latin typeface="Arial"/>
                <a:cs typeface="Arial"/>
              </a:rPr>
              <a:t>Peraturan</a:t>
            </a:r>
            <a:r>
              <a:rPr sz="1550" b="1" spc="250" dirty="0">
                <a:latin typeface="Arial"/>
                <a:cs typeface="Arial"/>
              </a:rPr>
              <a:t> </a:t>
            </a:r>
            <a:r>
              <a:rPr sz="1550" b="1" spc="10" dirty="0">
                <a:latin typeface="Arial"/>
                <a:cs typeface="Arial"/>
              </a:rPr>
              <a:t>Menteri</a:t>
            </a:r>
            <a:r>
              <a:rPr sz="1550" b="1" spc="200" dirty="0">
                <a:latin typeface="Arial"/>
                <a:cs typeface="Arial"/>
              </a:rPr>
              <a:t> </a:t>
            </a:r>
            <a:r>
              <a:rPr sz="1550" b="1" spc="20" dirty="0">
                <a:latin typeface="Arial"/>
                <a:cs typeface="Arial"/>
              </a:rPr>
              <a:t>Keuangan</a:t>
            </a:r>
            <a:endParaRPr sz="1550">
              <a:latin typeface="Arial"/>
              <a:cs typeface="Arial"/>
            </a:endParaRPr>
          </a:p>
          <a:p>
            <a:pPr marL="90170">
              <a:lnSpc>
                <a:spcPct val="100000"/>
              </a:lnSpc>
              <a:spcBef>
                <a:spcPts val="20"/>
              </a:spcBef>
            </a:pPr>
            <a:r>
              <a:rPr sz="1550" b="1" spc="5" dirty="0">
                <a:latin typeface="Arial"/>
                <a:cs typeface="Arial"/>
              </a:rPr>
              <a:t>Nomor</a:t>
            </a:r>
            <a:r>
              <a:rPr sz="1550" b="1" spc="135" dirty="0">
                <a:latin typeface="Arial"/>
                <a:cs typeface="Arial"/>
              </a:rPr>
              <a:t> </a:t>
            </a:r>
            <a:r>
              <a:rPr sz="1550" b="1" spc="25" dirty="0">
                <a:latin typeface="Arial"/>
                <a:cs typeface="Arial"/>
              </a:rPr>
              <a:t>62</a:t>
            </a:r>
            <a:r>
              <a:rPr sz="1550" b="1" spc="-45" dirty="0">
                <a:latin typeface="Arial"/>
                <a:cs typeface="Arial"/>
              </a:rPr>
              <a:t> </a:t>
            </a:r>
            <a:r>
              <a:rPr sz="1550" b="1" spc="25" dirty="0">
                <a:latin typeface="Arial"/>
                <a:cs typeface="Arial"/>
              </a:rPr>
              <a:t>Tahun</a:t>
            </a:r>
            <a:r>
              <a:rPr sz="1550" b="1" spc="20" dirty="0">
                <a:latin typeface="Arial"/>
                <a:cs typeface="Arial"/>
              </a:rPr>
              <a:t> </a:t>
            </a:r>
            <a:r>
              <a:rPr sz="1550" b="1" spc="25" dirty="0">
                <a:latin typeface="Arial"/>
                <a:cs typeface="Arial"/>
              </a:rPr>
              <a:t>2023.</a:t>
            </a:r>
            <a:endParaRPr sz="1550">
              <a:latin typeface="Arial"/>
              <a:cs typeface="Arial"/>
            </a:endParaRPr>
          </a:p>
        </p:txBody>
      </p:sp>
      <p:sp>
        <p:nvSpPr>
          <p:cNvPr id="14" name="object 14"/>
          <p:cNvSpPr txBox="1">
            <a:spLocks noGrp="1"/>
          </p:cNvSpPr>
          <p:nvPr>
            <p:ph type="title" idx="4294967295"/>
          </p:nvPr>
        </p:nvSpPr>
        <p:spPr>
          <a:xfrm>
            <a:off x="647700" y="1109663"/>
            <a:ext cx="11544300" cy="1876154"/>
          </a:xfrm>
          <a:prstGeom prst="rect">
            <a:avLst/>
          </a:prstGeom>
          <a:ln w="25400">
            <a:solidFill>
              <a:srgbClr val="FF0000"/>
            </a:solidFill>
          </a:ln>
        </p:spPr>
        <p:txBody>
          <a:bodyPr vert="horz" wrap="square" lIns="0" tIns="29209" rIns="0" bIns="0" rtlCol="0">
            <a:spAutoFit/>
          </a:bodyPr>
          <a:lstStyle/>
          <a:p>
            <a:pPr marL="164465" marR="154940" indent="-8890" algn="ctr">
              <a:lnSpc>
                <a:spcPct val="99900"/>
              </a:lnSpc>
              <a:spcBef>
                <a:spcPts val="229"/>
              </a:spcBef>
              <a:tabLst>
                <a:tab pos="8472805" algn="l"/>
              </a:tabLst>
            </a:pPr>
            <a:r>
              <a:rPr sz="2400" b="0" i="0" spc="-30" dirty="0">
                <a:solidFill>
                  <a:srgbClr val="000000"/>
                </a:solidFill>
                <a:latin typeface="Arial MT"/>
                <a:cs typeface="Arial MT"/>
              </a:rPr>
              <a:t>Dalam </a:t>
            </a:r>
            <a:r>
              <a:rPr sz="2400" b="0" i="0" spc="-20" dirty="0">
                <a:solidFill>
                  <a:srgbClr val="000000"/>
                </a:solidFill>
                <a:latin typeface="Arial MT"/>
                <a:cs typeface="Arial MT"/>
              </a:rPr>
              <a:t>hal </a:t>
            </a:r>
            <a:r>
              <a:rPr sz="2400" b="0" i="0" spc="-10" dirty="0">
                <a:solidFill>
                  <a:srgbClr val="000000"/>
                </a:solidFill>
                <a:latin typeface="Arial MT"/>
                <a:cs typeface="Arial MT"/>
              </a:rPr>
              <a:t>usulan </a:t>
            </a:r>
            <a:r>
              <a:rPr sz="2400" b="0" i="0" spc="-25" dirty="0">
                <a:solidFill>
                  <a:srgbClr val="000000"/>
                </a:solidFill>
                <a:latin typeface="Arial MT"/>
                <a:cs typeface="Arial MT"/>
              </a:rPr>
              <a:t>Revisi</a:t>
            </a:r>
            <a:r>
              <a:rPr sz="2400" b="0" i="0" spc="-20" dirty="0">
                <a:solidFill>
                  <a:srgbClr val="000000"/>
                </a:solidFill>
                <a:latin typeface="Arial MT"/>
                <a:cs typeface="Arial MT"/>
              </a:rPr>
              <a:t> </a:t>
            </a:r>
            <a:r>
              <a:rPr sz="2400" b="0" i="0" spc="-35" dirty="0">
                <a:solidFill>
                  <a:srgbClr val="000000"/>
                </a:solidFill>
                <a:latin typeface="Arial MT"/>
                <a:cs typeface="Arial MT"/>
              </a:rPr>
              <a:t>Anggaran</a:t>
            </a:r>
            <a:r>
              <a:rPr sz="2400" b="0" i="0" spc="595" dirty="0">
                <a:solidFill>
                  <a:srgbClr val="000000"/>
                </a:solidFill>
                <a:latin typeface="Arial MT"/>
                <a:cs typeface="Arial MT"/>
              </a:rPr>
              <a:t> </a:t>
            </a:r>
            <a:r>
              <a:rPr sz="2400" i="0" spc="-15" dirty="0">
                <a:solidFill>
                  <a:srgbClr val="000000"/>
                </a:solidFill>
                <a:latin typeface="Arial"/>
                <a:cs typeface="Arial"/>
              </a:rPr>
              <a:t>memuat </a:t>
            </a:r>
            <a:r>
              <a:rPr sz="2400" i="0" spc="-10" dirty="0">
                <a:solidFill>
                  <a:srgbClr val="000000"/>
                </a:solidFill>
                <a:latin typeface="Arial"/>
                <a:cs typeface="Arial"/>
              </a:rPr>
              <a:t>substansi </a:t>
            </a:r>
            <a:r>
              <a:rPr sz="2400" i="0" spc="-25" dirty="0">
                <a:solidFill>
                  <a:srgbClr val="000000"/>
                </a:solidFill>
                <a:latin typeface="Arial"/>
                <a:cs typeface="Arial"/>
              </a:rPr>
              <a:t>yang </a:t>
            </a:r>
            <a:r>
              <a:rPr sz="2400" i="0" spc="5" dirty="0">
                <a:solidFill>
                  <a:srgbClr val="000000"/>
                </a:solidFill>
                <a:latin typeface="Arial"/>
                <a:cs typeface="Arial"/>
              </a:rPr>
              <a:t>meliputi </a:t>
            </a:r>
            <a:r>
              <a:rPr sz="2400" i="0" spc="10" dirty="0">
                <a:solidFill>
                  <a:srgbClr val="000000"/>
                </a:solidFill>
                <a:latin typeface="Arial"/>
                <a:cs typeface="Arial"/>
              </a:rPr>
              <a:t> ke</a:t>
            </a:r>
            <a:r>
              <a:rPr sz="2400" i="0" dirty="0">
                <a:solidFill>
                  <a:srgbClr val="000000"/>
                </a:solidFill>
                <a:latin typeface="Arial"/>
                <a:cs typeface="Arial"/>
              </a:rPr>
              <a:t>w</a:t>
            </a:r>
            <a:r>
              <a:rPr sz="2400" i="0" spc="15" dirty="0">
                <a:solidFill>
                  <a:srgbClr val="000000"/>
                </a:solidFill>
                <a:latin typeface="Arial"/>
                <a:cs typeface="Arial"/>
              </a:rPr>
              <a:t>e</a:t>
            </a:r>
            <a:r>
              <a:rPr sz="2400" i="0" spc="-45" dirty="0">
                <a:solidFill>
                  <a:srgbClr val="000000"/>
                </a:solidFill>
                <a:latin typeface="Arial"/>
                <a:cs typeface="Arial"/>
              </a:rPr>
              <a:t>n</a:t>
            </a:r>
            <a:r>
              <a:rPr sz="2400" i="0" spc="10" dirty="0">
                <a:solidFill>
                  <a:srgbClr val="000000"/>
                </a:solidFill>
                <a:latin typeface="Arial"/>
                <a:cs typeface="Arial"/>
              </a:rPr>
              <a:t>a</a:t>
            </a:r>
            <a:r>
              <a:rPr sz="2400" i="0" spc="-45" dirty="0">
                <a:solidFill>
                  <a:srgbClr val="000000"/>
                </a:solidFill>
                <a:latin typeface="Arial"/>
                <a:cs typeface="Arial"/>
              </a:rPr>
              <a:t>ng</a:t>
            </a:r>
            <a:r>
              <a:rPr sz="2400" i="0" spc="10" dirty="0">
                <a:solidFill>
                  <a:srgbClr val="000000"/>
                </a:solidFill>
                <a:latin typeface="Arial"/>
                <a:cs typeface="Arial"/>
              </a:rPr>
              <a:t>a</a:t>
            </a:r>
            <a:r>
              <a:rPr sz="2400" i="0" dirty="0">
                <a:solidFill>
                  <a:srgbClr val="000000"/>
                </a:solidFill>
                <a:latin typeface="Arial"/>
                <a:cs typeface="Arial"/>
              </a:rPr>
              <a:t>n</a:t>
            </a:r>
            <a:r>
              <a:rPr sz="2400" i="0" spc="40" dirty="0">
                <a:solidFill>
                  <a:srgbClr val="000000"/>
                </a:solidFill>
                <a:latin typeface="Arial"/>
                <a:cs typeface="Arial"/>
              </a:rPr>
              <a:t> </a:t>
            </a:r>
            <a:r>
              <a:rPr sz="2400" i="0" spc="-10" dirty="0">
                <a:solidFill>
                  <a:srgbClr val="000000"/>
                </a:solidFill>
                <a:latin typeface="Arial"/>
                <a:cs typeface="Arial"/>
              </a:rPr>
              <a:t>D</a:t>
            </a:r>
            <a:r>
              <a:rPr sz="2400" i="0" spc="80" dirty="0">
                <a:solidFill>
                  <a:srgbClr val="000000"/>
                </a:solidFill>
                <a:latin typeface="Arial"/>
                <a:cs typeface="Arial"/>
              </a:rPr>
              <a:t>i</a:t>
            </a:r>
            <a:r>
              <a:rPr sz="2400" i="0" spc="35" dirty="0">
                <a:solidFill>
                  <a:srgbClr val="000000"/>
                </a:solidFill>
                <a:latin typeface="Arial"/>
                <a:cs typeface="Arial"/>
              </a:rPr>
              <a:t>r</a:t>
            </a:r>
            <a:r>
              <a:rPr sz="2400" i="0" spc="10" dirty="0">
                <a:solidFill>
                  <a:srgbClr val="000000"/>
                </a:solidFill>
                <a:latin typeface="Arial"/>
                <a:cs typeface="Arial"/>
              </a:rPr>
              <a:t>ek</a:t>
            </a:r>
            <a:r>
              <a:rPr sz="2400" i="0" spc="20" dirty="0">
                <a:solidFill>
                  <a:srgbClr val="000000"/>
                </a:solidFill>
                <a:latin typeface="Arial"/>
                <a:cs typeface="Arial"/>
              </a:rPr>
              <a:t>t</a:t>
            </a:r>
            <a:r>
              <a:rPr sz="2400" i="0" spc="-45" dirty="0">
                <a:solidFill>
                  <a:srgbClr val="000000"/>
                </a:solidFill>
                <a:latin typeface="Arial"/>
                <a:cs typeface="Arial"/>
              </a:rPr>
              <a:t>o</a:t>
            </a:r>
            <a:r>
              <a:rPr sz="2400" i="0" spc="35" dirty="0">
                <a:solidFill>
                  <a:srgbClr val="000000"/>
                </a:solidFill>
                <a:latin typeface="Arial"/>
                <a:cs typeface="Arial"/>
              </a:rPr>
              <a:t>r</a:t>
            </a:r>
            <a:r>
              <a:rPr sz="2400" i="0" spc="10" dirty="0">
                <a:solidFill>
                  <a:srgbClr val="000000"/>
                </a:solidFill>
                <a:latin typeface="Arial"/>
                <a:cs typeface="Arial"/>
              </a:rPr>
              <a:t>a</a:t>
            </a:r>
            <a:r>
              <a:rPr sz="2400" i="0" dirty="0">
                <a:solidFill>
                  <a:srgbClr val="000000"/>
                </a:solidFill>
                <a:latin typeface="Arial"/>
                <a:cs typeface="Arial"/>
              </a:rPr>
              <a:t>t</a:t>
            </a:r>
            <a:r>
              <a:rPr sz="2400" i="0" spc="-195" dirty="0">
                <a:solidFill>
                  <a:srgbClr val="000000"/>
                </a:solidFill>
                <a:latin typeface="Arial"/>
                <a:cs typeface="Arial"/>
              </a:rPr>
              <a:t> </a:t>
            </a:r>
            <a:r>
              <a:rPr sz="2400" i="0" spc="-105" dirty="0">
                <a:solidFill>
                  <a:srgbClr val="000000"/>
                </a:solidFill>
                <a:latin typeface="Arial"/>
                <a:cs typeface="Arial"/>
              </a:rPr>
              <a:t>P</a:t>
            </a:r>
            <a:r>
              <a:rPr sz="2400" i="0" spc="10" dirty="0">
                <a:solidFill>
                  <a:srgbClr val="000000"/>
                </a:solidFill>
                <a:latin typeface="Arial"/>
                <a:cs typeface="Arial"/>
              </a:rPr>
              <a:t>e</a:t>
            </a:r>
            <a:r>
              <a:rPr sz="2400" i="0" spc="80" dirty="0">
                <a:solidFill>
                  <a:srgbClr val="000000"/>
                </a:solidFill>
                <a:latin typeface="Arial"/>
                <a:cs typeface="Arial"/>
              </a:rPr>
              <a:t>l</a:t>
            </a:r>
            <a:r>
              <a:rPr sz="2400" i="0" spc="10" dirty="0">
                <a:solidFill>
                  <a:srgbClr val="000000"/>
                </a:solidFill>
                <a:latin typeface="Arial"/>
                <a:cs typeface="Arial"/>
              </a:rPr>
              <a:t>aksa</a:t>
            </a:r>
            <a:r>
              <a:rPr sz="2400" i="0" spc="-45" dirty="0">
                <a:solidFill>
                  <a:srgbClr val="000000"/>
                </a:solidFill>
                <a:latin typeface="Arial"/>
                <a:cs typeface="Arial"/>
              </a:rPr>
              <a:t>n</a:t>
            </a:r>
            <a:r>
              <a:rPr sz="2400" i="0" spc="10" dirty="0">
                <a:solidFill>
                  <a:srgbClr val="000000"/>
                </a:solidFill>
                <a:latin typeface="Arial"/>
                <a:cs typeface="Arial"/>
              </a:rPr>
              <a:t>aa</a:t>
            </a:r>
            <a:r>
              <a:rPr sz="2400" i="0" dirty="0">
                <a:solidFill>
                  <a:srgbClr val="000000"/>
                </a:solidFill>
                <a:latin typeface="Arial"/>
                <a:cs typeface="Arial"/>
              </a:rPr>
              <a:t>n</a:t>
            </a:r>
            <a:r>
              <a:rPr sz="2400" i="0" spc="-35" dirty="0">
                <a:solidFill>
                  <a:srgbClr val="000000"/>
                </a:solidFill>
                <a:latin typeface="Arial"/>
                <a:cs typeface="Arial"/>
              </a:rPr>
              <a:t> </a:t>
            </a:r>
            <a:r>
              <a:rPr sz="2400" i="0" spc="-10" dirty="0">
                <a:solidFill>
                  <a:srgbClr val="000000"/>
                </a:solidFill>
                <a:latin typeface="Arial"/>
                <a:cs typeface="Arial"/>
              </a:rPr>
              <a:t>A</a:t>
            </a:r>
            <a:r>
              <a:rPr sz="2400" i="0" spc="-45" dirty="0">
                <a:solidFill>
                  <a:srgbClr val="000000"/>
                </a:solidFill>
                <a:latin typeface="Arial"/>
                <a:cs typeface="Arial"/>
              </a:rPr>
              <a:t>ngg</a:t>
            </a:r>
            <a:r>
              <a:rPr sz="2400" i="0" spc="10" dirty="0">
                <a:solidFill>
                  <a:srgbClr val="000000"/>
                </a:solidFill>
                <a:latin typeface="Arial"/>
                <a:cs typeface="Arial"/>
              </a:rPr>
              <a:t>a</a:t>
            </a:r>
            <a:r>
              <a:rPr sz="2400" i="0" spc="35" dirty="0">
                <a:solidFill>
                  <a:srgbClr val="000000"/>
                </a:solidFill>
                <a:latin typeface="Arial"/>
                <a:cs typeface="Arial"/>
              </a:rPr>
              <a:t>r</a:t>
            </a:r>
            <a:r>
              <a:rPr sz="2400" i="0" spc="10" dirty="0">
                <a:solidFill>
                  <a:srgbClr val="000000"/>
                </a:solidFill>
                <a:latin typeface="Arial"/>
                <a:cs typeface="Arial"/>
              </a:rPr>
              <a:t>a</a:t>
            </a:r>
            <a:r>
              <a:rPr sz="2400" i="0" dirty="0">
                <a:solidFill>
                  <a:srgbClr val="000000"/>
                </a:solidFill>
                <a:latin typeface="Arial"/>
                <a:cs typeface="Arial"/>
              </a:rPr>
              <a:t>n</a:t>
            </a:r>
            <a:r>
              <a:rPr sz="2400" i="0" spc="50" dirty="0">
                <a:solidFill>
                  <a:srgbClr val="000000"/>
                </a:solidFill>
                <a:latin typeface="Arial"/>
                <a:cs typeface="Arial"/>
              </a:rPr>
              <a:t> </a:t>
            </a:r>
            <a:r>
              <a:rPr sz="2400" i="0" dirty="0">
                <a:solidFill>
                  <a:srgbClr val="000000"/>
                </a:solidFill>
                <a:latin typeface="Arial"/>
                <a:cs typeface="Arial"/>
              </a:rPr>
              <a:t>-</a:t>
            </a:r>
            <a:r>
              <a:rPr sz="2400" i="0" spc="-45" dirty="0">
                <a:solidFill>
                  <a:srgbClr val="000000"/>
                </a:solidFill>
                <a:latin typeface="Arial"/>
                <a:cs typeface="Arial"/>
              </a:rPr>
              <a:t> </a:t>
            </a:r>
            <a:r>
              <a:rPr sz="2400" i="0" spc="-10" dirty="0">
                <a:solidFill>
                  <a:srgbClr val="000000"/>
                </a:solidFill>
                <a:latin typeface="Arial"/>
                <a:cs typeface="Arial"/>
              </a:rPr>
              <a:t>D</a:t>
            </a:r>
            <a:r>
              <a:rPr sz="2400" i="0" spc="80" dirty="0">
                <a:solidFill>
                  <a:srgbClr val="000000"/>
                </a:solidFill>
                <a:latin typeface="Arial"/>
                <a:cs typeface="Arial"/>
              </a:rPr>
              <a:t>i</a:t>
            </a:r>
            <a:r>
              <a:rPr sz="2400" i="0" spc="35" dirty="0">
                <a:solidFill>
                  <a:srgbClr val="000000"/>
                </a:solidFill>
                <a:latin typeface="Arial"/>
                <a:cs typeface="Arial"/>
              </a:rPr>
              <a:t>r</a:t>
            </a:r>
            <a:r>
              <a:rPr sz="2400" i="0" spc="10" dirty="0">
                <a:solidFill>
                  <a:srgbClr val="000000"/>
                </a:solidFill>
                <a:latin typeface="Arial"/>
                <a:cs typeface="Arial"/>
              </a:rPr>
              <a:t>ek</a:t>
            </a:r>
            <a:r>
              <a:rPr sz="2400" i="0" spc="20" dirty="0">
                <a:solidFill>
                  <a:srgbClr val="000000"/>
                </a:solidFill>
                <a:latin typeface="Arial"/>
                <a:cs typeface="Arial"/>
              </a:rPr>
              <a:t>t</a:t>
            </a:r>
            <a:r>
              <a:rPr sz="2400" i="0" spc="-45" dirty="0">
                <a:solidFill>
                  <a:srgbClr val="000000"/>
                </a:solidFill>
                <a:latin typeface="Arial"/>
                <a:cs typeface="Arial"/>
              </a:rPr>
              <a:t>o</a:t>
            </a:r>
            <a:r>
              <a:rPr sz="2400" i="0" spc="35" dirty="0">
                <a:solidFill>
                  <a:srgbClr val="000000"/>
                </a:solidFill>
                <a:latin typeface="Arial"/>
                <a:cs typeface="Arial"/>
              </a:rPr>
              <a:t>r</a:t>
            </a:r>
            <a:r>
              <a:rPr sz="2400" i="0" spc="10" dirty="0">
                <a:solidFill>
                  <a:srgbClr val="000000"/>
                </a:solidFill>
                <a:latin typeface="Arial"/>
                <a:cs typeface="Arial"/>
              </a:rPr>
              <a:t>a</a:t>
            </a:r>
            <a:r>
              <a:rPr sz="2400" i="0" dirty="0">
                <a:solidFill>
                  <a:srgbClr val="000000"/>
                </a:solidFill>
                <a:latin typeface="Arial"/>
                <a:cs typeface="Arial"/>
              </a:rPr>
              <a:t>t</a:t>
            </a:r>
            <a:r>
              <a:rPr sz="2400" i="0" spc="-120" dirty="0">
                <a:solidFill>
                  <a:srgbClr val="000000"/>
                </a:solidFill>
                <a:latin typeface="Arial"/>
                <a:cs typeface="Arial"/>
              </a:rPr>
              <a:t> </a:t>
            </a:r>
            <a:r>
              <a:rPr sz="2400" i="0" spc="-65" dirty="0">
                <a:solidFill>
                  <a:srgbClr val="000000"/>
                </a:solidFill>
                <a:latin typeface="Arial"/>
                <a:cs typeface="Arial"/>
              </a:rPr>
              <a:t>J</a:t>
            </a:r>
            <a:r>
              <a:rPr sz="2400" i="0" spc="10" dirty="0">
                <a:solidFill>
                  <a:srgbClr val="000000"/>
                </a:solidFill>
                <a:latin typeface="Arial"/>
                <a:cs typeface="Arial"/>
              </a:rPr>
              <a:t>e</a:t>
            </a:r>
            <a:r>
              <a:rPr sz="2400" i="0" spc="-45" dirty="0">
                <a:solidFill>
                  <a:srgbClr val="000000"/>
                </a:solidFill>
                <a:latin typeface="Arial"/>
                <a:cs typeface="Arial"/>
              </a:rPr>
              <a:t>nd</a:t>
            </a:r>
            <a:r>
              <a:rPr sz="2400" i="0" spc="10" dirty="0">
                <a:solidFill>
                  <a:srgbClr val="000000"/>
                </a:solidFill>
                <a:latin typeface="Arial"/>
                <a:cs typeface="Arial"/>
              </a:rPr>
              <a:t>e</a:t>
            </a:r>
            <a:r>
              <a:rPr sz="2400" i="0" spc="35" dirty="0">
                <a:solidFill>
                  <a:srgbClr val="000000"/>
                </a:solidFill>
                <a:latin typeface="Arial"/>
                <a:cs typeface="Arial"/>
              </a:rPr>
              <a:t>r</a:t>
            </a:r>
            <a:r>
              <a:rPr sz="2400" i="0" spc="10" dirty="0">
                <a:solidFill>
                  <a:srgbClr val="000000"/>
                </a:solidFill>
                <a:latin typeface="Arial"/>
                <a:cs typeface="Arial"/>
              </a:rPr>
              <a:t>a</a:t>
            </a:r>
            <a:r>
              <a:rPr sz="2400" i="0" dirty="0">
                <a:solidFill>
                  <a:srgbClr val="000000"/>
                </a:solidFill>
                <a:latin typeface="Arial"/>
                <a:cs typeface="Arial"/>
              </a:rPr>
              <a:t>l  </a:t>
            </a:r>
            <a:r>
              <a:rPr sz="2400" i="0" spc="-105" dirty="0">
                <a:solidFill>
                  <a:srgbClr val="000000"/>
                </a:solidFill>
                <a:latin typeface="Arial"/>
                <a:cs typeface="Arial"/>
              </a:rPr>
              <a:t>P</a:t>
            </a:r>
            <a:r>
              <a:rPr sz="2400" i="0" spc="10" dirty="0">
                <a:solidFill>
                  <a:srgbClr val="000000"/>
                </a:solidFill>
                <a:latin typeface="Arial"/>
                <a:cs typeface="Arial"/>
              </a:rPr>
              <a:t>e</a:t>
            </a:r>
            <a:r>
              <a:rPr sz="2400" i="0" spc="40" dirty="0">
                <a:solidFill>
                  <a:srgbClr val="000000"/>
                </a:solidFill>
                <a:latin typeface="Arial"/>
                <a:cs typeface="Arial"/>
              </a:rPr>
              <a:t>r</a:t>
            </a:r>
            <a:r>
              <a:rPr sz="2400" i="0" spc="-45" dirty="0">
                <a:solidFill>
                  <a:srgbClr val="000000"/>
                </a:solidFill>
                <a:latin typeface="Arial"/>
                <a:cs typeface="Arial"/>
              </a:rPr>
              <a:t>b</a:t>
            </a:r>
            <a:r>
              <a:rPr sz="2400" i="0" spc="10" dirty="0">
                <a:solidFill>
                  <a:srgbClr val="000000"/>
                </a:solidFill>
                <a:latin typeface="Arial"/>
                <a:cs typeface="Arial"/>
              </a:rPr>
              <a:t>e</a:t>
            </a:r>
            <a:r>
              <a:rPr sz="2400" i="0" spc="-45" dirty="0">
                <a:solidFill>
                  <a:srgbClr val="000000"/>
                </a:solidFill>
                <a:latin typeface="Arial"/>
                <a:cs typeface="Arial"/>
              </a:rPr>
              <a:t>nd</a:t>
            </a:r>
            <a:r>
              <a:rPr sz="2400" i="0" spc="10" dirty="0">
                <a:solidFill>
                  <a:srgbClr val="000000"/>
                </a:solidFill>
                <a:latin typeface="Arial"/>
                <a:cs typeface="Arial"/>
              </a:rPr>
              <a:t>a</a:t>
            </a:r>
            <a:r>
              <a:rPr sz="2400" i="0" spc="-45" dirty="0">
                <a:solidFill>
                  <a:srgbClr val="000000"/>
                </a:solidFill>
                <a:latin typeface="Arial"/>
                <a:cs typeface="Arial"/>
              </a:rPr>
              <a:t>h</a:t>
            </a:r>
            <a:r>
              <a:rPr sz="2400" i="0" spc="10" dirty="0">
                <a:solidFill>
                  <a:srgbClr val="000000"/>
                </a:solidFill>
                <a:latin typeface="Arial"/>
                <a:cs typeface="Arial"/>
              </a:rPr>
              <a:t>a</a:t>
            </a:r>
            <a:r>
              <a:rPr sz="2400" i="0" spc="40" dirty="0">
                <a:solidFill>
                  <a:srgbClr val="000000"/>
                </a:solidFill>
                <a:latin typeface="Arial"/>
                <a:cs typeface="Arial"/>
              </a:rPr>
              <a:t>r</a:t>
            </a:r>
            <a:r>
              <a:rPr sz="2400" i="0" spc="10" dirty="0">
                <a:solidFill>
                  <a:srgbClr val="000000"/>
                </a:solidFill>
                <a:latin typeface="Arial"/>
                <a:cs typeface="Arial"/>
              </a:rPr>
              <a:t>aa</a:t>
            </a:r>
            <a:r>
              <a:rPr sz="2400" i="0" dirty="0">
                <a:solidFill>
                  <a:srgbClr val="000000"/>
                </a:solidFill>
                <a:latin typeface="Arial"/>
                <a:cs typeface="Arial"/>
              </a:rPr>
              <a:t>n</a:t>
            </a:r>
            <a:r>
              <a:rPr sz="2400" i="0" spc="114" dirty="0">
                <a:solidFill>
                  <a:srgbClr val="000000"/>
                </a:solidFill>
                <a:latin typeface="Arial"/>
                <a:cs typeface="Arial"/>
              </a:rPr>
              <a:t> </a:t>
            </a:r>
            <a:r>
              <a:rPr sz="2400" i="0" spc="-45" dirty="0">
                <a:solidFill>
                  <a:srgbClr val="000000"/>
                </a:solidFill>
                <a:latin typeface="Arial"/>
                <a:cs typeface="Arial"/>
              </a:rPr>
              <a:t>d</a:t>
            </a:r>
            <a:r>
              <a:rPr sz="2400" i="0" spc="10" dirty="0">
                <a:solidFill>
                  <a:srgbClr val="000000"/>
                </a:solidFill>
                <a:latin typeface="Arial"/>
                <a:cs typeface="Arial"/>
              </a:rPr>
              <a:t>a</a:t>
            </a:r>
            <a:r>
              <a:rPr sz="2400" i="0" dirty="0">
                <a:solidFill>
                  <a:srgbClr val="000000"/>
                </a:solidFill>
                <a:latin typeface="Arial"/>
                <a:cs typeface="Arial"/>
              </a:rPr>
              <a:t>n</a:t>
            </a:r>
            <a:r>
              <a:rPr sz="2400" i="0" spc="-40" dirty="0">
                <a:solidFill>
                  <a:srgbClr val="000000"/>
                </a:solidFill>
                <a:latin typeface="Arial"/>
                <a:cs typeface="Arial"/>
              </a:rPr>
              <a:t> </a:t>
            </a:r>
            <a:r>
              <a:rPr sz="2400" i="0" dirty="0">
                <a:solidFill>
                  <a:srgbClr val="000000"/>
                </a:solidFill>
                <a:latin typeface="Arial"/>
                <a:cs typeface="Arial"/>
              </a:rPr>
              <a:t>K</a:t>
            </a:r>
            <a:r>
              <a:rPr sz="2400" i="0" spc="10" dirty="0">
                <a:solidFill>
                  <a:srgbClr val="000000"/>
                </a:solidFill>
                <a:latin typeface="Arial"/>
                <a:cs typeface="Arial"/>
              </a:rPr>
              <a:t>a</a:t>
            </a:r>
            <a:r>
              <a:rPr sz="2400" i="0" spc="-45" dirty="0">
                <a:solidFill>
                  <a:srgbClr val="000000"/>
                </a:solidFill>
                <a:latin typeface="Arial"/>
                <a:cs typeface="Arial"/>
              </a:rPr>
              <a:t>n</a:t>
            </a:r>
            <a:r>
              <a:rPr sz="2400" i="0" spc="20" dirty="0">
                <a:solidFill>
                  <a:srgbClr val="000000"/>
                </a:solidFill>
                <a:latin typeface="Arial"/>
                <a:cs typeface="Arial"/>
              </a:rPr>
              <a:t>t</a:t>
            </a:r>
            <a:r>
              <a:rPr sz="2400" i="0" spc="-45" dirty="0">
                <a:solidFill>
                  <a:srgbClr val="000000"/>
                </a:solidFill>
                <a:latin typeface="Arial"/>
                <a:cs typeface="Arial"/>
              </a:rPr>
              <a:t>o</a:t>
            </a:r>
            <a:r>
              <a:rPr sz="2400" i="0" dirty="0">
                <a:solidFill>
                  <a:srgbClr val="000000"/>
                </a:solidFill>
                <a:latin typeface="Arial"/>
                <a:cs typeface="Arial"/>
              </a:rPr>
              <a:t>r</a:t>
            </a:r>
            <a:r>
              <a:rPr sz="2400" i="0" spc="40" dirty="0">
                <a:solidFill>
                  <a:srgbClr val="000000"/>
                </a:solidFill>
                <a:latin typeface="Arial"/>
                <a:cs typeface="Arial"/>
              </a:rPr>
              <a:t> </a:t>
            </a:r>
            <a:r>
              <a:rPr sz="2400" i="0" spc="60" dirty="0">
                <a:solidFill>
                  <a:srgbClr val="000000"/>
                </a:solidFill>
                <a:latin typeface="Arial"/>
                <a:cs typeface="Arial"/>
              </a:rPr>
              <a:t>W</a:t>
            </a:r>
            <a:r>
              <a:rPr sz="2400" i="0" spc="80" dirty="0">
                <a:solidFill>
                  <a:srgbClr val="000000"/>
                </a:solidFill>
                <a:latin typeface="Arial"/>
                <a:cs typeface="Arial"/>
              </a:rPr>
              <a:t>il</a:t>
            </a:r>
            <a:r>
              <a:rPr sz="2400" i="0" spc="10" dirty="0">
                <a:solidFill>
                  <a:srgbClr val="000000"/>
                </a:solidFill>
                <a:latin typeface="Arial"/>
                <a:cs typeface="Arial"/>
              </a:rPr>
              <a:t>a</a:t>
            </a:r>
            <a:r>
              <a:rPr sz="2400" i="0" spc="-60" dirty="0">
                <a:solidFill>
                  <a:srgbClr val="000000"/>
                </a:solidFill>
                <a:latin typeface="Arial"/>
                <a:cs typeface="Arial"/>
              </a:rPr>
              <a:t>y</a:t>
            </a:r>
            <a:r>
              <a:rPr sz="2400" i="0" spc="10" dirty="0">
                <a:solidFill>
                  <a:srgbClr val="000000"/>
                </a:solidFill>
                <a:latin typeface="Arial"/>
                <a:cs typeface="Arial"/>
              </a:rPr>
              <a:t>a</a:t>
            </a:r>
            <a:r>
              <a:rPr sz="2400" i="0" dirty="0">
                <a:solidFill>
                  <a:srgbClr val="000000"/>
                </a:solidFill>
                <a:latin typeface="Arial"/>
                <a:cs typeface="Arial"/>
              </a:rPr>
              <a:t>h</a:t>
            </a:r>
            <a:r>
              <a:rPr sz="2400" i="0" spc="-185" dirty="0">
                <a:solidFill>
                  <a:srgbClr val="000000"/>
                </a:solidFill>
                <a:latin typeface="Arial"/>
                <a:cs typeface="Arial"/>
              </a:rPr>
              <a:t> </a:t>
            </a:r>
            <a:r>
              <a:rPr sz="2400" i="0" dirty="0">
                <a:solidFill>
                  <a:srgbClr val="000000"/>
                </a:solidFill>
                <a:latin typeface="Arial"/>
                <a:cs typeface="Arial"/>
              </a:rPr>
              <a:t>D</a:t>
            </a:r>
            <a:r>
              <a:rPr sz="2400" i="0" spc="70" dirty="0">
                <a:solidFill>
                  <a:srgbClr val="000000"/>
                </a:solidFill>
                <a:latin typeface="Arial"/>
                <a:cs typeface="Arial"/>
              </a:rPr>
              <a:t>i</a:t>
            </a:r>
            <a:r>
              <a:rPr sz="2400" i="0" spc="40" dirty="0">
                <a:solidFill>
                  <a:srgbClr val="000000"/>
                </a:solidFill>
                <a:latin typeface="Arial"/>
                <a:cs typeface="Arial"/>
              </a:rPr>
              <a:t>r</a:t>
            </a:r>
            <a:r>
              <a:rPr sz="2400" i="0" spc="10" dirty="0">
                <a:solidFill>
                  <a:srgbClr val="000000"/>
                </a:solidFill>
                <a:latin typeface="Arial"/>
                <a:cs typeface="Arial"/>
              </a:rPr>
              <a:t>ek</a:t>
            </a:r>
            <a:r>
              <a:rPr sz="2400" i="0" spc="20" dirty="0">
                <a:solidFill>
                  <a:srgbClr val="000000"/>
                </a:solidFill>
                <a:latin typeface="Arial"/>
                <a:cs typeface="Arial"/>
              </a:rPr>
              <a:t>t</a:t>
            </a:r>
            <a:r>
              <a:rPr sz="2400" i="0" spc="-45" dirty="0">
                <a:solidFill>
                  <a:srgbClr val="000000"/>
                </a:solidFill>
                <a:latin typeface="Arial"/>
                <a:cs typeface="Arial"/>
              </a:rPr>
              <a:t>o</a:t>
            </a:r>
            <a:r>
              <a:rPr sz="2400" i="0" spc="40" dirty="0">
                <a:solidFill>
                  <a:srgbClr val="000000"/>
                </a:solidFill>
                <a:latin typeface="Arial"/>
                <a:cs typeface="Arial"/>
              </a:rPr>
              <a:t>r</a:t>
            </a:r>
            <a:r>
              <a:rPr sz="2400" i="0" spc="10" dirty="0">
                <a:solidFill>
                  <a:srgbClr val="000000"/>
                </a:solidFill>
                <a:latin typeface="Arial"/>
                <a:cs typeface="Arial"/>
              </a:rPr>
              <a:t>a</a:t>
            </a:r>
            <a:r>
              <a:rPr sz="2400" i="0" dirty="0">
                <a:solidFill>
                  <a:srgbClr val="000000"/>
                </a:solidFill>
                <a:latin typeface="Arial"/>
                <a:cs typeface="Arial"/>
              </a:rPr>
              <a:t>t</a:t>
            </a:r>
            <a:r>
              <a:rPr sz="2400" i="0" spc="-195" dirty="0">
                <a:solidFill>
                  <a:srgbClr val="000000"/>
                </a:solidFill>
                <a:latin typeface="Arial"/>
                <a:cs typeface="Arial"/>
              </a:rPr>
              <a:t> </a:t>
            </a:r>
            <a:r>
              <a:rPr sz="2400" i="0" spc="-60" dirty="0">
                <a:solidFill>
                  <a:srgbClr val="000000"/>
                </a:solidFill>
                <a:latin typeface="Arial"/>
                <a:cs typeface="Arial"/>
              </a:rPr>
              <a:t>J</a:t>
            </a:r>
            <a:r>
              <a:rPr sz="2400" i="0" spc="10" dirty="0">
                <a:solidFill>
                  <a:srgbClr val="000000"/>
                </a:solidFill>
                <a:latin typeface="Arial"/>
                <a:cs typeface="Arial"/>
              </a:rPr>
              <a:t>e</a:t>
            </a:r>
            <a:r>
              <a:rPr sz="2400" i="0" spc="-45" dirty="0">
                <a:solidFill>
                  <a:srgbClr val="000000"/>
                </a:solidFill>
                <a:latin typeface="Arial"/>
                <a:cs typeface="Arial"/>
              </a:rPr>
              <a:t>nd</a:t>
            </a:r>
            <a:r>
              <a:rPr sz="2400" i="0" spc="10" dirty="0">
                <a:solidFill>
                  <a:srgbClr val="000000"/>
                </a:solidFill>
                <a:latin typeface="Arial"/>
                <a:cs typeface="Arial"/>
              </a:rPr>
              <a:t>e</a:t>
            </a:r>
            <a:r>
              <a:rPr sz="2400" i="0" spc="40" dirty="0">
                <a:solidFill>
                  <a:srgbClr val="000000"/>
                </a:solidFill>
                <a:latin typeface="Arial"/>
                <a:cs typeface="Arial"/>
              </a:rPr>
              <a:t>r</a:t>
            </a:r>
            <a:r>
              <a:rPr sz="2400" i="0" spc="10" dirty="0">
                <a:solidFill>
                  <a:srgbClr val="000000"/>
                </a:solidFill>
                <a:latin typeface="Arial"/>
                <a:cs typeface="Arial"/>
              </a:rPr>
              <a:t>a</a:t>
            </a:r>
            <a:r>
              <a:rPr sz="2400" i="0" dirty="0">
                <a:solidFill>
                  <a:srgbClr val="000000"/>
                </a:solidFill>
                <a:latin typeface="Arial"/>
                <a:cs typeface="Arial"/>
              </a:rPr>
              <a:t>l</a:t>
            </a:r>
            <a:r>
              <a:rPr sz="2400" i="0" spc="80" dirty="0">
                <a:solidFill>
                  <a:srgbClr val="000000"/>
                </a:solidFill>
                <a:latin typeface="Arial"/>
                <a:cs typeface="Arial"/>
              </a:rPr>
              <a:t> </a:t>
            </a:r>
            <a:r>
              <a:rPr sz="2400" i="0" spc="-95" dirty="0">
                <a:solidFill>
                  <a:srgbClr val="000000"/>
                </a:solidFill>
                <a:latin typeface="Arial"/>
                <a:cs typeface="Arial"/>
              </a:rPr>
              <a:t>P</a:t>
            </a:r>
            <a:r>
              <a:rPr sz="2400" i="0" spc="10" dirty="0">
                <a:solidFill>
                  <a:srgbClr val="000000"/>
                </a:solidFill>
                <a:latin typeface="Arial"/>
                <a:cs typeface="Arial"/>
              </a:rPr>
              <a:t>e</a:t>
            </a:r>
            <a:r>
              <a:rPr sz="2400" i="0" spc="40" dirty="0">
                <a:solidFill>
                  <a:srgbClr val="000000"/>
                </a:solidFill>
                <a:latin typeface="Arial"/>
                <a:cs typeface="Arial"/>
              </a:rPr>
              <a:t>r</a:t>
            </a:r>
            <a:r>
              <a:rPr sz="2400" i="0" spc="-45" dirty="0">
                <a:solidFill>
                  <a:srgbClr val="000000"/>
                </a:solidFill>
                <a:latin typeface="Arial"/>
                <a:cs typeface="Arial"/>
              </a:rPr>
              <a:t>b</a:t>
            </a:r>
            <a:r>
              <a:rPr sz="2400" i="0" spc="10" dirty="0">
                <a:solidFill>
                  <a:srgbClr val="000000"/>
                </a:solidFill>
                <a:latin typeface="Arial"/>
                <a:cs typeface="Arial"/>
              </a:rPr>
              <a:t>e</a:t>
            </a:r>
            <a:r>
              <a:rPr sz="2400" i="0" spc="-45" dirty="0">
                <a:solidFill>
                  <a:srgbClr val="000000"/>
                </a:solidFill>
                <a:latin typeface="Arial"/>
                <a:cs typeface="Arial"/>
              </a:rPr>
              <a:t>nd</a:t>
            </a:r>
            <a:r>
              <a:rPr sz="2400" i="0" spc="10" dirty="0">
                <a:solidFill>
                  <a:srgbClr val="000000"/>
                </a:solidFill>
                <a:latin typeface="Arial"/>
                <a:cs typeface="Arial"/>
              </a:rPr>
              <a:t>a</a:t>
            </a:r>
            <a:r>
              <a:rPr sz="2400" i="0" spc="-45" dirty="0">
                <a:solidFill>
                  <a:srgbClr val="000000"/>
                </a:solidFill>
                <a:latin typeface="Arial"/>
                <a:cs typeface="Arial"/>
              </a:rPr>
              <a:t>h</a:t>
            </a:r>
            <a:r>
              <a:rPr sz="2400" i="0" spc="10" dirty="0">
                <a:solidFill>
                  <a:srgbClr val="000000"/>
                </a:solidFill>
                <a:latin typeface="Arial"/>
                <a:cs typeface="Arial"/>
              </a:rPr>
              <a:t>a</a:t>
            </a:r>
            <a:r>
              <a:rPr sz="2400" i="0" spc="40" dirty="0">
                <a:solidFill>
                  <a:srgbClr val="000000"/>
                </a:solidFill>
                <a:latin typeface="Arial"/>
                <a:cs typeface="Arial"/>
              </a:rPr>
              <a:t>r</a:t>
            </a:r>
            <a:r>
              <a:rPr sz="2400" i="0" spc="10" dirty="0">
                <a:solidFill>
                  <a:srgbClr val="000000"/>
                </a:solidFill>
                <a:latin typeface="Arial"/>
                <a:cs typeface="Arial"/>
              </a:rPr>
              <a:t>aa</a:t>
            </a:r>
            <a:r>
              <a:rPr sz="2400" i="0" spc="-35" dirty="0">
                <a:solidFill>
                  <a:srgbClr val="000000"/>
                </a:solidFill>
                <a:latin typeface="Arial"/>
                <a:cs typeface="Arial"/>
              </a:rPr>
              <a:t>n</a:t>
            </a:r>
            <a:r>
              <a:rPr sz="2400" b="0" i="0" dirty="0">
                <a:solidFill>
                  <a:srgbClr val="000000"/>
                </a:solidFill>
                <a:latin typeface="Arial MT"/>
                <a:cs typeface="Arial MT"/>
              </a:rPr>
              <a:t>,  </a:t>
            </a:r>
            <a:r>
              <a:rPr sz="2400" b="0" i="0" spc="-30" dirty="0">
                <a:solidFill>
                  <a:srgbClr val="000000"/>
                </a:solidFill>
                <a:latin typeface="Arial MT"/>
                <a:cs typeface="Arial MT"/>
              </a:rPr>
              <a:t>proses</a:t>
            </a:r>
            <a:r>
              <a:rPr sz="2400" b="0" i="0" spc="175" dirty="0">
                <a:solidFill>
                  <a:srgbClr val="000000"/>
                </a:solidFill>
                <a:latin typeface="Arial MT"/>
                <a:cs typeface="Arial MT"/>
              </a:rPr>
              <a:t> </a:t>
            </a:r>
            <a:r>
              <a:rPr sz="2400" b="0" i="0" spc="-30" dirty="0" err="1">
                <a:solidFill>
                  <a:srgbClr val="000000"/>
                </a:solidFill>
                <a:latin typeface="Arial MT"/>
                <a:cs typeface="Arial MT"/>
              </a:rPr>
              <a:t>penetapannya</a:t>
            </a:r>
            <a:r>
              <a:rPr lang="en-US" sz="2400" b="0" spc="345" dirty="0">
                <a:solidFill>
                  <a:srgbClr val="000000"/>
                </a:solidFill>
                <a:latin typeface="Arial MT"/>
                <a:cs typeface="Arial MT"/>
              </a:rPr>
              <a:t> </a:t>
            </a:r>
            <a:r>
              <a:rPr sz="2400" b="0" i="0" spc="-25" dirty="0" err="1">
                <a:solidFill>
                  <a:srgbClr val="000000"/>
                </a:solidFill>
                <a:latin typeface="Arial MT"/>
                <a:cs typeface="Arial MT"/>
              </a:rPr>
              <a:t>dilakukan</a:t>
            </a:r>
            <a:r>
              <a:rPr sz="2400" b="0" i="0" spc="190" dirty="0">
                <a:solidFill>
                  <a:srgbClr val="000000"/>
                </a:solidFill>
                <a:latin typeface="Arial MT"/>
                <a:cs typeface="Arial MT"/>
              </a:rPr>
              <a:t> </a:t>
            </a:r>
            <a:r>
              <a:rPr sz="2400" b="0" i="0" spc="-35" dirty="0">
                <a:solidFill>
                  <a:srgbClr val="000000"/>
                </a:solidFill>
                <a:latin typeface="Arial MT"/>
                <a:cs typeface="Arial MT"/>
              </a:rPr>
              <a:t>oleh</a:t>
            </a:r>
            <a:r>
              <a:rPr sz="2400" b="0" i="0" spc="195" dirty="0">
                <a:solidFill>
                  <a:srgbClr val="000000"/>
                </a:solidFill>
                <a:latin typeface="Arial MT"/>
                <a:cs typeface="Arial MT"/>
              </a:rPr>
              <a:t> </a:t>
            </a:r>
            <a:r>
              <a:rPr sz="2400" b="0" i="0" spc="-20" dirty="0" err="1">
                <a:solidFill>
                  <a:srgbClr val="000000"/>
                </a:solidFill>
                <a:latin typeface="Arial MT"/>
                <a:cs typeface="Arial MT"/>
              </a:rPr>
              <a:t>Direktorat</a:t>
            </a:r>
            <a:r>
              <a:rPr sz="2400" b="0" i="0" spc="105" dirty="0">
                <a:solidFill>
                  <a:srgbClr val="000000"/>
                </a:solidFill>
                <a:latin typeface="Arial MT"/>
                <a:cs typeface="Arial MT"/>
              </a:rPr>
              <a:t> </a:t>
            </a:r>
            <a:r>
              <a:rPr sz="2400" b="0" i="0" spc="-35" dirty="0" err="1">
                <a:solidFill>
                  <a:srgbClr val="000000"/>
                </a:solidFill>
                <a:latin typeface="Arial MT"/>
                <a:cs typeface="Arial MT"/>
              </a:rPr>
              <a:t>Pelaksanaan</a:t>
            </a:r>
            <a:r>
              <a:rPr lang="en-US" sz="2400" b="0" i="0" spc="-35" dirty="0">
                <a:solidFill>
                  <a:srgbClr val="000000"/>
                </a:solidFill>
                <a:latin typeface="Arial MT"/>
                <a:cs typeface="Arial MT"/>
              </a:rPr>
              <a:t> </a:t>
            </a:r>
            <a:r>
              <a:rPr sz="2400" b="0" i="0" spc="-35" dirty="0" err="1">
                <a:solidFill>
                  <a:srgbClr val="000000"/>
                </a:solidFill>
                <a:latin typeface="Arial MT"/>
                <a:cs typeface="Arial MT"/>
              </a:rPr>
              <a:t>Anggaran</a:t>
            </a:r>
            <a:r>
              <a:rPr sz="2400" b="0" i="0" spc="275" dirty="0">
                <a:solidFill>
                  <a:srgbClr val="000000"/>
                </a:solidFill>
                <a:latin typeface="Arial MT"/>
                <a:cs typeface="Arial MT"/>
              </a:rPr>
              <a:t> </a:t>
            </a:r>
            <a:r>
              <a:rPr sz="2400" b="0" i="0" dirty="0">
                <a:solidFill>
                  <a:srgbClr val="000000"/>
                </a:solidFill>
                <a:latin typeface="Arial MT"/>
                <a:cs typeface="Arial MT"/>
              </a:rPr>
              <a:t>-</a:t>
            </a:r>
            <a:r>
              <a:rPr sz="2400" b="0" i="0" spc="30" dirty="0">
                <a:solidFill>
                  <a:srgbClr val="000000"/>
                </a:solidFill>
                <a:latin typeface="Arial MT"/>
                <a:cs typeface="Arial MT"/>
              </a:rPr>
              <a:t> </a:t>
            </a:r>
            <a:r>
              <a:rPr lang="en-US" sz="2400" b="0" i="0" spc="-20" dirty="0" err="1">
                <a:solidFill>
                  <a:srgbClr val="000000"/>
                </a:solidFill>
                <a:latin typeface="Arial MT"/>
                <a:cs typeface="Arial MT"/>
              </a:rPr>
              <a:t>DJPb</a:t>
            </a:r>
            <a:endParaRPr sz="2400" dirty="0">
              <a:latin typeface="Arial MT"/>
              <a:cs typeface="Arial MT"/>
            </a:endParaRPr>
          </a:p>
        </p:txBody>
      </p:sp>
      <p:sp>
        <p:nvSpPr>
          <p:cNvPr id="16" name="object 16"/>
          <p:cNvSpPr txBox="1"/>
          <p:nvPr/>
        </p:nvSpPr>
        <p:spPr>
          <a:xfrm>
            <a:off x="385762" y="5662612"/>
            <a:ext cx="11544300" cy="590550"/>
          </a:xfrm>
          <a:prstGeom prst="rect">
            <a:avLst/>
          </a:prstGeom>
          <a:solidFill>
            <a:srgbClr val="F1F1F1"/>
          </a:solidFill>
          <a:ln w="9525">
            <a:solidFill>
              <a:srgbClr val="4471C4"/>
            </a:solidFill>
          </a:ln>
        </p:spPr>
        <p:txBody>
          <a:bodyPr vert="horz" wrap="square" lIns="0" tIns="53975" rIns="0" bIns="0" rtlCol="0">
            <a:spAutoFit/>
          </a:bodyPr>
          <a:lstStyle/>
          <a:p>
            <a:pPr marL="90805" marR="85725">
              <a:lnSpc>
                <a:spcPct val="100899"/>
              </a:lnSpc>
              <a:spcBef>
                <a:spcPts val="425"/>
              </a:spcBef>
            </a:pPr>
            <a:r>
              <a:rPr sz="1550" b="1" spc="10" dirty="0">
                <a:latin typeface="Arial"/>
                <a:cs typeface="Arial"/>
              </a:rPr>
              <a:t>Rincian </a:t>
            </a:r>
            <a:r>
              <a:rPr sz="1550" b="1" spc="25" dirty="0">
                <a:latin typeface="Arial"/>
                <a:cs typeface="Arial"/>
              </a:rPr>
              <a:t>kewenangan</a:t>
            </a:r>
            <a:r>
              <a:rPr sz="1550" b="1" spc="30" dirty="0">
                <a:latin typeface="Arial"/>
                <a:cs typeface="Arial"/>
              </a:rPr>
              <a:t> </a:t>
            </a:r>
            <a:r>
              <a:rPr sz="1550" b="1" spc="15" dirty="0">
                <a:latin typeface="Arial"/>
                <a:cs typeface="Arial"/>
              </a:rPr>
              <a:t>Direktorat</a:t>
            </a:r>
            <a:r>
              <a:rPr sz="1550" b="1" spc="20" dirty="0">
                <a:latin typeface="Arial"/>
                <a:cs typeface="Arial"/>
              </a:rPr>
              <a:t> Jenderal Anggaran,</a:t>
            </a:r>
            <a:r>
              <a:rPr sz="1550" b="1" spc="25" dirty="0">
                <a:latin typeface="Arial"/>
                <a:cs typeface="Arial"/>
              </a:rPr>
              <a:t> </a:t>
            </a:r>
            <a:r>
              <a:rPr sz="1550" b="1" spc="15" dirty="0">
                <a:latin typeface="Arial"/>
                <a:cs typeface="Arial"/>
              </a:rPr>
              <a:t>Direktorat </a:t>
            </a:r>
            <a:r>
              <a:rPr sz="1550" b="1" spc="30" dirty="0">
                <a:latin typeface="Arial"/>
                <a:cs typeface="Arial"/>
              </a:rPr>
              <a:t>Jenderal </a:t>
            </a:r>
            <a:r>
              <a:rPr sz="1550" b="1" spc="20" dirty="0">
                <a:latin typeface="Arial"/>
                <a:cs typeface="Arial"/>
              </a:rPr>
              <a:t>Perbendaharaan, dan Kementerian/Lembaga </a:t>
            </a:r>
            <a:r>
              <a:rPr sz="1550" b="1" spc="-420" dirty="0">
                <a:latin typeface="Arial"/>
                <a:cs typeface="Arial"/>
              </a:rPr>
              <a:t> </a:t>
            </a:r>
            <a:r>
              <a:rPr sz="1550" b="1" spc="20" dirty="0">
                <a:latin typeface="Arial"/>
                <a:cs typeface="Arial"/>
              </a:rPr>
              <a:t>tercantum</a:t>
            </a:r>
            <a:r>
              <a:rPr sz="1550" b="1" spc="285" dirty="0">
                <a:latin typeface="Arial"/>
                <a:cs typeface="Arial"/>
              </a:rPr>
              <a:t> </a:t>
            </a:r>
            <a:r>
              <a:rPr sz="1550" b="1" spc="10" dirty="0">
                <a:latin typeface="Arial"/>
                <a:cs typeface="Arial"/>
              </a:rPr>
              <a:t>dalam</a:t>
            </a:r>
            <a:r>
              <a:rPr sz="1550" b="1" spc="280" dirty="0">
                <a:latin typeface="Arial"/>
                <a:cs typeface="Arial"/>
              </a:rPr>
              <a:t> </a:t>
            </a:r>
            <a:r>
              <a:rPr sz="1550" b="1" spc="20" dirty="0">
                <a:latin typeface="Arial"/>
                <a:cs typeface="Arial"/>
              </a:rPr>
              <a:t>Lampiran</a:t>
            </a:r>
            <a:r>
              <a:rPr sz="1550" b="1" spc="280" dirty="0">
                <a:latin typeface="Arial"/>
                <a:cs typeface="Arial"/>
              </a:rPr>
              <a:t> </a:t>
            </a:r>
            <a:r>
              <a:rPr sz="1550" b="1" spc="15" dirty="0">
                <a:latin typeface="Arial"/>
                <a:cs typeface="Arial"/>
              </a:rPr>
              <a:t>IV</a:t>
            </a:r>
            <a:r>
              <a:rPr sz="1550" b="1" spc="175" dirty="0">
                <a:latin typeface="Arial"/>
                <a:cs typeface="Arial"/>
              </a:rPr>
              <a:t> </a:t>
            </a:r>
            <a:r>
              <a:rPr sz="1550" b="1" spc="30" dirty="0">
                <a:latin typeface="Arial"/>
                <a:cs typeface="Arial"/>
              </a:rPr>
              <a:t>huruf</a:t>
            </a:r>
            <a:r>
              <a:rPr sz="1550" b="1" spc="265" dirty="0">
                <a:latin typeface="Arial"/>
                <a:cs typeface="Arial"/>
              </a:rPr>
              <a:t> </a:t>
            </a:r>
            <a:r>
              <a:rPr sz="1550" b="1" spc="15" dirty="0">
                <a:latin typeface="Arial"/>
                <a:cs typeface="Arial"/>
              </a:rPr>
              <a:t>C</a:t>
            </a:r>
            <a:r>
              <a:rPr sz="1550" b="1" spc="235" dirty="0">
                <a:latin typeface="Arial"/>
                <a:cs typeface="Arial"/>
              </a:rPr>
              <a:t> </a:t>
            </a:r>
            <a:r>
              <a:rPr sz="1550" b="1" spc="5" dirty="0">
                <a:latin typeface="Arial"/>
                <a:cs typeface="Arial"/>
              </a:rPr>
              <a:t>yang</a:t>
            </a:r>
            <a:r>
              <a:rPr sz="1550" b="1" spc="275" dirty="0">
                <a:latin typeface="Arial"/>
                <a:cs typeface="Arial"/>
              </a:rPr>
              <a:t> </a:t>
            </a:r>
            <a:r>
              <a:rPr sz="1550" b="1" spc="25" dirty="0">
                <a:latin typeface="Arial"/>
                <a:cs typeface="Arial"/>
              </a:rPr>
              <a:t>merupakan</a:t>
            </a:r>
            <a:r>
              <a:rPr sz="1550" b="1" spc="265" dirty="0">
                <a:latin typeface="Arial"/>
                <a:cs typeface="Arial"/>
              </a:rPr>
              <a:t> </a:t>
            </a:r>
            <a:r>
              <a:rPr sz="1550" b="1" spc="10" dirty="0">
                <a:latin typeface="Arial"/>
                <a:cs typeface="Arial"/>
              </a:rPr>
              <a:t>bagian</a:t>
            </a:r>
            <a:r>
              <a:rPr sz="1550" b="1" spc="265" dirty="0">
                <a:latin typeface="Arial"/>
                <a:cs typeface="Arial"/>
              </a:rPr>
              <a:t> </a:t>
            </a:r>
            <a:r>
              <a:rPr sz="1550" b="1" spc="15" dirty="0">
                <a:latin typeface="Arial"/>
                <a:cs typeface="Arial"/>
              </a:rPr>
              <a:t>tidak</a:t>
            </a:r>
            <a:r>
              <a:rPr sz="1550" b="1" spc="285" dirty="0">
                <a:latin typeface="Arial"/>
                <a:cs typeface="Arial"/>
              </a:rPr>
              <a:t> </a:t>
            </a:r>
            <a:r>
              <a:rPr sz="1550" b="1" spc="20" dirty="0">
                <a:latin typeface="Arial"/>
                <a:cs typeface="Arial"/>
              </a:rPr>
              <a:t>terpisahkan</a:t>
            </a:r>
            <a:r>
              <a:rPr sz="1550" b="1" spc="265" dirty="0">
                <a:latin typeface="Arial"/>
                <a:cs typeface="Arial"/>
              </a:rPr>
              <a:t> </a:t>
            </a:r>
            <a:r>
              <a:rPr sz="1550" b="1" spc="15" dirty="0">
                <a:latin typeface="Arial"/>
                <a:cs typeface="Arial"/>
              </a:rPr>
              <a:t>dari</a:t>
            </a:r>
            <a:r>
              <a:rPr sz="1550" b="1" spc="185" dirty="0">
                <a:latin typeface="Arial"/>
                <a:cs typeface="Arial"/>
              </a:rPr>
              <a:t> </a:t>
            </a:r>
            <a:r>
              <a:rPr sz="1550" b="1" spc="15" dirty="0">
                <a:latin typeface="Arial"/>
                <a:cs typeface="Arial"/>
              </a:rPr>
              <a:t>Peraturan</a:t>
            </a:r>
            <a:r>
              <a:rPr sz="1550" b="1" spc="335" dirty="0">
                <a:latin typeface="Arial"/>
                <a:cs typeface="Arial"/>
              </a:rPr>
              <a:t> </a:t>
            </a:r>
            <a:r>
              <a:rPr sz="1550" b="1" spc="20" dirty="0">
                <a:latin typeface="Arial"/>
                <a:cs typeface="Arial"/>
              </a:rPr>
              <a:t>Menteri</a:t>
            </a:r>
            <a:r>
              <a:rPr sz="1550" b="1" spc="200" dirty="0">
                <a:latin typeface="Arial"/>
                <a:cs typeface="Arial"/>
              </a:rPr>
              <a:t> </a:t>
            </a:r>
            <a:r>
              <a:rPr sz="1550" b="1" spc="20" dirty="0">
                <a:latin typeface="Arial"/>
                <a:cs typeface="Arial"/>
              </a:rPr>
              <a:t>Keuangan</a:t>
            </a:r>
            <a:endParaRPr sz="1550">
              <a:latin typeface="Arial"/>
              <a:cs typeface="Arial"/>
            </a:endParaRPr>
          </a:p>
        </p:txBody>
      </p:sp>
      <p:sp>
        <p:nvSpPr>
          <p:cNvPr id="17" name="object 17"/>
          <p:cNvSpPr txBox="1"/>
          <p:nvPr/>
        </p:nvSpPr>
        <p:spPr>
          <a:xfrm>
            <a:off x="464184" y="6189345"/>
            <a:ext cx="2197735" cy="266065"/>
          </a:xfrm>
          <a:prstGeom prst="rect">
            <a:avLst/>
          </a:prstGeom>
        </p:spPr>
        <p:txBody>
          <a:bodyPr vert="horz" wrap="square" lIns="0" tIns="15875" rIns="0" bIns="0" rtlCol="0">
            <a:spAutoFit/>
          </a:bodyPr>
          <a:lstStyle/>
          <a:p>
            <a:pPr marL="12700">
              <a:lnSpc>
                <a:spcPct val="100000"/>
              </a:lnSpc>
              <a:spcBef>
                <a:spcPts val="125"/>
              </a:spcBef>
            </a:pPr>
            <a:r>
              <a:rPr sz="1550" b="1" spc="5" dirty="0">
                <a:latin typeface="Arial"/>
                <a:cs typeface="Arial"/>
              </a:rPr>
              <a:t>Nomor</a:t>
            </a:r>
            <a:r>
              <a:rPr sz="1550" b="1" spc="130" dirty="0">
                <a:latin typeface="Arial"/>
                <a:cs typeface="Arial"/>
              </a:rPr>
              <a:t> </a:t>
            </a:r>
            <a:r>
              <a:rPr sz="1550" b="1" spc="25" dirty="0">
                <a:latin typeface="Arial"/>
                <a:cs typeface="Arial"/>
              </a:rPr>
              <a:t>62</a:t>
            </a:r>
            <a:r>
              <a:rPr sz="1550" b="1" spc="-50" dirty="0">
                <a:latin typeface="Arial"/>
                <a:cs typeface="Arial"/>
              </a:rPr>
              <a:t> </a:t>
            </a:r>
            <a:r>
              <a:rPr sz="1550" b="1" spc="20" dirty="0">
                <a:latin typeface="Arial"/>
                <a:cs typeface="Arial"/>
              </a:rPr>
              <a:t>Tahun </a:t>
            </a:r>
            <a:r>
              <a:rPr sz="1550" b="1" spc="30" dirty="0">
                <a:latin typeface="Arial"/>
                <a:cs typeface="Arial"/>
              </a:rPr>
              <a:t>2023.</a:t>
            </a:r>
            <a:endParaRPr sz="155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alpha val="49000"/>
          </a:schemeClr>
        </a:solidFill>
        <a:effectLst/>
      </p:bgPr>
    </p:bg>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05FEA9C0-E37F-464F-88CF-6CE353221947}"/>
              </a:ext>
            </a:extLst>
          </p:cNvPr>
          <p:cNvSpPr/>
          <p:nvPr/>
        </p:nvSpPr>
        <p:spPr>
          <a:xfrm>
            <a:off x="4502426" y="368117"/>
            <a:ext cx="7504044" cy="667944"/>
          </a:xfrm>
          <a:prstGeom prst="roundRect">
            <a:avLst/>
          </a:prstGeom>
          <a:solidFill>
            <a:srgbClr val="FFFF00"/>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graphicFrame>
        <p:nvGraphicFramePr>
          <p:cNvPr id="6" name="Table 6">
            <a:extLst>
              <a:ext uri="{FF2B5EF4-FFF2-40B4-BE49-F238E27FC236}">
                <a16:creationId xmlns:a16="http://schemas.microsoft.com/office/drawing/2014/main" id="{238FE115-4673-4399-96BA-CD5CA7FAA03B}"/>
              </a:ext>
            </a:extLst>
          </p:cNvPr>
          <p:cNvGraphicFramePr>
            <a:graphicFrameLocks noGrp="1"/>
          </p:cNvGraphicFramePr>
          <p:nvPr>
            <p:extLst>
              <p:ext uri="{D42A27DB-BD31-4B8C-83A1-F6EECF244321}">
                <p14:modId xmlns:p14="http://schemas.microsoft.com/office/powerpoint/2010/main" val="1032499285"/>
              </p:ext>
            </p:extLst>
          </p:nvPr>
        </p:nvGraphicFramePr>
        <p:xfrm>
          <a:off x="1962426" y="132595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41642987"/>
                    </a:ext>
                  </a:extLst>
                </a:gridCol>
                <a:gridCol w="4064000">
                  <a:extLst>
                    <a:ext uri="{9D8B030D-6E8A-4147-A177-3AD203B41FA5}">
                      <a16:colId xmlns:a16="http://schemas.microsoft.com/office/drawing/2014/main" val="2511335776"/>
                    </a:ext>
                  </a:extLst>
                </a:gridCol>
              </a:tblGrid>
              <a:tr h="370840">
                <a:tc>
                  <a:txBody>
                    <a:bodyPr/>
                    <a:lstStyle/>
                    <a:p>
                      <a:r>
                        <a:rPr lang="en-ID" sz="1600" dirty="0" err="1">
                          <a:solidFill>
                            <a:srgbClr val="0070C0"/>
                          </a:solidFill>
                        </a:rPr>
                        <a:t>Kewenangan</a:t>
                      </a:r>
                      <a:r>
                        <a:rPr lang="en-ID" sz="1600" dirty="0">
                          <a:solidFill>
                            <a:srgbClr val="0070C0"/>
                          </a:solidFill>
                        </a:rPr>
                        <a:t> </a:t>
                      </a:r>
                      <a:r>
                        <a:rPr lang="en-ID" sz="1600" dirty="0" err="1">
                          <a:solidFill>
                            <a:srgbClr val="0070C0"/>
                          </a:solidFill>
                        </a:rPr>
                        <a:t>Mengubah</a:t>
                      </a:r>
                      <a:r>
                        <a:rPr lang="en-ID" sz="1600" dirty="0">
                          <a:solidFill>
                            <a:srgbClr val="0070C0"/>
                          </a:solidFill>
                        </a:rPr>
                        <a:t> </a:t>
                      </a:r>
                      <a:r>
                        <a:rPr lang="en-ID" sz="1600" dirty="0" err="1">
                          <a:solidFill>
                            <a:srgbClr val="0070C0"/>
                          </a:solidFill>
                        </a:rPr>
                        <a:t>Anggaran</a:t>
                      </a:r>
                      <a:r>
                        <a:rPr lang="en-ID" sz="1600" dirty="0">
                          <a:solidFill>
                            <a:srgbClr val="0070C0"/>
                          </a:solidFill>
                        </a:rPr>
                        <a:t> </a:t>
                      </a:r>
                    </a:p>
                  </a:txBody>
                  <a:tcPr/>
                </a:tc>
                <a:tc>
                  <a:txBody>
                    <a:bodyPr/>
                    <a:lstStyle/>
                    <a:p>
                      <a:r>
                        <a:rPr lang="en-ID" sz="1600" dirty="0" err="1">
                          <a:solidFill>
                            <a:srgbClr val="0070C0"/>
                          </a:solidFill>
                        </a:rPr>
                        <a:t>Pengesahan</a:t>
                      </a:r>
                      <a:r>
                        <a:rPr lang="en-ID" sz="1600" dirty="0">
                          <a:solidFill>
                            <a:srgbClr val="0070C0"/>
                          </a:solidFill>
                        </a:rPr>
                        <a:t> </a:t>
                      </a:r>
                      <a:r>
                        <a:rPr lang="en-ID" sz="1600" dirty="0" err="1">
                          <a:solidFill>
                            <a:srgbClr val="0070C0"/>
                          </a:solidFill>
                        </a:rPr>
                        <a:t>Dokumen</a:t>
                      </a:r>
                      <a:r>
                        <a:rPr lang="en-ID" sz="1600" dirty="0">
                          <a:solidFill>
                            <a:srgbClr val="0070C0"/>
                          </a:solidFill>
                        </a:rPr>
                        <a:t> </a:t>
                      </a:r>
                      <a:r>
                        <a:rPr lang="en-ID" sz="1600" dirty="0" err="1">
                          <a:solidFill>
                            <a:srgbClr val="0070C0"/>
                          </a:solidFill>
                        </a:rPr>
                        <a:t>Revisi</a:t>
                      </a:r>
                      <a:r>
                        <a:rPr lang="en-ID" sz="1600" dirty="0">
                          <a:solidFill>
                            <a:srgbClr val="0070C0"/>
                          </a:solidFill>
                        </a:rPr>
                        <a:t> (DIPA)</a:t>
                      </a:r>
                    </a:p>
                  </a:txBody>
                  <a:tcPr/>
                </a:tc>
                <a:extLst>
                  <a:ext uri="{0D108BD9-81ED-4DB2-BD59-A6C34878D82A}">
                    <a16:rowId xmlns:a16="http://schemas.microsoft.com/office/drawing/2014/main" val="3862065803"/>
                  </a:ext>
                </a:extLst>
              </a:tr>
              <a:tr h="370840">
                <a:tc>
                  <a:txBody>
                    <a:bodyPr/>
                    <a:lstStyle/>
                    <a:p>
                      <a:pPr marL="342900" indent="-342900">
                        <a:buFont typeface="+mj-lt"/>
                        <a:buAutoNum type="arabicPeriod"/>
                      </a:pPr>
                      <a:r>
                        <a:rPr lang="en-ID" sz="1600" dirty="0"/>
                        <a:t>DJA</a:t>
                      </a:r>
                    </a:p>
                  </a:txBody>
                  <a:tcPr/>
                </a:tc>
                <a:tc>
                  <a:txBody>
                    <a:bodyPr/>
                    <a:lstStyle/>
                    <a:p>
                      <a:pPr marL="342900" indent="-342900">
                        <a:buFont typeface="+mj-lt"/>
                        <a:buAutoNum type="arabicPeriod"/>
                      </a:pPr>
                      <a:r>
                        <a:rPr lang="en-ID" sz="1600" dirty="0"/>
                        <a:t>DJA</a:t>
                      </a:r>
                    </a:p>
                  </a:txBody>
                  <a:tcPr/>
                </a:tc>
                <a:extLst>
                  <a:ext uri="{0D108BD9-81ED-4DB2-BD59-A6C34878D82A}">
                    <a16:rowId xmlns:a16="http://schemas.microsoft.com/office/drawing/2014/main" val="3035666762"/>
                  </a:ext>
                </a:extLst>
              </a:tr>
              <a:tr h="370840">
                <a:tc>
                  <a:txBody>
                    <a:bodyPr/>
                    <a:lstStyle/>
                    <a:p>
                      <a:pPr marL="342900" indent="-342900">
                        <a:buFont typeface="+mj-lt"/>
                        <a:buAutoNum type="arabicPeriod" startAt="2"/>
                      </a:pPr>
                      <a:r>
                        <a:rPr lang="en-ID" sz="1600" dirty="0" err="1"/>
                        <a:t>DJPb</a:t>
                      </a:r>
                      <a:r>
                        <a:rPr lang="en-ID" sz="1600" dirty="0"/>
                        <a:t> </a:t>
                      </a:r>
                      <a:r>
                        <a:rPr lang="en-ID" sz="1600" dirty="0" err="1"/>
                        <a:t>c.q</a:t>
                      </a:r>
                      <a:r>
                        <a:rPr lang="en-ID" sz="1600" dirty="0"/>
                        <a:t>. </a:t>
                      </a:r>
                      <a:r>
                        <a:rPr lang="en-ID" sz="1600" dirty="0" err="1"/>
                        <a:t>Dit</a:t>
                      </a:r>
                      <a:r>
                        <a:rPr lang="en-ID" sz="1600" dirty="0"/>
                        <a:t>. </a:t>
                      </a:r>
                      <a:r>
                        <a:rPr lang="en-ID" sz="1600" dirty="0" err="1"/>
                        <a:t>Pelaksanaan</a:t>
                      </a:r>
                      <a:r>
                        <a:rPr lang="en-ID" sz="1600" dirty="0"/>
                        <a:t> </a:t>
                      </a:r>
                      <a:r>
                        <a:rPr lang="en-ID" sz="1600" dirty="0" err="1"/>
                        <a:t>Anggaran</a:t>
                      </a:r>
                      <a:endParaRPr lang="en-ID" sz="1600" dirty="0"/>
                    </a:p>
                  </a:txBody>
                  <a:tcPr/>
                </a:tc>
                <a:tc>
                  <a:txBody>
                    <a:bodyPr/>
                    <a:lstStyle/>
                    <a:p>
                      <a:pPr marL="342900" indent="-342900">
                        <a:buFont typeface="+mj-lt"/>
                        <a:buAutoNum type="arabicPeriod" startAt="2"/>
                      </a:pPr>
                      <a:r>
                        <a:rPr lang="en-ID" sz="1600" dirty="0" err="1"/>
                        <a:t>DJPb</a:t>
                      </a:r>
                      <a:r>
                        <a:rPr lang="en-ID" sz="1600" dirty="0"/>
                        <a:t> </a:t>
                      </a:r>
                      <a:r>
                        <a:rPr lang="en-ID" sz="1600" dirty="0" err="1"/>
                        <a:t>c.q</a:t>
                      </a:r>
                      <a:r>
                        <a:rPr lang="en-ID" sz="1600" dirty="0"/>
                        <a:t>. </a:t>
                      </a:r>
                      <a:r>
                        <a:rPr lang="en-ID" sz="1600" dirty="0" err="1"/>
                        <a:t>Dit</a:t>
                      </a:r>
                      <a:r>
                        <a:rPr lang="en-ID" sz="1600" dirty="0"/>
                        <a:t>. </a:t>
                      </a:r>
                      <a:r>
                        <a:rPr lang="en-ID" sz="1600" dirty="0" err="1"/>
                        <a:t>Pelaksanaan</a:t>
                      </a:r>
                      <a:r>
                        <a:rPr lang="en-ID" sz="1600" dirty="0"/>
                        <a:t> </a:t>
                      </a:r>
                      <a:r>
                        <a:rPr lang="en-ID" sz="1600" dirty="0" err="1"/>
                        <a:t>Anggaran</a:t>
                      </a:r>
                      <a:endParaRPr lang="en-ID" sz="1600" dirty="0"/>
                    </a:p>
                  </a:txBody>
                  <a:tcPr/>
                </a:tc>
                <a:extLst>
                  <a:ext uri="{0D108BD9-81ED-4DB2-BD59-A6C34878D82A}">
                    <a16:rowId xmlns:a16="http://schemas.microsoft.com/office/drawing/2014/main" val="1491022394"/>
                  </a:ext>
                </a:extLst>
              </a:tr>
              <a:tr h="370840">
                <a:tc>
                  <a:txBody>
                    <a:bodyPr/>
                    <a:lstStyle/>
                    <a:p>
                      <a:pPr marL="342900" indent="-342900">
                        <a:buFont typeface="+mj-lt"/>
                        <a:buAutoNum type="arabicPeriod" startAt="3"/>
                      </a:pPr>
                      <a:r>
                        <a:rPr lang="en-ID" sz="1600" dirty="0" err="1"/>
                        <a:t>Kanwil</a:t>
                      </a:r>
                      <a:r>
                        <a:rPr lang="en-ID" sz="1600" dirty="0"/>
                        <a:t> </a:t>
                      </a:r>
                      <a:r>
                        <a:rPr lang="en-ID" sz="1600" dirty="0" err="1"/>
                        <a:t>DJPb</a:t>
                      </a:r>
                      <a:endParaRPr lang="en-ID" sz="1600" dirty="0"/>
                    </a:p>
                  </a:txBody>
                  <a:tcPr/>
                </a:tc>
                <a:tc>
                  <a:txBody>
                    <a:bodyPr/>
                    <a:lstStyle/>
                    <a:p>
                      <a:pPr marL="342900" indent="-342900">
                        <a:buFont typeface="+mj-lt"/>
                        <a:buAutoNum type="arabicPeriod" startAt="3"/>
                      </a:pPr>
                      <a:r>
                        <a:rPr lang="en-ID" sz="1600" dirty="0" err="1"/>
                        <a:t>Kanwil</a:t>
                      </a:r>
                      <a:r>
                        <a:rPr lang="en-ID" sz="1600" dirty="0"/>
                        <a:t> </a:t>
                      </a:r>
                      <a:r>
                        <a:rPr lang="en-ID" sz="1600" dirty="0" err="1"/>
                        <a:t>DJPb</a:t>
                      </a:r>
                      <a:endParaRPr lang="en-ID" sz="1600" dirty="0"/>
                    </a:p>
                  </a:txBody>
                  <a:tcPr/>
                </a:tc>
                <a:extLst>
                  <a:ext uri="{0D108BD9-81ED-4DB2-BD59-A6C34878D82A}">
                    <a16:rowId xmlns:a16="http://schemas.microsoft.com/office/drawing/2014/main" val="3170313848"/>
                  </a:ext>
                </a:extLst>
              </a:tr>
              <a:tr h="370840">
                <a:tc>
                  <a:txBody>
                    <a:bodyPr/>
                    <a:lstStyle/>
                    <a:p>
                      <a:pPr marL="342900" indent="-342900">
                        <a:buFont typeface="+mj-lt"/>
                        <a:buAutoNum type="arabicPeriod" startAt="4"/>
                      </a:pPr>
                      <a:r>
                        <a:rPr lang="en-ID" sz="1600" dirty="0"/>
                        <a:t>K/L</a:t>
                      </a:r>
                    </a:p>
                  </a:txBody>
                  <a:tcPr/>
                </a:tc>
                <a:tc>
                  <a:txBody>
                    <a:bodyPr/>
                    <a:lstStyle/>
                    <a:p>
                      <a:endParaRPr lang="en-ID" sz="1600" dirty="0"/>
                    </a:p>
                  </a:txBody>
                  <a:tcPr/>
                </a:tc>
                <a:extLst>
                  <a:ext uri="{0D108BD9-81ED-4DB2-BD59-A6C34878D82A}">
                    <a16:rowId xmlns:a16="http://schemas.microsoft.com/office/drawing/2014/main" val="2157912247"/>
                  </a:ext>
                </a:extLst>
              </a:tr>
            </a:tbl>
          </a:graphicData>
        </a:graphic>
      </p:graphicFrame>
      <p:graphicFrame>
        <p:nvGraphicFramePr>
          <p:cNvPr id="8" name="Table 6">
            <a:extLst>
              <a:ext uri="{FF2B5EF4-FFF2-40B4-BE49-F238E27FC236}">
                <a16:creationId xmlns:a16="http://schemas.microsoft.com/office/drawing/2014/main" id="{288C76AE-4A35-47E0-AF5E-00A3BFFA0E2B}"/>
              </a:ext>
            </a:extLst>
          </p:cNvPr>
          <p:cNvGraphicFramePr>
            <a:graphicFrameLocks noGrp="1"/>
          </p:cNvGraphicFramePr>
          <p:nvPr>
            <p:extLst>
              <p:ext uri="{D42A27DB-BD31-4B8C-83A1-F6EECF244321}">
                <p14:modId xmlns:p14="http://schemas.microsoft.com/office/powerpoint/2010/main" val="3662651987"/>
              </p:ext>
            </p:extLst>
          </p:nvPr>
        </p:nvGraphicFramePr>
        <p:xfrm>
          <a:off x="1363593" y="3750731"/>
          <a:ext cx="9325665" cy="1747520"/>
        </p:xfrm>
        <a:graphic>
          <a:graphicData uri="http://schemas.openxmlformats.org/drawingml/2006/table">
            <a:tbl>
              <a:tblPr firstRow="1" bandRow="1">
                <a:tableStyleId>{5C22544A-7EE6-4342-B048-85BDC9FD1C3A}</a:tableStyleId>
              </a:tblPr>
              <a:tblGrid>
                <a:gridCol w="6065631">
                  <a:extLst>
                    <a:ext uri="{9D8B030D-6E8A-4147-A177-3AD203B41FA5}">
                      <a16:colId xmlns:a16="http://schemas.microsoft.com/office/drawing/2014/main" val="906613603"/>
                    </a:ext>
                  </a:extLst>
                </a:gridCol>
                <a:gridCol w="3260034">
                  <a:extLst>
                    <a:ext uri="{9D8B030D-6E8A-4147-A177-3AD203B41FA5}">
                      <a16:colId xmlns:a16="http://schemas.microsoft.com/office/drawing/2014/main" val="3860658713"/>
                    </a:ext>
                  </a:extLst>
                </a:gridCol>
              </a:tblGrid>
              <a:tr h="370840">
                <a:tc>
                  <a:txBody>
                    <a:bodyPr/>
                    <a:lstStyle/>
                    <a:p>
                      <a:pPr algn="ctr"/>
                      <a:r>
                        <a:rPr lang="en-ID" dirty="0" err="1">
                          <a:solidFill>
                            <a:srgbClr val="0070C0"/>
                          </a:solidFill>
                        </a:rPr>
                        <a:t>Pemenuhan</a:t>
                      </a:r>
                      <a:r>
                        <a:rPr lang="en-ID" dirty="0">
                          <a:solidFill>
                            <a:srgbClr val="0070C0"/>
                          </a:solidFill>
                        </a:rPr>
                        <a:t> </a:t>
                      </a:r>
                      <a:r>
                        <a:rPr lang="en-ID" dirty="0" err="1">
                          <a:solidFill>
                            <a:srgbClr val="0070C0"/>
                          </a:solidFill>
                        </a:rPr>
                        <a:t>Kebutuhan</a:t>
                      </a:r>
                      <a:r>
                        <a:rPr lang="en-ID" dirty="0">
                          <a:solidFill>
                            <a:srgbClr val="0070C0"/>
                          </a:solidFill>
                        </a:rPr>
                        <a:t> </a:t>
                      </a:r>
                      <a:r>
                        <a:rPr lang="en-ID" dirty="0" err="1">
                          <a:solidFill>
                            <a:srgbClr val="0070C0"/>
                          </a:solidFill>
                        </a:rPr>
                        <a:t>Operasional</a:t>
                      </a:r>
                      <a:endParaRPr lang="en-ID" dirty="0">
                        <a:solidFill>
                          <a:srgbClr val="0070C0"/>
                        </a:solidFill>
                      </a:endParaRPr>
                    </a:p>
                  </a:txBody>
                  <a:tcPr/>
                </a:tc>
                <a:tc>
                  <a:txBody>
                    <a:bodyPr/>
                    <a:lstStyle/>
                    <a:p>
                      <a:pPr algn="ctr"/>
                      <a:r>
                        <a:rPr lang="en-ID" dirty="0" err="1">
                          <a:solidFill>
                            <a:srgbClr val="0070C0"/>
                          </a:solidFill>
                        </a:rPr>
                        <a:t>Perubahan</a:t>
                      </a:r>
                      <a:r>
                        <a:rPr lang="en-ID" dirty="0">
                          <a:solidFill>
                            <a:srgbClr val="0070C0"/>
                          </a:solidFill>
                        </a:rPr>
                        <a:t> </a:t>
                      </a:r>
                      <a:r>
                        <a:rPr lang="en-ID" dirty="0" err="1">
                          <a:solidFill>
                            <a:srgbClr val="0070C0"/>
                          </a:solidFill>
                        </a:rPr>
                        <a:t>Belanja</a:t>
                      </a:r>
                      <a:r>
                        <a:rPr lang="en-ID" dirty="0">
                          <a:solidFill>
                            <a:srgbClr val="0070C0"/>
                          </a:solidFill>
                        </a:rPr>
                        <a:t> </a:t>
                      </a:r>
                    </a:p>
                    <a:p>
                      <a:pPr algn="ctr"/>
                      <a:r>
                        <a:rPr lang="en-ID" dirty="0">
                          <a:solidFill>
                            <a:srgbClr val="0070C0"/>
                          </a:solidFill>
                        </a:rPr>
                        <a:t>Non-</a:t>
                      </a:r>
                      <a:r>
                        <a:rPr lang="en-ID" dirty="0" err="1">
                          <a:solidFill>
                            <a:srgbClr val="0070C0"/>
                          </a:solidFill>
                        </a:rPr>
                        <a:t>Operasional</a:t>
                      </a:r>
                      <a:r>
                        <a:rPr lang="en-ID" dirty="0">
                          <a:solidFill>
                            <a:srgbClr val="0070C0"/>
                          </a:solidFill>
                        </a:rPr>
                        <a:t> </a:t>
                      </a:r>
                    </a:p>
                  </a:txBody>
                  <a:tcPr/>
                </a:tc>
                <a:extLst>
                  <a:ext uri="{0D108BD9-81ED-4DB2-BD59-A6C34878D82A}">
                    <a16:rowId xmlns:a16="http://schemas.microsoft.com/office/drawing/2014/main" val="4122003156"/>
                  </a:ext>
                </a:extLst>
              </a:tr>
              <a:tr h="370840">
                <a:tc>
                  <a:txBody>
                    <a:bodyPr/>
                    <a:lstStyle/>
                    <a:p>
                      <a:pPr marL="342900" indent="-342900">
                        <a:buFont typeface="+mj-lt"/>
                        <a:buAutoNum type="arabicPeriod"/>
                      </a:pPr>
                      <a:r>
                        <a:rPr lang="sv-SE" dirty="0"/>
                        <a:t>Dalam Program Dukungan Manajemen</a:t>
                      </a:r>
                    </a:p>
                  </a:txBody>
                  <a:tcPr/>
                </a:tc>
                <a:tc>
                  <a:txBody>
                    <a:bodyPr/>
                    <a:lstStyle/>
                    <a:p>
                      <a:pPr marL="342900" indent="-342900">
                        <a:buFont typeface="+mj-lt"/>
                        <a:buAutoNum type="arabicPeriod"/>
                      </a:pPr>
                      <a:r>
                        <a:rPr lang="en-ID" dirty="0" err="1"/>
                        <a:t>Dalam</a:t>
                      </a:r>
                      <a:r>
                        <a:rPr lang="en-ID" dirty="0"/>
                        <a:t> Program </a:t>
                      </a:r>
                      <a:r>
                        <a:rPr lang="en-ID" dirty="0" err="1"/>
                        <a:t>Teknis</a:t>
                      </a:r>
                      <a:r>
                        <a:rPr lang="en-ID" dirty="0"/>
                        <a:t> </a:t>
                      </a:r>
                    </a:p>
                  </a:txBody>
                  <a:tcPr/>
                </a:tc>
                <a:extLst>
                  <a:ext uri="{0D108BD9-81ED-4DB2-BD59-A6C34878D82A}">
                    <a16:rowId xmlns:a16="http://schemas.microsoft.com/office/drawing/2014/main" val="3258286886"/>
                  </a:ext>
                </a:extLst>
              </a:tr>
              <a:tr h="0">
                <a:tc>
                  <a:txBody>
                    <a:bodyPr/>
                    <a:lstStyle/>
                    <a:p>
                      <a:pPr marL="342900" indent="-342900">
                        <a:buFont typeface="+mj-lt"/>
                        <a:buAutoNum type="arabicPeriod" startAt="2"/>
                      </a:pPr>
                      <a:r>
                        <a:rPr lang="en-ID" dirty="0"/>
                        <a:t>Dari Program </a:t>
                      </a:r>
                      <a:r>
                        <a:rPr lang="en-ID" dirty="0" err="1"/>
                        <a:t>Teknis</a:t>
                      </a:r>
                      <a:r>
                        <a:rPr lang="en-ID" dirty="0"/>
                        <a:t> </a:t>
                      </a:r>
                      <a:r>
                        <a:rPr lang="en-ID" dirty="0" err="1"/>
                        <a:t>ke</a:t>
                      </a:r>
                      <a:r>
                        <a:rPr lang="en-ID" dirty="0"/>
                        <a:t> Program </a:t>
                      </a:r>
                      <a:r>
                        <a:rPr lang="en-ID" dirty="0" err="1"/>
                        <a:t>Dukungan</a:t>
                      </a:r>
                      <a:r>
                        <a:rPr lang="en-ID" dirty="0"/>
                        <a:t> </a:t>
                      </a:r>
                      <a:r>
                        <a:rPr lang="en-ID" dirty="0" err="1"/>
                        <a:t>Manajemen</a:t>
                      </a:r>
                      <a:endParaRPr lang="en-ID" dirty="0"/>
                    </a:p>
                  </a:txBody>
                  <a:tcPr/>
                </a:tc>
                <a:tc>
                  <a:txBody>
                    <a:bodyPr/>
                    <a:lstStyle/>
                    <a:p>
                      <a:pPr marL="342900" indent="-342900">
                        <a:buFont typeface="+mj-lt"/>
                        <a:buAutoNum type="arabicPeriod" startAt="2"/>
                      </a:pPr>
                      <a:r>
                        <a:rPr lang="en-ID" dirty="0"/>
                        <a:t>Lintas unit </a:t>
                      </a:r>
                      <a:r>
                        <a:rPr lang="en-ID" dirty="0" err="1"/>
                        <a:t>eselon</a:t>
                      </a:r>
                      <a:r>
                        <a:rPr lang="en-ID" dirty="0"/>
                        <a:t> 1</a:t>
                      </a:r>
                    </a:p>
                  </a:txBody>
                  <a:tcPr/>
                </a:tc>
                <a:extLst>
                  <a:ext uri="{0D108BD9-81ED-4DB2-BD59-A6C34878D82A}">
                    <a16:rowId xmlns:a16="http://schemas.microsoft.com/office/drawing/2014/main" val="2268872666"/>
                  </a:ext>
                </a:extLst>
              </a:tr>
              <a:tr h="370840">
                <a:tc>
                  <a:txBody>
                    <a:bodyPr/>
                    <a:lstStyle/>
                    <a:p>
                      <a:endParaRPr lang="en-ID" dirty="0"/>
                    </a:p>
                  </a:txBody>
                  <a:tcPr/>
                </a:tc>
                <a:tc>
                  <a:txBody>
                    <a:bodyPr/>
                    <a:lstStyle/>
                    <a:p>
                      <a:pPr marL="342900" indent="-342900">
                        <a:buFont typeface="+mj-lt"/>
                        <a:buAutoNum type="arabicPeriod" startAt="3"/>
                      </a:pPr>
                      <a:r>
                        <a:rPr lang="en-ID" dirty="0" err="1"/>
                        <a:t>Dalam</a:t>
                      </a:r>
                      <a:r>
                        <a:rPr lang="en-ID" dirty="0"/>
                        <a:t> unit </a:t>
                      </a:r>
                      <a:r>
                        <a:rPr lang="en-ID" dirty="0" err="1"/>
                        <a:t>eselon</a:t>
                      </a:r>
                      <a:r>
                        <a:rPr lang="en-ID" dirty="0"/>
                        <a:t> 1</a:t>
                      </a:r>
                    </a:p>
                  </a:txBody>
                  <a:tcPr/>
                </a:tc>
                <a:extLst>
                  <a:ext uri="{0D108BD9-81ED-4DB2-BD59-A6C34878D82A}">
                    <a16:rowId xmlns:a16="http://schemas.microsoft.com/office/drawing/2014/main" val="1872886009"/>
                  </a:ext>
                </a:extLst>
              </a:tr>
            </a:tbl>
          </a:graphicData>
        </a:graphic>
      </p:graphicFrame>
      <p:sp>
        <p:nvSpPr>
          <p:cNvPr id="9" name="Rectangle: Rounded Corners 8">
            <a:extLst>
              <a:ext uri="{FF2B5EF4-FFF2-40B4-BE49-F238E27FC236}">
                <a16:creationId xmlns:a16="http://schemas.microsoft.com/office/drawing/2014/main" id="{98C15B9B-7FB4-45BE-AD3E-0BE7FA642957}"/>
              </a:ext>
            </a:extLst>
          </p:cNvPr>
          <p:cNvSpPr/>
          <p:nvPr/>
        </p:nvSpPr>
        <p:spPr>
          <a:xfrm>
            <a:off x="1749287" y="1679713"/>
            <a:ext cx="4144617" cy="1113182"/>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1" name="Straight Arrow Connector 10">
            <a:extLst>
              <a:ext uri="{FF2B5EF4-FFF2-40B4-BE49-F238E27FC236}">
                <a16:creationId xmlns:a16="http://schemas.microsoft.com/office/drawing/2014/main" id="{AEE24AA1-CB4C-462D-B4D0-5D9B89746CE4}"/>
              </a:ext>
            </a:extLst>
          </p:cNvPr>
          <p:cNvCxnSpPr>
            <a:cxnSpLocks/>
          </p:cNvCxnSpPr>
          <p:nvPr/>
        </p:nvCxnSpPr>
        <p:spPr>
          <a:xfrm>
            <a:off x="5893904" y="2256182"/>
            <a:ext cx="2832652" cy="1494549"/>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A7463D9-67E2-4EB0-8CA9-50806D67AA29}"/>
              </a:ext>
            </a:extLst>
          </p:cNvPr>
          <p:cNvSpPr/>
          <p:nvPr/>
        </p:nvSpPr>
        <p:spPr>
          <a:xfrm>
            <a:off x="1838739" y="2874065"/>
            <a:ext cx="1282148" cy="417443"/>
          </a:xfrm>
          <a:prstGeom prst="round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3" name="Straight Arrow Connector 12">
            <a:extLst>
              <a:ext uri="{FF2B5EF4-FFF2-40B4-BE49-F238E27FC236}">
                <a16:creationId xmlns:a16="http://schemas.microsoft.com/office/drawing/2014/main" id="{B8F28D70-5B87-4E88-B98D-E9FEB174CCB1}"/>
              </a:ext>
            </a:extLst>
          </p:cNvPr>
          <p:cNvCxnSpPr>
            <a:cxnSpLocks/>
            <a:stCxn id="12" idx="3"/>
          </p:cNvCxnSpPr>
          <p:nvPr/>
        </p:nvCxnSpPr>
        <p:spPr>
          <a:xfrm>
            <a:off x="3120887" y="3082787"/>
            <a:ext cx="1242391" cy="667944"/>
          </a:xfrm>
          <a:prstGeom prst="straightConnector1">
            <a:avLst/>
          </a:prstGeom>
          <a:ln w="28575">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E54F2AB-1285-496B-9A97-9F5C2204EEB5}"/>
              </a:ext>
            </a:extLst>
          </p:cNvPr>
          <p:cNvGrpSpPr/>
          <p:nvPr/>
        </p:nvGrpSpPr>
        <p:grpSpPr>
          <a:xfrm>
            <a:off x="4698397" y="537753"/>
            <a:ext cx="7008449" cy="278504"/>
            <a:chOff x="712806" y="5585709"/>
            <a:chExt cx="7008449" cy="278504"/>
          </a:xfrm>
        </p:grpSpPr>
        <p:sp>
          <p:nvSpPr>
            <p:cNvPr id="18" name="TextBox 17">
              <a:extLst>
                <a:ext uri="{FF2B5EF4-FFF2-40B4-BE49-F238E27FC236}">
                  <a16:creationId xmlns:a16="http://schemas.microsoft.com/office/drawing/2014/main" id="{C4EC7D97-3446-45B0-A728-110113664AF9}"/>
                </a:ext>
              </a:extLst>
            </p:cNvPr>
            <p:cNvSpPr txBox="1"/>
            <p:nvPr/>
          </p:nvSpPr>
          <p:spPr>
            <a:xfrm>
              <a:off x="712806" y="5585709"/>
              <a:ext cx="1683474" cy="276999"/>
            </a:xfrm>
            <a:prstGeom prst="rect">
              <a:avLst/>
            </a:prstGeom>
            <a:noFill/>
            <a:ln>
              <a:solidFill>
                <a:schemeClr val="tx1"/>
              </a:solidFill>
            </a:ln>
          </p:spPr>
          <p:txBody>
            <a:bodyPr wrap="none" rtlCol="0">
              <a:spAutoFit/>
            </a:bodyPr>
            <a:lstStyle/>
            <a:p>
              <a:r>
                <a:rPr lang="en-US" sz="1200" dirty="0" err="1"/>
                <a:t>Setiap</a:t>
              </a:r>
              <a:r>
                <a:rPr lang="en-US" sz="1200" dirty="0"/>
                <a:t> </a:t>
              </a:r>
              <a:r>
                <a:rPr lang="en-US" sz="1200" dirty="0" err="1"/>
                <a:t>Revisi</a:t>
              </a:r>
              <a:r>
                <a:rPr lang="en-US" sz="1200" dirty="0"/>
                <a:t> </a:t>
              </a:r>
              <a:r>
                <a:rPr lang="en-US" sz="1200" dirty="0" err="1"/>
                <a:t>Anggaran</a:t>
              </a:r>
              <a:endParaRPr lang="en-ID" sz="1200" dirty="0"/>
            </a:p>
          </p:txBody>
        </p:sp>
        <p:sp>
          <p:nvSpPr>
            <p:cNvPr id="21" name="TextBox 20">
              <a:extLst>
                <a:ext uri="{FF2B5EF4-FFF2-40B4-BE49-F238E27FC236}">
                  <a16:creationId xmlns:a16="http://schemas.microsoft.com/office/drawing/2014/main" id="{7982E8D8-B3D1-406F-95F9-7686DF012137}"/>
                </a:ext>
              </a:extLst>
            </p:cNvPr>
            <p:cNvSpPr txBox="1"/>
            <p:nvPr/>
          </p:nvSpPr>
          <p:spPr>
            <a:xfrm>
              <a:off x="2829892" y="5587214"/>
              <a:ext cx="1739579" cy="276999"/>
            </a:xfrm>
            <a:prstGeom prst="rect">
              <a:avLst/>
            </a:prstGeom>
            <a:noFill/>
            <a:ln>
              <a:solidFill>
                <a:schemeClr val="tx1"/>
              </a:solidFill>
            </a:ln>
          </p:spPr>
          <p:txBody>
            <a:bodyPr wrap="none" rtlCol="0">
              <a:spAutoFit/>
            </a:bodyPr>
            <a:lstStyle/>
            <a:p>
              <a:r>
                <a:rPr lang="en-US" sz="1200" dirty="0"/>
                <a:t>Digital Stamp </a:t>
              </a:r>
              <a:r>
                <a:rPr lang="en-US" sz="1200" dirty="0">
                  <a:solidFill>
                    <a:srgbClr val="FF0000"/>
                  </a:solidFill>
                </a:rPr>
                <a:t>DIUBAH</a:t>
              </a:r>
              <a:endParaRPr lang="en-ID" sz="1200" dirty="0">
                <a:solidFill>
                  <a:srgbClr val="FF0000"/>
                </a:solidFill>
              </a:endParaRPr>
            </a:p>
          </p:txBody>
        </p:sp>
        <p:sp>
          <p:nvSpPr>
            <p:cNvPr id="22" name="TextBox 21">
              <a:extLst>
                <a:ext uri="{FF2B5EF4-FFF2-40B4-BE49-F238E27FC236}">
                  <a16:creationId xmlns:a16="http://schemas.microsoft.com/office/drawing/2014/main" id="{7B65396A-FEDE-46EF-9041-921F8E8AB2CA}"/>
                </a:ext>
              </a:extLst>
            </p:cNvPr>
            <p:cNvSpPr txBox="1"/>
            <p:nvPr/>
          </p:nvSpPr>
          <p:spPr>
            <a:xfrm>
              <a:off x="4869192" y="5585750"/>
              <a:ext cx="2852063" cy="276999"/>
            </a:xfrm>
            <a:prstGeom prst="rect">
              <a:avLst/>
            </a:prstGeom>
            <a:noFill/>
            <a:ln>
              <a:solidFill>
                <a:schemeClr val="tx1"/>
              </a:solidFill>
            </a:ln>
          </p:spPr>
          <p:txBody>
            <a:bodyPr wrap="none" rtlCol="0">
              <a:spAutoFit/>
            </a:bodyPr>
            <a:lstStyle/>
            <a:p>
              <a:r>
                <a:rPr lang="en-US" sz="1200" dirty="0" err="1"/>
                <a:t>Memerlukan</a:t>
              </a:r>
              <a:r>
                <a:rPr lang="en-US" sz="1200" dirty="0"/>
                <a:t> </a:t>
              </a:r>
              <a:r>
                <a:rPr lang="en-US" sz="1200" dirty="0">
                  <a:solidFill>
                    <a:srgbClr val="FF0000"/>
                  </a:solidFill>
                </a:rPr>
                <a:t>PENGESAHAN</a:t>
              </a:r>
              <a:r>
                <a:rPr lang="en-US" sz="1200" dirty="0"/>
                <a:t> </a:t>
              </a:r>
              <a:r>
                <a:rPr lang="en-US" sz="1200" dirty="0" err="1"/>
                <a:t>Kemenkeu</a:t>
              </a:r>
              <a:endParaRPr lang="en-ID" sz="1200" dirty="0">
                <a:solidFill>
                  <a:srgbClr val="FF0000"/>
                </a:solidFill>
              </a:endParaRPr>
            </a:p>
          </p:txBody>
        </p:sp>
        <p:cxnSp>
          <p:nvCxnSpPr>
            <p:cNvPr id="24" name="Straight Arrow Connector 23">
              <a:extLst>
                <a:ext uri="{FF2B5EF4-FFF2-40B4-BE49-F238E27FC236}">
                  <a16:creationId xmlns:a16="http://schemas.microsoft.com/office/drawing/2014/main" id="{1C992D22-E077-427A-8FF9-82677C520997}"/>
                </a:ext>
              </a:extLst>
            </p:cNvPr>
            <p:cNvCxnSpPr>
              <a:stCxn id="18" idx="3"/>
              <a:endCxn id="21" idx="1"/>
            </p:cNvCxnSpPr>
            <p:nvPr/>
          </p:nvCxnSpPr>
          <p:spPr>
            <a:xfrm>
              <a:off x="2396280" y="5724209"/>
              <a:ext cx="433612" cy="150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795724-3C91-4304-AE2C-C16E640BE862}"/>
                </a:ext>
              </a:extLst>
            </p:cNvPr>
            <p:cNvCxnSpPr>
              <a:cxnSpLocks/>
              <a:stCxn id="21" idx="3"/>
              <a:endCxn id="22" idx="1"/>
            </p:cNvCxnSpPr>
            <p:nvPr/>
          </p:nvCxnSpPr>
          <p:spPr>
            <a:xfrm flipV="1">
              <a:off x="4569471" y="5724250"/>
              <a:ext cx="299721" cy="146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5586BA9E-B99E-42AA-A5E4-7B63EC7697EC}"/>
              </a:ext>
            </a:extLst>
          </p:cNvPr>
          <p:cNvCxnSpPr>
            <a:cxnSpLocks/>
            <a:endCxn id="34" idx="2"/>
          </p:cNvCxnSpPr>
          <p:nvPr/>
        </p:nvCxnSpPr>
        <p:spPr>
          <a:xfrm flipV="1">
            <a:off x="8254448" y="1036061"/>
            <a:ext cx="0" cy="3077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6BC3C10-E53F-459A-A552-7D4192DCAF15}"/>
              </a:ext>
            </a:extLst>
          </p:cNvPr>
          <p:cNvSpPr txBox="1"/>
          <p:nvPr/>
        </p:nvSpPr>
        <p:spPr>
          <a:xfrm>
            <a:off x="7586989" y="5532047"/>
            <a:ext cx="3102269" cy="954107"/>
          </a:xfrm>
          <a:prstGeom prst="rect">
            <a:avLst/>
          </a:prstGeom>
          <a:noFill/>
        </p:spPr>
        <p:txBody>
          <a:bodyPr wrap="square" rtlCol="0">
            <a:spAutoFit/>
          </a:bodyPr>
          <a:lstStyle/>
          <a:p>
            <a:r>
              <a:rPr lang="en-US" sz="1400" dirty="0" err="1">
                <a:solidFill>
                  <a:schemeClr val="bg1"/>
                </a:solidFill>
              </a:rPr>
              <a:t>Catatan</a:t>
            </a:r>
            <a:r>
              <a:rPr lang="en-US" sz="1400" dirty="0">
                <a:solidFill>
                  <a:schemeClr val="bg1"/>
                </a:solidFill>
              </a:rPr>
              <a:t>: </a:t>
            </a:r>
          </a:p>
          <a:p>
            <a:r>
              <a:rPr lang="en-US" sz="1400" dirty="0" err="1">
                <a:solidFill>
                  <a:schemeClr val="bg1"/>
                </a:solidFill>
              </a:rPr>
              <a:t>Kewenangan</a:t>
            </a:r>
            <a:r>
              <a:rPr lang="en-US" sz="1400" dirty="0">
                <a:solidFill>
                  <a:schemeClr val="bg1"/>
                </a:solidFill>
              </a:rPr>
              <a:t> DJA </a:t>
            </a:r>
            <a:r>
              <a:rPr lang="en-US" sz="1400" dirty="0" err="1">
                <a:solidFill>
                  <a:schemeClr val="bg1"/>
                </a:solidFill>
              </a:rPr>
              <a:t>berpengaruh</a:t>
            </a:r>
            <a:r>
              <a:rPr lang="en-US" sz="1400" dirty="0">
                <a:solidFill>
                  <a:schemeClr val="bg1"/>
                </a:solidFill>
              </a:rPr>
              <a:t>:</a:t>
            </a:r>
          </a:p>
          <a:p>
            <a:pPr marL="342900" indent="-342900">
              <a:buFont typeface="+mj-lt"/>
              <a:buAutoNum type="arabicPeriod"/>
            </a:pPr>
            <a:r>
              <a:rPr lang="en-US" sz="1400" dirty="0" err="1">
                <a:solidFill>
                  <a:schemeClr val="bg1"/>
                </a:solidFill>
              </a:rPr>
              <a:t>Perubahan</a:t>
            </a:r>
            <a:r>
              <a:rPr lang="en-US" sz="1400" dirty="0">
                <a:solidFill>
                  <a:schemeClr val="bg1"/>
                </a:solidFill>
              </a:rPr>
              <a:t> </a:t>
            </a:r>
            <a:r>
              <a:rPr lang="en-US" sz="1400" dirty="0" err="1">
                <a:solidFill>
                  <a:schemeClr val="bg1"/>
                </a:solidFill>
              </a:rPr>
              <a:t>Prioritas</a:t>
            </a:r>
            <a:r>
              <a:rPr lang="en-US" sz="1400" dirty="0">
                <a:solidFill>
                  <a:schemeClr val="bg1"/>
                </a:solidFill>
              </a:rPr>
              <a:t> Nasional</a:t>
            </a:r>
          </a:p>
          <a:p>
            <a:pPr marL="342900" indent="-342900">
              <a:buFont typeface="+mj-lt"/>
              <a:buAutoNum type="arabicPeriod"/>
            </a:pPr>
            <a:r>
              <a:rPr lang="en-US" sz="1400" dirty="0" err="1">
                <a:solidFill>
                  <a:schemeClr val="bg1"/>
                </a:solidFill>
              </a:rPr>
              <a:t>Sumber</a:t>
            </a:r>
            <a:r>
              <a:rPr lang="en-US" sz="1400" dirty="0">
                <a:solidFill>
                  <a:schemeClr val="bg1"/>
                </a:solidFill>
              </a:rPr>
              <a:t> dana (PNBP, PHLN, </a:t>
            </a:r>
            <a:r>
              <a:rPr lang="en-US" sz="1400" dirty="0" err="1">
                <a:solidFill>
                  <a:schemeClr val="bg1"/>
                </a:solidFill>
              </a:rPr>
              <a:t>dll</a:t>
            </a:r>
            <a:r>
              <a:rPr lang="en-US" sz="1400" dirty="0">
                <a:solidFill>
                  <a:schemeClr val="bg1"/>
                </a:solidFill>
              </a:rPr>
              <a:t>)</a:t>
            </a:r>
            <a:endParaRPr lang="en-ID" sz="1400" dirty="0">
              <a:solidFill>
                <a:schemeClr val="bg1"/>
              </a:solidFill>
            </a:endParaRPr>
          </a:p>
        </p:txBody>
      </p:sp>
      <p:sp>
        <p:nvSpPr>
          <p:cNvPr id="45" name="TextBox 44">
            <a:extLst>
              <a:ext uri="{FF2B5EF4-FFF2-40B4-BE49-F238E27FC236}">
                <a16:creationId xmlns:a16="http://schemas.microsoft.com/office/drawing/2014/main" id="{5ECC722A-DC1D-4DF5-BD17-CFA18C3B9AFE}"/>
              </a:ext>
            </a:extLst>
          </p:cNvPr>
          <p:cNvSpPr txBox="1"/>
          <p:nvPr/>
        </p:nvSpPr>
        <p:spPr>
          <a:xfrm>
            <a:off x="498053" y="6037921"/>
            <a:ext cx="509210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KESIMPULAN REVISI ANGGARAN</a:t>
            </a:r>
            <a:endParaRPr lang="en-ID"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524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BAGAIMANA MENYIKAPI?</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p:txBody>
          <a:bodyPr/>
          <a:lstStyle/>
          <a:p>
            <a:r>
              <a:rPr lang="en-US" dirty="0" err="1"/>
              <a:t>Alokasi</a:t>
            </a:r>
            <a:r>
              <a:rPr lang="en-US" dirty="0"/>
              <a:t> &amp; </a:t>
            </a:r>
            <a:r>
              <a:rPr lang="en-US" dirty="0" err="1"/>
              <a:t>Revisi</a:t>
            </a:r>
            <a:r>
              <a:rPr lang="en-US" dirty="0"/>
              <a:t> </a:t>
            </a:r>
            <a:r>
              <a:rPr lang="en-US" dirty="0" err="1"/>
              <a:t>Anggaran</a:t>
            </a:r>
            <a:endParaRPr lang="en-US" dirty="0"/>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47</a:t>
            </a:fld>
            <a:endParaRPr lang="en-US" dirty="0"/>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a:xfrm>
            <a:off x="2157984" y="2743200"/>
            <a:ext cx="3328416" cy="3557016"/>
          </a:xfrm>
        </p:spPr>
        <p:txBody>
          <a:bodyPr/>
          <a:lstStyle/>
          <a:p>
            <a:r>
              <a:rPr lang="en-US" dirty="0"/>
              <a:t>KUASAI </a:t>
            </a:r>
            <a:r>
              <a:rPr lang="en-US" i="1" dirty="0"/>
              <a:t>LOGIC MODEL</a:t>
            </a:r>
          </a:p>
        </p:txBody>
      </p:sp>
      <p:pic>
        <p:nvPicPr>
          <p:cNvPr id="72" name="Picture Placeholder 71" descr="abacus icon">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rotWithShape="1">
          <a:blip r:embed="rId2"/>
          <a:srcRect/>
          <a:stretch/>
        </p:blipFill>
        <p:spPr>
          <a:xfrm>
            <a:off x="3355848" y="2258568"/>
            <a:ext cx="932688" cy="932688"/>
          </a:xfrm>
        </p:spPr>
      </p:pic>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a:xfrm>
            <a:off x="2436876" y="3950208"/>
            <a:ext cx="2770632" cy="2206752"/>
          </a:xfrm>
        </p:spPr>
        <p:txBody>
          <a:bodyPr/>
          <a:lstStyle/>
          <a:p>
            <a:r>
              <a:rPr lang="en-US" dirty="0" err="1"/>
              <a:t>Logika</a:t>
            </a:r>
            <a:r>
              <a:rPr lang="en-US" dirty="0"/>
              <a:t> </a:t>
            </a:r>
            <a:r>
              <a:rPr lang="en-US" dirty="0" err="1"/>
              <a:t>anggaran</a:t>
            </a:r>
            <a:r>
              <a:rPr lang="en-US" dirty="0"/>
              <a:t> (</a:t>
            </a:r>
            <a:r>
              <a:rPr lang="en-US" dirty="0" err="1"/>
              <a:t>informasi</a:t>
            </a:r>
            <a:r>
              <a:rPr lang="en-US" dirty="0"/>
              <a:t> </a:t>
            </a:r>
            <a:r>
              <a:rPr lang="en-US" dirty="0" err="1"/>
              <a:t>kinerja</a:t>
            </a:r>
            <a:r>
              <a:rPr lang="en-US" dirty="0"/>
              <a:t>)</a:t>
            </a:r>
          </a:p>
          <a:p>
            <a:r>
              <a:rPr lang="en-US" dirty="0" err="1"/>
              <a:t>Anggaran</a:t>
            </a:r>
            <a:r>
              <a:rPr lang="en-US" dirty="0"/>
              <a:t> </a:t>
            </a:r>
          </a:p>
        </p:txBody>
      </p:sp>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a:xfrm>
            <a:off x="6428232" y="2743200"/>
            <a:ext cx="3328416" cy="3557016"/>
          </a:xfrm>
        </p:spPr>
        <p:txBody>
          <a:bodyPr/>
          <a:lstStyle/>
          <a:p>
            <a:r>
              <a:rPr lang="en-US" altLang="zh-CN" dirty="0"/>
              <a:t>BUAT MEKANISME INTERN</a:t>
            </a:r>
            <a:endParaRPr lang="en-US" dirty="0"/>
          </a:p>
        </p:txBody>
      </p:sp>
      <p:pic>
        <p:nvPicPr>
          <p:cNvPr id="80" name="Picture Placeholder 79" descr="chain link icon">
            <a:extLst>
              <a:ext uri="{FF2B5EF4-FFF2-40B4-BE49-F238E27FC236}">
                <a16:creationId xmlns:a16="http://schemas.microsoft.com/office/drawing/2014/main" id="{FCC17566-BE36-5CE0-25C6-8AC132D1479D}"/>
              </a:ext>
            </a:extLst>
          </p:cNvPr>
          <p:cNvPicPr>
            <a:picLocks noGrp="1" noChangeAspect="1"/>
          </p:cNvPicPr>
          <p:nvPr>
            <p:ph type="pic" sz="quarter" idx="24"/>
          </p:nvPr>
        </p:nvPicPr>
        <p:blipFill rotWithShape="1">
          <a:blip r:embed="rId3"/>
          <a:srcRect t="85" b="85"/>
          <a:stretch/>
        </p:blipFill>
        <p:spPr>
          <a:xfrm>
            <a:off x="7626096" y="2258568"/>
            <a:ext cx="932688" cy="932688"/>
          </a:xfrm>
        </p:spPr>
      </p:pic>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a:xfrm>
            <a:off x="6707124" y="3950208"/>
            <a:ext cx="2770632" cy="2206752"/>
          </a:xfrm>
        </p:spPr>
        <p:txBody>
          <a:bodyPr/>
          <a:lstStyle/>
          <a:p>
            <a:r>
              <a:rPr lang="en-US" dirty="0" err="1"/>
              <a:t>Mekanisme</a:t>
            </a:r>
            <a:endParaRPr lang="en-US" dirty="0"/>
          </a:p>
          <a:p>
            <a:r>
              <a:rPr lang="en-US" dirty="0"/>
              <a:t>Proses</a:t>
            </a:r>
          </a:p>
          <a:p>
            <a:r>
              <a:rPr lang="nn-NO" dirty="0"/>
              <a:t>Struktur Organisasi dan Tata Kelola (</a:t>
            </a:r>
            <a:r>
              <a:rPr lang="en-US" dirty="0"/>
              <a:t>SOTK)</a:t>
            </a:r>
          </a:p>
          <a:p>
            <a:endParaRPr lang="en-US" dirty="0"/>
          </a:p>
          <a:p>
            <a:endParaRPr lang="en-US" dirty="0"/>
          </a:p>
        </p:txBody>
      </p:sp>
    </p:spTree>
    <p:extLst>
      <p:ext uri="{BB962C8B-B14F-4D97-AF65-F5344CB8AC3E}">
        <p14:creationId xmlns:p14="http://schemas.microsoft.com/office/powerpoint/2010/main" val="249904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1"/>
          </p:nvPr>
        </p:nvSpPr>
        <p:spPr/>
        <p:txBody>
          <a:bodyPr/>
          <a:lstStyle/>
          <a:p>
            <a:r>
              <a:rPr lang="en-US" dirty="0" err="1"/>
              <a:t>Alokasi</a:t>
            </a:r>
            <a:r>
              <a:rPr lang="en-US" dirty="0"/>
              <a:t> &amp; </a:t>
            </a:r>
            <a:r>
              <a:rPr lang="en-US" dirty="0" err="1"/>
              <a:t>Revisi</a:t>
            </a:r>
            <a:r>
              <a:rPr lang="en-US" dirty="0"/>
              <a:t> </a:t>
            </a:r>
            <a:r>
              <a:rPr lang="en-US" dirty="0" err="1"/>
              <a:t>Anggaran</a:t>
            </a:r>
            <a:endParaRPr lang="en-US" dirty="0"/>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48</a:t>
            </a:fld>
            <a:endParaRPr lang="en-US" dirty="0"/>
          </a:p>
        </p:txBody>
      </p:sp>
      <p:sp>
        <p:nvSpPr>
          <p:cNvPr id="2" name="Title 1">
            <a:extLst>
              <a:ext uri="{FF2B5EF4-FFF2-40B4-BE49-F238E27FC236}">
                <a16:creationId xmlns:a16="http://schemas.microsoft.com/office/drawing/2014/main" id="{B83F7D2E-080D-DBDD-73C4-3C38A2B77908}"/>
              </a:ext>
            </a:extLst>
          </p:cNvPr>
          <p:cNvSpPr>
            <a:spLocks noGrp="1"/>
          </p:cNvSpPr>
          <p:nvPr>
            <p:ph type="ctrTitle" idx="4294967295"/>
          </p:nvPr>
        </p:nvSpPr>
        <p:spPr>
          <a:xfrm>
            <a:off x="0" y="1062038"/>
            <a:ext cx="4170363" cy="668337"/>
          </a:xfrm>
        </p:spPr>
        <p:txBody>
          <a:bodyPr>
            <a:normAutofit fontScale="90000"/>
          </a:bodyPr>
          <a:lstStyle/>
          <a:p>
            <a:r>
              <a:rPr lang="en-US" dirty="0"/>
              <a:t>SUMMARY </a:t>
            </a:r>
          </a:p>
        </p:txBody>
      </p:sp>
      <p:pic>
        <p:nvPicPr>
          <p:cNvPr id="12" name="Picture 11">
            <a:extLst>
              <a:ext uri="{FF2B5EF4-FFF2-40B4-BE49-F238E27FC236}">
                <a16:creationId xmlns:a16="http://schemas.microsoft.com/office/drawing/2014/main" id="{54D79C64-D9CD-F759-60C8-5B80C91353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0289" y="987950"/>
            <a:ext cx="2550349" cy="3465443"/>
          </a:xfrm>
          <a:prstGeom prst="rect">
            <a:avLst/>
          </a:prstGeom>
          <a:solidFill>
            <a:schemeClr val="accent1"/>
          </a:solidFill>
        </p:spPr>
      </p:pic>
      <p:pic>
        <p:nvPicPr>
          <p:cNvPr id="14" name="Picture 13">
            <a:extLst>
              <a:ext uri="{FF2B5EF4-FFF2-40B4-BE49-F238E27FC236}">
                <a16:creationId xmlns:a16="http://schemas.microsoft.com/office/drawing/2014/main" id="{AFCBF990-A1B2-4F3B-0454-4142FF22284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1792" y="2914553"/>
            <a:ext cx="2817743" cy="2817743"/>
          </a:xfrm>
          <a:prstGeom prst="rect">
            <a:avLst/>
          </a:prstGeom>
          <a:solidFill>
            <a:srgbClr val="FFFF00"/>
          </a:solidFill>
        </p:spPr>
      </p:pic>
      <p:pic>
        <p:nvPicPr>
          <p:cNvPr id="17" name="Picture 2" descr="Sakit Kepala Pusing Berkarakter, Clipart Sakit, Sakit Kepala ...">
            <a:extLst>
              <a:ext uri="{FF2B5EF4-FFF2-40B4-BE49-F238E27FC236}">
                <a16:creationId xmlns:a16="http://schemas.microsoft.com/office/drawing/2014/main" id="{A6B6C7B9-5F20-699D-D855-57874F018A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3888" y="1845364"/>
            <a:ext cx="2546350" cy="329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8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1975104"/>
            <a:ext cx="4645152" cy="667512"/>
          </a:xfrm>
        </p:spPr>
        <p:txBody>
          <a:bodyPr/>
          <a:lstStyle/>
          <a:p>
            <a:r>
              <a:rPr lang="en-US" dirty="0"/>
              <a:t>TERIMAKASIH</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r>
              <a:rPr lang="en-US" dirty="0"/>
              <a:t>Achmad Zunaidi​</a:t>
            </a:r>
          </a:p>
        </p:txBody>
      </p:sp>
      <p:pic>
        <p:nvPicPr>
          <p:cNvPr id="4" name="Picture 3">
            <a:extLst>
              <a:ext uri="{FF2B5EF4-FFF2-40B4-BE49-F238E27FC236}">
                <a16:creationId xmlns:a16="http://schemas.microsoft.com/office/drawing/2014/main" id="{B2635F5E-6C24-E863-FE60-49980552847F}"/>
              </a:ext>
            </a:extLst>
          </p:cNvPr>
          <p:cNvPicPr>
            <a:picLocks noChangeAspect="1"/>
          </p:cNvPicPr>
          <p:nvPr/>
        </p:nvPicPr>
        <p:blipFill>
          <a:blip r:embed="rId2"/>
          <a:stretch>
            <a:fillRect/>
          </a:stretch>
        </p:blipFill>
        <p:spPr>
          <a:xfrm>
            <a:off x="1669775" y="3319912"/>
            <a:ext cx="412474" cy="385805"/>
          </a:xfrm>
          <a:prstGeom prst="rect">
            <a:avLst/>
          </a:prstGeom>
        </p:spPr>
      </p:pic>
      <p:pic>
        <p:nvPicPr>
          <p:cNvPr id="5" name="Picture 4">
            <a:extLst>
              <a:ext uri="{FF2B5EF4-FFF2-40B4-BE49-F238E27FC236}">
                <a16:creationId xmlns:a16="http://schemas.microsoft.com/office/drawing/2014/main" id="{B9DCDE39-9930-1ED4-1142-9955778E5E66}"/>
              </a:ext>
            </a:extLst>
          </p:cNvPr>
          <p:cNvPicPr>
            <a:picLocks noChangeAspect="1"/>
          </p:cNvPicPr>
          <p:nvPr/>
        </p:nvPicPr>
        <p:blipFill>
          <a:blip r:embed="rId3"/>
          <a:stretch>
            <a:fillRect/>
          </a:stretch>
        </p:blipFill>
        <p:spPr>
          <a:xfrm>
            <a:off x="1608759" y="3744681"/>
            <a:ext cx="604956" cy="608737"/>
          </a:xfrm>
          <a:prstGeom prst="rect">
            <a:avLst/>
          </a:prstGeom>
        </p:spPr>
      </p:pic>
      <p:sp>
        <p:nvSpPr>
          <p:cNvPr id="6" name="TextBox 5">
            <a:extLst>
              <a:ext uri="{FF2B5EF4-FFF2-40B4-BE49-F238E27FC236}">
                <a16:creationId xmlns:a16="http://schemas.microsoft.com/office/drawing/2014/main" id="{50CC69A0-1810-CC6B-0DDA-2886B4A5A56E}"/>
              </a:ext>
            </a:extLst>
          </p:cNvPr>
          <p:cNvSpPr txBox="1"/>
          <p:nvPr/>
        </p:nvSpPr>
        <p:spPr>
          <a:xfrm>
            <a:off x="2523906" y="3864383"/>
            <a:ext cx="1569660" cy="369332"/>
          </a:xfrm>
          <a:prstGeom prst="rect">
            <a:avLst/>
          </a:prstGeom>
          <a:noFill/>
        </p:spPr>
        <p:txBody>
          <a:bodyPr wrap="none" rtlCol="0">
            <a:spAutoFit/>
          </a:bodyPr>
          <a:lstStyle/>
          <a:p>
            <a:r>
              <a:rPr lang="en-US" dirty="0">
                <a:solidFill>
                  <a:srgbClr val="202C8F"/>
                </a:solidFill>
              </a:rPr>
              <a:t>0812 858 4858</a:t>
            </a:r>
            <a:endParaRPr lang="en-ID" dirty="0">
              <a:solidFill>
                <a:srgbClr val="202C8F"/>
              </a:solidFill>
            </a:endParaRPr>
          </a:p>
        </p:txBody>
      </p:sp>
      <p:sp>
        <p:nvSpPr>
          <p:cNvPr id="8" name="TextBox 7">
            <a:extLst>
              <a:ext uri="{FF2B5EF4-FFF2-40B4-BE49-F238E27FC236}">
                <a16:creationId xmlns:a16="http://schemas.microsoft.com/office/drawing/2014/main" id="{D5A28E0A-26B7-F133-83F5-6B872EBF46DB}"/>
              </a:ext>
            </a:extLst>
          </p:cNvPr>
          <p:cNvSpPr txBox="1"/>
          <p:nvPr/>
        </p:nvSpPr>
        <p:spPr>
          <a:xfrm>
            <a:off x="2523906" y="3375349"/>
            <a:ext cx="2666172" cy="369332"/>
          </a:xfrm>
          <a:prstGeom prst="rect">
            <a:avLst/>
          </a:prstGeom>
          <a:noFill/>
        </p:spPr>
        <p:txBody>
          <a:bodyPr wrap="square">
            <a:spAutoFit/>
          </a:bodyPr>
          <a:lstStyle/>
          <a:p>
            <a:r>
              <a:rPr lang="en-ID" dirty="0">
                <a:solidFill>
                  <a:srgbClr val="202C8F"/>
                </a:solidFill>
              </a:rPr>
              <a:t>zunaidi@kemenkeu.go.id</a:t>
            </a:r>
          </a:p>
        </p:txBody>
      </p:sp>
      <p:pic>
        <p:nvPicPr>
          <p:cNvPr id="9" name="Picture 8">
            <a:extLst>
              <a:ext uri="{FF2B5EF4-FFF2-40B4-BE49-F238E27FC236}">
                <a16:creationId xmlns:a16="http://schemas.microsoft.com/office/drawing/2014/main" id="{4098D9BC-1F78-C9C7-B032-E1C2398765A4}"/>
              </a:ext>
            </a:extLst>
          </p:cNvPr>
          <p:cNvPicPr>
            <a:picLocks noChangeAspect="1"/>
          </p:cNvPicPr>
          <p:nvPr/>
        </p:nvPicPr>
        <p:blipFill>
          <a:blip r:embed="rId4"/>
          <a:stretch>
            <a:fillRect/>
          </a:stretch>
        </p:blipFill>
        <p:spPr>
          <a:xfrm>
            <a:off x="1669775" y="4459010"/>
            <a:ext cx="458502" cy="458502"/>
          </a:xfrm>
          <a:prstGeom prst="rect">
            <a:avLst/>
          </a:prstGeom>
        </p:spPr>
      </p:pic>
      <p:sp>
        <p:nvSpPr>
          <p:cNvPr id="10" name="TextBox 9">
            <a:extLst>
              <a:ext uri="{FF2B5EF4-FFF2-40B4-BE49-F238E27FC236}">
                <a16:creationId xmlns:a16="http://schemas.microsoft.com/office/drawing/2014/main" id="{344A0C7F-C51C-EEB4-CBA0-48C71E0DA5B5}"/>
              </a:ext>
            </a:extLst>
          </p:cNvPr>
          <p:cNvSpPr txBox="1"/>
          <p:nvPr/>
        </p:nvSpPr>
        <p:spPr>
          <a:xfrm>
            <a:off x="2523906" y="4459010"/>
            <a:ext cx="2138727" cy="369332"/>
          </a:xfrm>
          <a:prstGeom prst="rect">
            <a:avLst/>
          </a:prstGeom>
          <a:noFill/>
        </p:spPr>
        <p:txBody>
          <a:bodyPr wrap="none" rtlCol="0">
            <a:spAutoFit/>
          </a:bodyPr>
          <a:lstStyle/>
          <a:p>
            <a:r>
              <a:rPr lang="en-US" dirty="0">
                <a:solidFill>
                  <a:srgbClr val="202C8F"/>
                </a:solidFill>
              </a:rPr>
              <a:t>achmad_zunaidi_69</a:t>
            </a:r>
            <a:endParaRPr lang="en-ID" dirty="0">
              <a:solidFill>
                <a:srgbClr val="202C8F"/>
              </a:solidFill>
            </a:endParaRPr>
          </a:p>
        </p:txBody>
      </p:sp>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975113" y="3429000"/>
            <a:ext cx="6400800" cy="768096"/>
          </a:xfrm>
        </p:spPr>
        <p:txBody>
          <a:bodyPr/>
          <a:lstStyle/>
          <a:p>
            <a:r>
              <a:rPr lang="en-US" sz="3600" b="1" dirty="0">
                <a:solidFill>
                  <a:schemeClr val="accent6"/>
                </a:solidFill>
                <a:latin typeface="Arial Black" panose="020B0604020202020204" pitchFamily="34" charset="0"/>
                <a:cs typeface="Arial Black" panose="020B0604020202020204" pitchFamily="34" charset="0"/>
              </a:rPr>
              <a:t>Logic model / logical framework</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p:txBody>
          <a:bodyPr/>
          <a:lstStyle/>
          <a:p>
            <a:pPr algn="ctr"/>
            <a:r>
              <a:rPr lang="en-US" sz="2400" dirty="0" err="1">
                <a:solidFill>
                  <a:schemeClr val="accent6"/>
                </a:solidFill>
                <a:latin typeface="Sabon Next LT" panose="02000500000000000000" pitchFamily="2" charset="0"/>
                <a:cs typeface="Sabon Next LT" panose="02000500000000000000" pitchFamily="2" charset="0"/>
              </a:rPr>
              <a:t>Penyusunan</a:t>
            </a:r>
            <a:r>
              <a:rPr lang="en-US" sz="2400" dirty="0">
                <a:solidFill>
                  <a:schemeClr val="accent6"/>
                </a:solidFill>
                <a:latin typeface="Sabon Next LT" panose="02000500000000000000" pitchFamily="2" charset="0"/>
                <a:cs typeface="Sabon Next LT" panose="02000500000000000000" pitchFamily="2" charset="0"/>
              </a:rPr>
              <a:t> </a:t>
            </a:r>
            <a:r>
              <a:rPr lang="en-US" sz="2400" dirty="0" err="1">
                <a:solidFill>
                  <a:schemeClr val="accent6"/>
                </a:solidFill>
                <a:latin typeface="Sabon Next LT" panose="02000500000000000000" pitchFamily="2" charset="0"/>
                <a:cs typeface="Sabon Next LT" panose="02000500000000000000" pitchFamily="2" charset="0"/>
              </a:rPr>
              <a:t>Anggaran</a:t>
            </a:r>
            <a:r>
              <a:rPr lang="en-US" sz="2400" dirty="0">
                <a:solidFill>
                  <a:schemeClr val="accent6"/>
                </a:solidFill>
                <a:latin typeface="Sabon Next LT" panose="02000500000000000000" pitchFamily="2" charset="0"/>
                <a:cs typeface="Sabon Next LT" panose="02000500000000000000" pitchFamily="2" charset="0"/>
              </a:rPr>
              <a:t> </a:t>
            </a:r>
            <a:r>
              <a:rPr lang="en-US" sz="2400" dirty="0" err="1">
                <a:solidFill>
                  <a:schemeClr val="accent6"/>
                </a:solidFill>
                <a:latin typeface="Sabon Next LT" panose="02000500000000000000" pitchFamily="2" charset="0"/>
                <a:cs typeface="Sabon Next LT" panose="02000500000000000000" pitchFamily="2" charset="0"/>
              </a:rPr>
              <a:t>sesuai</a:t>
            </a:r>
            <a:r>
              <a:rPr lang="en-US" sz="2400" dirty="0">
                <a:solidFill>
                  <a:schemeClr val="accent6"/>
                </a:solidFill>
                <a:latin typeface="Sabon Next LT" panose="02000500000000000000" pitchFamily="2" charset="0"/>
                <a:cs typeface="Sabon Next LT" panose="02000500000000000000" pitchFamily="2" charset="0"/>
              </a:rPr>
              <a:t> </a:t>
            </a:r>
            <a:r>
              <a:rPr lang="en-US" sz="2400" dirty="0" err="1">
                <a:solidFill>
                  <a:schemeClr val="accent6"/>
                </a:solidFill>
                <a:latin typeface="Sabon Next LT" panose="02000500000000000000" pitchFamily="2" charset="0"/>
                <a:cs typeface="Sabon Next LT" panose="02000500000000000000" pitchFamily="2" charset="0"/>
              </a:rPr>
              <a:t>Kebutuhan</a:t>
            </a:r>
            <a:r>
              <a:rPr lang="en-US" sz="2400" dirty="0">
                <a:solidFill>
                  <a:schemeClr val="accent6"/>
                </a:solidFill>
                <a:latin typeface="Sabon Next LT" panose="02000500000000000000" pitchFamily="2" charset="0"/>
                <a:cs typeface="Sabon Next LT" panose="02000500000000000000" pitchFamily="2" charset="0"/>
              </a:rPr>
              <a:t> </a:t>
            </a:r>
            <a:r>
              <a:rPr lang="en-US" sz="2400" dirty="0" err="1">
                <a:solidFill>
                  <a:schemeClr val="accent6"/>
                </a:solidFill>
                <a:latin typeface="Sabon Next LT" panose="02000500000000000000" pitchFamily="2" charset="0"/>
                <a:cs typeface="Sabon Next LT" panose="02000500000000000000" pitchFamily="2" charset="0"/>
              </a:rPr>
              <a:t>Prioritas</a:t>
            </a: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106BA-A98F-07DA-E951-159410C37816}"/>
              </a:ext>
            </a:extLst>
          </p:cNvPr>
          <p:cNvPicPr>
            <a:picLocks noChangeAspect="1"/>
          </p:cNvPicPr>
          <p:nvPr/>
        </p:nvPicPr>
        <p:blipFill>
          <a:blip r:embed="rId2"/>
          <a:stretch>
            <a:fillRect/>
          </a:stretch>
        </p:blipFill>
        <p:spPr>
          <a:xfrm>
            <a:off x="700480" y="0"/>
            <a:ext cx="10791040" cy="6858000"/>
          </a:xfrm>
          <a:prstGeom prst="rect">
            <a:avLst/>
          </a:prstGeom>
        </p:spPr>
      </p:pic>
    </p:spTree>
    <p:extLst>
      <p:ext uri="{BB962C8B-B14F-4D97-AF65-F5344CB8AC3E}">
        <p14:creationId xmlns:p14="http://schemas.microsoft.com/office/powerpoint/2010/main" val="1644769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ECFFC-00D0-18CD-1CC4-DC1A22FE6B2D}"/>
              </a:ext>
            </a:extLst>
          </p:cNvPr>
          <p:cNvPicPr>
            <a:picLocks noChangeAspect="1"/>
          </p:cNvPicPr>
          <p:nvPr/>
        </p:nvPicPr>
        <p:blipFill>
          <a:blip r:embed="rId2"/>
          <a:stretch>
            <a:fillRect/>
          </a:stretch>
        </p:blipFill>
        <p:spPr>
          <a:xfrm>
            <a:off x="635143" y="0"/>
            <a:ext cx="10921713" cy="6858000"/>
          </a:xfrm>
          <a:prstGeom prst="rect">
            <a:avLst/>
          </a:prstGeom>
        </p:spPr>
      </p:pic>
    </p:spTree>
    <p:extLst>
      <p:ext uri="{BB962C8B-B14F-4D97-AF65-F5344CB8AC3E}">
        <p14:creationId xmlns:p14="http://schemas.microsoft.com/office/powerpoint/2010/main" val="112696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57C77-345C-60FC-D5BF-989E0B5ABFD4}"/>
              </a:ext>
            </a:extLst>
          </p:cNvPr>
          <p:cNvPicPr>
            <a:picLocks noChangeAspect="1"/>
          </p:cNvPicPr>
          <p:nvPr/>
        </p:nvPicPr>
        <p:blipFill>
          <a:blip r:embed="rId2"/>
          <a:stretch>
            <a:fillRect/>
          </a:stretch>
        </p:blipFill>
        <p:spPr>
          <a:xfrm>
            <a:off x="801774" y="0"/>
            <a:ext cx="10588451" cy="6858000"/>
          </a:xfrm>
          <a:prstGeom prst="rect">
            <a:avLst/>
          </a:prstGeom>
        </p:spPr>
      </p:pic>
    </p:spTree>
    <p:extLst>
      <p:ext uri="{BB962C8B-B14F-4D97-AF65-F5344CB8AC3E}">
        <p14:creationId xmlns:p14="http://schemas.microsoft.com/office/powerpoint/2010/main" val="2747530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17144-E490-CC0F-61D0-B9AC6939C711}"/>
              </a:ext>
            </a:extLst>
          </p:cNvPr>
          <p:cNvPicPr>
            <a:picLocks noChangeAspect="1"/>
          </p:cNvPicPr>
          <p:nvPr/>
        </p:nvPicPr>
        <p:blipFill>
          <a:blip r:embed="rId2"/>
          <a:stretch>
            <a:fillRect/>
          </a:stretch>
        </p:blipFill>
        <p:spPr>
          <a:xfrm>
            <a:off x="719666" y="0"/>
            <a:ext cx="10752667" cy="6858000"/>
          </a:xfrm>
          <a:prstGeom prst="rect">
            <a:avLst/>
          </a:prstGeom>
        </p:spPr>
      </p:pic>
    </p:spTree>
    <p:extLst>
      <p:ext uri="{BB962C8B-B14F-4D97-AF65-F5344CB8AC3E}">
        <p14:creationId xmlns:p14="http://schemas.microsoft.com/office/powerpoint/2010/main" val="3440223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66891-B3DB-6DDD-9F10-5E6A061F740A}"/>
              </a:ext>
            </a:extLst>
          </p:cNvPr>
          <p:cNvPicPr>
            <a:picLocks noChangeAspect="1"/>
          </p:cNvPicPr>
          <p:nvPr/>
        </p:nvPicPr>
        <p:blipFill>
          <a:blip r:embed="rId2"/>
          <a:stretch>
            <a:fillRect/>
          </a:stretch>
        </p:blipFill>
        <p:spPr>
          <a:xfrm>
            <a:off x="756066" y="0"/>
            <a:ext cx="10679867" cy="6858000"/>
          </a:xfrm>
          <a:prstGeom prst="rect">
            <a:avLst/>
          </a:prstGeom>
        </p:spPr>
      </p:pic>
    </p:spTree>
    <p:extLst>
      <p:ext uri="{BB962C8B-B14F-4D97-AF65-F5344CB8AC3E}">
        <p14:creationId xmlns:p14="http://schemas.microsoft.com/office/powerpoint/2010/main" val="4144029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E232C4-B084-96CD-3386-A627B76ED896}"/>
              </a:ext>
            </a:extLst>
          </p:cNvPr>
          <p:cNvPicPr>
            <a:picLocks noChangeAspect="1"/>
          </p:cNvPicPr>
          <p:nvPr/>
        </p:nvPicPr>
        <p:blipFill>
          <a:blip r:embed="rId2"/>
          <a:stretch>
            <a:fillRect/>
          </a:stretch>
        </p:blipFill>
        <p:spPr>
          <a:xfrm>
            <a:off x="764976" y="0"/>
            <a:ext cx="10662047" cy="6858000"/>
          </a:xfrm>
          <a:prstGeom prst="rect">
            <a:avLst/>
          </a:prstGeom>
        </p:spPr>
      </p:pic>
    </p:spTree>
    <p:extLst>
      <p:ext uri="{BB962C8B-B14F-4D97-AF65-F5344CB8AC3E}">
        <p14:creationId xmlns:p14="http://schemas.microsoft.com/office/powerpoint/2010/main" val="673852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98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93C7290-7E26-15E7-B384-BEEF00575ECF}"/>
              </a:ext>
            </a:extLst>
          </p:cNvPr>
          <p:cNvGrpSpPr/>
          <p:nvPr/>
        </p:nvGrpSpPr>
        <p:grpSpPr>
          <a:xfrm>
            <a:off x="2126973" y="210207"/>
            <a:ext cx="8131124" cy="6182786"/>
            <a:chOff x="2126973" y="726617"/>
            <a:chExt cx="7152982" cy="5666376"/>
          </a:xfrm>
        </p:grpSpPr>
        <p:grpSp>
          <p:nvGrpSpPr>
            <p:cNvPr id="10" name="Group 9">
              <a:extLst>
                <a:ext uri="{FF2B5EF4-FFF2-40B4-BE49-F238E27FC236}">
                  <a16:creationId xmlns:a16="http://schemas.microsoft.com/office/drawing/2014/main" id="{E4638920-D6A6-4C36-1F5D-A4070E46F24D}"/>
                </a:ext>
              </a:extLst>
            </p:cNvPr>
            <p:cNvGrpSpPr/>
            <p:nvPr/>
          </p:nvGrpSpPr>
          <p:grpSpPr>
            <a:xfrm>
              <a:off x="2126973" y="726617"/>
              <a:ext cx="7152982" cy="5404766"/>
              <a:chOff x="1689651" y="726617"/>
              <a:chExt cx="7152982" cy="5404766"/>
            </a:xfrm>
          </p:grpSpPr>
          <p:grpSp>
            <p:nvGrpSpPr>
              <p:cNvPr id="7" name="Group 6">
                <a:extLst>
                  <a:ext uri="{FF2B5EF4-FFF2-40B4-BE49-F238E27FC236}">
                    <a16:creationId xmlns:a16="http://schemas.microsoft.com/office/drawing/2014/main" id="{6674B270-EA2C-017C-D4A7-D822F070BD61}"/>
                  </a:ext>
                </a:extLst>
              </p:cNvPr>
              <p:cNvGrpSpPr/>
              <p:nvPr/>
            </p:nvGrpSpPr>
            <p:grpSpPr>
              <a:xfrm>
                <a:off x="1689651" y="1351721"/>
                <a:ext cx="7152982" cy="4779662"/>
                <a:chOff x="715616" y="1709530"/>
                <a:chExt cx="7152982" cy="4779662"/>
              </a:xfrm>
            </p:grpSpPr>
            <p:pic>
              <p:nvPicPr>
                <p:cNvPr id="5" name="Picture 4">
                  <a:extLst>
                    <a:ext uri="{FF2B5EF4-FFF2-40B4-BE49-F238E27FC236}">
                      <a16:creationId xmlns:a16="http://schemas.microsoft.com/office/drawing/2014/main" id="{98A76AEC-FCCC-BD49-14ED-CE33AD8C18D5}"/>
                    </a:ext>
                  </a:extLst>
                </p:cNvPr>
                <p:cNvPicPr>
                  <a:picLocks noChangeAspect="1"/>
                </p:cNvPicPr>
                <p:nvPr/>
              </p:nvPicPr>
              <p:blipFill rotWithShape="1">
                <a:blip r:embed="rId2"/>
                <a:srcRect l="5868" t="24927" r="35462" b="26957"/>
                <a:stretch/>
              </p:blipFill>
              <p:spPr>
                <a:xfrm>
                  <a:off x="715616" y="1709530"/>
                  <a:ext cx="7152981" cy="3299792"/>
                </a:xfrm>
                <a:prstGeom prst="rect">
                  <a:avLst/>
                </a:prstGeom>
              </p:spPr>
            </p:pic>
            <p:pic>
              <p:nvPicPr>
                <p:cNvPr id="6" name="Picture 5">
                  <a:extLst>
                    <a:ext uri="{FF2B5EF4-FFF2-40B4-BE49-F238E27FC236}">
                      <a16:creationId xmlns:a16="http://schemas.microsoft.com/office/drawing/2014/main" id="{3379A66D-B3F8-DE7F-54B6-1E9A977D0B68}"/>
                    </a:ext>
                  </a:extLst>
                </p:cNvPr>
                <p:cNvPicPr>
                  <a:picLocks noChangeAspect="1"/>
                </p:cNvPicPr>
                <p:nvPr/>
              </p:nvPicPr>
              <p:blipFill rotWithShape="1">
                <a:blip r:embed="rId3"/>
                <a:srcRect l="2793"/>
                <a:stretch/>
              </p:blipFill>
              <p:spPr>
                <a:xfrm>
                  <a:off x="715616" y="4989446"/>
                  <a:ext cx="7152982" cy="1499746"/>
                </a:xfrm>
                <a:prstGeom prst="rect">
                  <a:avLst/>
                </a:prstGeom>
              </p:spPr>
            </p:pic>
          </p:grpSp>
          <p:sp>
            <p:nvSpPr>
              <p:cNvPr id="9" name="TextBox 8">
                <a:extLst>
                  <a:ext uri="{FF2B5EF4-FFF2-40B4-BE49-F238E27FC236}">
                    <a16:creationId xmlns:a16="http://schemas.microsoft.com/office/drawing/2014/main" id="{3573C8DF-A31A-1CF3-9E9B-560AA4E3AEC9}"/>
                  </a:ext>
                </a:extLst>
              </p:cNvPr>
              <p:cNvSpPr txBox="1"/>
              <p:nvPr/>
            </p:nvSpPr>
            <p:spPr>
              <a:xfrm>
                <a:off x="2114550" y="726617"/>
                <a:ext cx="60976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Alokasi Anggaran Kementerian Pertahanan dalam APBN 2024</a:t>
                </a:r>
                <a:endParaRPr kumimoji="0" lang="en-ID" sz="1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p:grpSp>
        <p:sp>
          <p:nvSpPr>
            <p:cNvPr id="12" name="TextBox 11">
              <a:extLst>
                <a:ext uri="{FF2B5EF4-FFF2-40B4-BE49-F238E27FC236}">
                  <a16:creationId xmlns:a16="http://schemas.microsoft.com/office/drawing/2014/main" id="{B18A9BFD-8195-096B-5030-BC629BA89907}"/>
                </a:ext>
              </a:extLst>
            </p:cNvPr>
            <p:cNvSpPr txBox="1"/>
            <p:nvPr/>
          </p:nvSpPr>
          <p:spPr>
            <a:xfrm>
              <a:off x="2126974" y="6131383"/>
              <a:ext cx="715298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https://databoks.katadata.co.id/datapublish/2024/01/04/anggaran-kementerian-pertahanan-2024-terbesar-untuk-manajemen</a:t>
              </a:r>
            </a:p>
          </p:txBody>
        </p:sp>
      </p:grpSp>
    </p:spTree>
    <p:extLst>
      <p:ext uri="{BB962C8B-B14F-4D97-AF65-F5344CB8AC3E}">
        <p14:creationId xmlns:p14="http://schemas.microsoft.com/office/powerpoint/2010/main" val="191651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a:extLst>
              <a:ext uri="{FF2B5EF4-FFF2-40B4-BE49-F238E27FC236}">
                <a16:creationId xmlns:a16="http://schemas.microsoft.com/office/drawing/2014/main" id="{27C30627-C2D7-47AC-A27F-4A920B59FE15}"/>
              </a:ext>
            </a:extLst>
          </p:cNvPr>
          <p:cNvSpPr>
            <a:spLocks noGrp="1"/>
          </p:cNvSpPr>
          <p:nvPr>
            <p:ph type="title" idx="4294967295"/>
          </p:nvPr>
        </p:nvSpPr>
        <p:spPr>
          <a:xfrm>
            <a:off x="855662" y="218800"/>
            <a:ext cx="10480675" cy="685800"/>
          </a:xfrm>
        </p:spPr>
        <p:txBody>
          <a:bodyPr>
            <a:noAutofit/>
          </a:bodyPr>
          <a:lstStyle/>
          <a:p>
            <a:r>
              <a:rPr lang="en-GB" altLang="en-US" sz="3600" i="1" dirty="0"/>
              <a:t>Logic Model </a:t>
            </a:r>
            <a:r>
              <a:rPr lang="en-GB" altLang="en-US" sz="3600" dirty="0" err="1"/>
              <a:t>Dalam</a:t>
            </a:r>
            <a:r>
              <a:rPr lang="en-GB" altLang="en-US" sz="3600" dirty="0"/>
              <a:t> </a:t>
            </a:r>
            <a:r>
              <a:rPr lang="en-GB" altLang="en-US" sz="3600" dirty="0" err="1"/>
              <a:t>Penganggaran</a:t>
            </a:r>
            <a:endParaRPr lang="en-GB" altLang="en-US" sz="3600" dirty="0"/>
          </a:p>
        </p:txBody>
      </p:sp>
      <p:pic>
        <p:nvPicPr>
          <p:cNvPr id="136195" name="Content Placeholder 4">
            <a:extLst>
              <a:ext uri="{FF2B5EF4-FFF2-40B4-BE49-F238E27FC236}">
                <a16:creationId xmlns:a16="http://schemas.microsoft.com/office/drawing/2014/main" id="{398F248D-8304-4809-96A1-BDA71A50A357}"/>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7063" t="58352" r="28149" b="21828"/>
          <a:stretch/>
        </p:blipFill>
        <p:spPr>
          <a:xfrm>
            <a:off x="1730436" y="1049423"/>
            <a:ext cx="8947150" cy="2090737"/>
          </a:xfrm>
        </p:spPr>
      </p:pic>
      <p:sp>
        <p:nvSpPr>
          <p:cNvPr id="6" name="Rectangle 5">
            <a:extLst>
              <a:ext uri="{FF2B5EF4-FFF2-40B4-BE49-F238E27FC236}">
                <a16:creationId xmlns:a16="http://schemas.microsoft.com/office/drawing/2014/main" id="{202FC518-EF12-47F9-86A1-257B31E8419D}"/>
              </a:ext>
            </a:extLst>
          </p:cNvPr>
          <p:cNvSpPr/>
          <p:nvPr/>
        </p:nvSpPr>
        <p:spPr>
          <a:xfrm>
            <a:off x="335360" y="3284984"/>
            <a:ext cx="11737303" cy="3149517"/>
          </a:xfrm>
          <a:prstGeom prst="rect">
            <a:avLst/>
          </a:prstGeom>
          <a:solidFill>
            <a:schemeClr val="accent4">
              <a:lumMod val="40000"/>
              <a:lumOff val="60000"/>
            </a:schemeClr>
          </a:solidFill>
        </p:spPr>
        <p:txBody>
          <a:bodyPr wrap="square">
            <a:spAutoFit/>
          </a:bodyPr>
          <a:lstStyle/>
          <a:p>
            <a:pPr marL="257175" marR="0" lvl="0" indent="-257175" algn="l" defTabSz="6858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id-ID" sz="1400" b="1"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Sumber daya</a:t>
            </a:r>
            <a:r>
              <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 </a:t>
            </a:r>
            <a:r>
              <a:rPr kumimoji="0" lang="en-GB"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(Resources)</a:t>
            </a:r>
            <a:endPar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endParaRPr>
          </a:p>
          <a:p>
            <a:pPr marL="342900" marR="0" lvl="1" indent="0" algn="l" defTabSz="685800" rtl="0" eaLnBrk="1" fontAlgn="auto" latinLnBrk="0" hangingPunct="1">
              <a:lnSpc>
                <a:spcPct val="107000"/>
              </a:lnSpc>
              <a:spcBef>
                <a:spcPts val="0"/>
              </a:spcBef>
              <a:spcAft>
                <a:spcPts val="0"/>
              </a:spcAft>
              <a:buClrTx/>
              <a:buSzTx/>
              <a:buFontTx/>
              <a:buNone/>
              <a:tabLst/>
              <a:defRPr/>
            </a:pPr>
            <a:r>
              <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sumber daya manusia dan keuangan serta input lainnya yg diperlukan untuk mendukung program seperti kemitraan. Informasi tentang kebutuhan pelanggan adalah sumber daya penting untuk program ini.</a:t>
            </a:r>
            <a:endParaRPr kumimoji="0" lang="en-US"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endParaRPr>
          </a:p>
          <a:p>
            <a:pPr marL="257175" marR="0" lvl="0" indent="-257175" algn="l" defTabSz="6858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id-ID" sz="1400" b="1"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Kegiatan</a:t>
            </a:r>
            <a:r>
              <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 </a:t>
            </a:r>
            <a:r>
              <a:rPr kumimoji="0" lang="en-GB"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(activities)</a:t>
            </a:r>
            <a:endPar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endParaRPr>
          </a:p>
          <a:p>
            <a:pPr marL="342900" marR="0" lvl="1" indent="0" algn="l" defTabSz="685800" rtl="0" eaLnBrk="1" fontAlgn="auto" latinLnBrk="0" hangingPunct="1">
              <a:lnSpc>
                <a:spcPct val="107000"/>
              </a:lnSpc>
              <a:spcBef>
                <a:spcPts val="0"/>
              </a:spcBef>
              <a:spcAft>
                <a:spcPts val="0"/>
              </a:spcAft>
              <a:buClrTx/>
              <a:buSzTx/>
              <a:buFontTx/>
              <a:buNone/>
              <a:tabLst/>
              <a:defRPr/>
            </a:pPr>
            <a:r>
              <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semua langkah tindakan yang diperlukan untuk menghasilkan output program.</a:t>
            </a:r>
            <a:endParaRPr kumimoji="0" lang="en-US"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endParaRPr>
          </a:p>
          <a:p>
            <a:pPr marL="257175" marR="0" lvl="0" indent="-257175" algn="l" defTabSz="6858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id-ID" sz="1400" b="1"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Output</a:t>
            </a:r>
            <a:r>
              <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 </a:t>
            </a:r>
            <a:r>
              <a:rPr kumimoji="0" lang="en-GB"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(Output)</a:t>
            </a:r>
            <a:endPar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endParaRPr>
          </a:p>
          <a:p>
            <a:pPr marL="342900" marR="0" lvl="1" indent="0" algn="l" defTabSz="685800" rtl="0" eaLnBrk="1" fontAlgn="auto" latinLnBrk="0" hangingPunct="1">
              <a:lnSpc>
                <a:spcPct val="107000"/>
              </a:lnSpc>
              <a:spcBef>
                <a:spcPts val="0"/>
              </a:spcBef>
              <a:spcAft>
                <a:spcPts val="0"/>
              </a:spcAft>
              <a:buClrTx/>
              <a:buSzTx/>
              <a:buFontTx/>
              <a:buNone/>
              <a:tabLst/>
              <a:defRPr/>
            </a:pPr>
            <a:r>
              <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produk, barang, dan layanan yang diberikan kepada pelanggan langsung atau peserta program. Misal, laporan yg dihasilkan penelitian dan pengembang teknologi sebagai akibat dari Kegiatan penelitian dapat dianggap sebagai hasil kegiatan.</a:t>
            </a:r>
            <a:endParaRPr kumimoji="0" lang="en-US"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endParaRPr>
          </a:p>
          <a:p>
            <a:pPr marL="257175" marR="0" lvl="0" indent="-257175" algn="l" defTabSz="685800" rtl="0" eaLnBrk="1" fontAlgn="auto" latinLnBrk="0" hangingPunct="1">
              <a:lnSpc>
                <a:spcPct val="107000"/>
              </a:lnSpc>
              <a:spcBef>
                <a:spcPts val="0"/>
              </a:spcBef>
              <a:spcAft>
                <a:spcPts val="600"/>
              </a:spcAft>
              <a:buClrTx/>
              <a:buSzTx/>
              <a:buFont typeface="Calibri" panose="020F0502020204030204" pitchFamily="34" charset="0"/>
              <a:buChar char="•"/>
              <a:tabLst/>
              <a:defRPr/>
            </a:pPr>
            <a:r>
              <a:rPr kumimoji="0" lang="id-ID" sz="1400" b="1"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Pelanggan</a:t>
            </a:r>
            <a:r>
              <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 </a:t>
            </a:r>
            <a:r>
              <a:rPr kumimoji="0" lang="en-GB"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(Customer)</a:t>
            </a:r>
            <a:endPar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endParaRPr>
          </a:p>
          <a:p>
            <a:pPr marL="342900" marR="0" lvl="1" indent="0" algn="l" defTabSz="685800" rtl="0" eaLnBrk="1" fontAlgn="auto" latinLnBrk="0" hangingPunct="1">
              <a:lnSpc>
                <a:spcPct val="107000"/>
              </a:lnSpc>
              <a:spcBef>
                <a:spcPts val="0"/>
              </a:spcBef>
              <a:spcAft>
                <a:spcPts val="600"/>
              </a:spcAft>
              <a:buClrTx/>
              <a:buSzTx/>
              <a:buFontTx/>
              <a:buNone/>
              <a:tabLst/>
              <a:defRPr/>
            </a:pPr>
            <a:r>
              <a:rPr kumimoji="0" lang="id-ID"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rPr>
              <a:t>Menempatkan pelanggan, pengguna, atau penerima suatu produk atau layanan, secara eksplisit dalam rantai logika membantu pemangku kepentingan untuk menjelaskan apa yang mengarah pada kelompok populasi apa dan apa program untuk melayaninya.</a:t>
            </a:r>
            <a:endParaRPr kumimoji="0" lang="en-GB" sz="1400" b="0" i="0" u="none" strike="noStrike" kern="1200" cap="none" spc="225" normalizeH="0" baseline="0" noProof="0" dirty="0">
              <a:ln>
                <a:noFill/>
              </a:ln>
              <a:solidFill>
                <a:prstClr val="black"/>
              </a:solidFill>
              <a:effectLst/>
              <a:uLnTx/>
              <a:uFillTx/>
              <a:latin typeface="Britannic Bold" panose="020B0903060703020204" pitchFamily="34" charset="0"/>
              <a:ea typeface="Calibri" panose="020F0502020204030204" pitchFamily="34" charset="0"/>
              <a:cs typeface="Arial" panose="020B0604020202020204" pitchFamily="34" charset="0"/>
            </a:endParaRPr>
          </a:p>
        </p:txBody>
      </p:sp>
      <p:sp>
        <p:nvSpPr>
          <p:cNvPr id="2" name="Flowchart: Connector 1">
            <a:extLst>
              <a:ext uri="{FF2B5EF4-FFF2-40B4-BE49-F238E27FC236}">
                <a16:creationId xmlns:a16="http://schemas.microsoft.com/office/drawing/2014/main" id="{EAF2516F-7945-C973-E567-97C4F6C5864A}"/>
              </a:ext>
            </a:extLst>
          </p:cNvPr>
          <p:cNvSpPr/>
          <p:nvPr/>
        </p:nvSpPr>
        <p:spPr>
          <a:xfrm>
            <a:off x="5178287" y="1461053"/>
            <a:ext cx="1202635" cy="1559837"/>
          </a:xfrm>
          <a:prstGeom prst="flowChartConnecto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DFAF6"/>
              </a:solidFill>
              <a:effectLst/>
              <a:uLnTx/>
              <a:uFillTx/>
              <a:latin typeface="Sabon Next LT"/>
              <a:ea typeface="+mn-ea"/>
              <a:cs typeface="+mn-cs"/>
            </a:endParaRPr>
          </a:p>
        </p:txBody>
      </p:sp>
      <p:sp>
        <p:nvSpPr>
          <p:cNvPr id="3" name="Flowchart: Connector 2">
            <a:extLst>
              <a:ext uri="{FF2B5EF4-FFF2-40B4-BE49-F238E27FC236}">
                <a16:creationId xmlns:a16="http://schemas.microsoft.com/office/drawing/2014/main" id="{ED7A72E8-79DF-DF95-AB91-51AD6D79136E}"/>
              </a:ext>
            </a:extLst>
          </p:cNvPr>
          <p:cNvSpPr/>
          <p:nvPr/>
        </p:nvSpPr>
        <p:spPr>
          <a:xfrm>
            <a:off x="5034169" y="1535293"/>
            <a:ext cx="1495839" cy="1411355"/>
          </a:xfrm>
          <a:prstGeom prst="flowChartConnector">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DFAF6"/>
              </a:solidFill>
              <a:effectLst/>
              <a:uLnTx/>
              <a:uFillTx/>
              <a:latin typeface="Sabon Next LT"/>
              <a:ea typeface="+mn-ea"/>
              <a:cs typeface="+mn-cs"/>
            </a:endParaRPr>
          </a:p>
        </p:txBody>
      </p:sp>
    </p:spTree>
    <p:extLst>
      <p:ext uri="{BB962C8B-B14F-4D97-AF65-F5344CB8AC3E}">
        <p14:creationId xmlns:p14="http://schemas.microsoft.com/office/powerpoint/2010/main" val="234410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7376324" y="5141977"/>
            <a:ext cx="4501704" cy="835025"/>
          </a:xfrm>
        </p:spPr>
        <p:txBody>
          <a:bodyPr>
            <a:noAutofit/>
          </a:bodyPr>
          <a:lstStyle/>
          <a:p>
            <a:pPr algn="ctr" eaLnBrk="1" hangingPunct="1">
              <a:lnSpc>
                <a:spcPct val="100000"/>
              </a:lnSpc>
            </a:pPr>
            <a:r>
              <a:rPr lang="id-ID" altLang="id-ID" sz="2000" dirty="0">
                <a:solidFill>
                  <a:schemeClr val="accent2">
                    <a:lumMod val="50000"/>
                  </a:schemeClr>
                </a:solidFill>
                <a:latin typeface="Arial Nova Cond" panose="020B0506020202020204" pitchFamily="34" charset="0"/>
              </a:rPr>
              <a:t>Tahapan Penyusunan Informasi Kinerja       Logical Framework </a:t>
            </a:r>
          </a:p>
        </p:txBody>
      </p:sp>
      <p:sp>
        <p:nvSpPr>
          <p:cNvPr id="27651" name="Rectangle 2"/>
          <p:cNvSpPr>
            <a:spLocks noChangeArrowheads="1"/>
          </p:cNvSpPr>
          <p:nvPr/>
        </p:nvSpPr>
        <p:spPr bwMode="auto">
          <a:xfrm>
            <a:off x="2667002" y="6725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altLang="id-ID"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5631" y="1307686"/>
            <a:ext cx="3035713" cy="3035713"/>
          </a:xfrm>
          <a:prstGeom prst="rect">
            <a:avLst/>
          </a:prstGeom>
        </p:spPr>
      </p:pic>
      <p:sp>
        <p:nvSpPr>
          <p:cNvPr id="7" name="Cloud Callout 6"/>
          <p:cNvSpPr/>
          <p:nvPr/>
        </p:nvSpPr>
        <p:spPr>
          <a:xfrm>
            <a:off x="3464690" y="35199"/>
            <a:ext cx="4501704" cy="1922810"/>
          </a:xfrm>
          <a:prstGeom prst="cloudCallout">
            <a:avLst>
              <a:gd name="adj1" fmla="val -71073"/>
              <a:gd name="adj2" fmla="val 7450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DFAF6"/>
              </a:solidFill>
              <a:effectLst/>
              <a:uLnTx/>
              <a:uFillTx/>
              <a:latin typeface="Sabon Next LT"/>
              <a:ea typeface="+mn-ea"/>
              <a:cs typeface="+mn-cs"/>
            </a:endParaRPr>
          </a:p>
        </p:txBody>
      </p:sp>
      <p:graphicFrame>
        <p:nvGraphicFramePr>
          <p:cNvPr id="3" name="Diagram 2"/>
          <p:cNvGraphicFramePr/>
          <p:nvPr/>
        </p:nvGraphicFramePr>
        <p:xfrm>
          <a:off x="1636448" y="1511470"/>
          <a:ext cx="8796294" cy="447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a:spLocks noGrp="1"/>
          </p:cNvSpPr>
          <p:nvPr>
            <p:ph idx="4294967295"/>
          </p:nvPr>
        </p:nvSpPr>
        <p:spPr>
          <a:xfrm>
            <a:off x="4274346" y="282161"/>
            <a:ext cx="3101978" cy="1412386"/>
          </a:xfrm>
        </p:spPr>
        <p:txBody>
          <a:bodyPr>
            <a:noAutofit/>
          </a:bodyPr>
          <a:lstStyle/>
          <a:p>
            <a:pPr marL="0" indent="0" algn="ctr">
              <a:buNone/>
            </a:pPr>
            <a:r>
              <a:rPr lang="id-ID" sz="2000" dirty="0">
                <a:latin typeface="Arial Nova Cond" panose="020B0506020202020204" pitchFamily="34" charset="0"/>
              </a:rPr>
              <a:t>Bagaimana implementasi menyusun Informasi Kinerja pada sektor publik?</a:t>
            </a:r>
          </a:p>
        </p:txBody>
      </p:sp>
    </p:spTree>
    <p:extLst>
      <p:ext uri="{BB962C8B-B14F-4D97-AF65-F5344CB8AC3E}">
        <p14:creationId xmlns:p14="http://schemas.microsoft.com/office/powerpoint/2010/main" val="188176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73017" y="111886"/>
            <a:ext cx="7092950" cy="673306"/>
          </a:xfrm>
        </p:spPr>
        <p:txBody>
          <a:bodyPr>
            <a:noAutofit/>
          </a:bodyPr>
          <a:lstStyle/>
          <a:p>
            <a:r>
              <a:rPr lang="id-ID" sz="2000" dirty="0">
                <a:latin typeface="Arial Nova Cond" panose="020B0506020202020204" pitchFamily="34" charset="0"/>
              </a:rPr>
              <a:t>Hasil Perumusan </a:t>
            </a:r>
            <a:r>
              <a:rPr lang="en-US" sz="2000" dirty="0">
                <a:latin typeface="Arial Nova Cond" panose="020B0506020202020204" pitchFamily="34" charset="0"/>
              </a:rPr>
              <a:t>KINERJA &amp; ANGGARAN</a:t>
            </a:r>
            <a:endParaRPr lang="id-ID" sz="2000" dirty="0">
              <a:latin typeface="Arial Nova Cond" panose="020B0506020202020204" pitchFamily="34" charset="0"/>
            </a:endParaRPr>
          </a:p>
        </p:txBody>
      </p:sp>
      <p:graphicFrame>
        <p:nvGraphicFramePr>
          <p:cNvPr id="6" name="Content Placeholder 5"/>
          <p:cNvGraphicFramePr>
            <a:graphicFrameLocks noGrp="1"/>
          </p:cNvGraphicFramePr>
          <p:nvPr>
            <p:ph idx="4294967295"/>
          </p:nvPr>
        </p:nvGraphicFramePr>
        <p:xfrm>
          <a:off x="636105" y="785192"/>
          <a:ext cx="10923105" cy="5284916"/>
        </p:xfrm>
        <a:graphic>
          <a:graphicData uri="http://schemas.openxmlformats.org/drawingml/2006/table">
            <a:tbl>
              <a:tblPr firstRow="1" firstCol="1" bandRow="1">
                <a:tableStyleId>{912C8C85-51F0-491E-9774-3900AFEF0FD7}</a:tableStyleId>
              </a:tblPr>
              <a:tblGrid>
                <a:gridCol w="1769818">
                  <a:extLst>
                    <a:ext uri="{9D8B030D-6E8A-4147-A177-3AD203B41FA5}">
                      <a16:colId xmlns:a16="http://schemas.microsoft.com/office/drawing/2014/main" val="219195308"/>
                    </a:ext>
                  </a:extLst>
                </a:gridCol>
                <a:gridCol w="1815473">
                  <a:extLst>
                    <a:ext uri="{9D8B030D-6E8A-4147-A177-3AD203B41FA5}">
                      <a16:colId xmlns:a16="http://schemas.microsoft.com/office/drawing/2014/main" val="2966416348"/>
                    </a:ext>
                  </a:extLst>
                </a:gridCol>
                <a:gridCol w="1792646">
                  <a:extLst>
                    <a:ext uri="{9D8B030D-6E8A-4147-A177-3AD203B41FA5}">
                      <a16:colId xmlns:a16="http://schemas.microsoft.com/office/drawing/2014/main" val="20000"/>
                    </a:ext>
                  </a:extLst>
                </a:gridCol>
                <a:gridCol w="1698006">
                  <a:extLst>
                    <a:ext uri="{9D8B030D-6E8A-4147-A177-3AD203B41FA5}">
                      <a16:colId xmlns:a16="http://schemas.microsoft.com/office/drawing/2014/main" val="20001"/>
                    </a:ext>
                  </a:extLst>
                </a:gridCol>
                <a:gridCol w="1944256">
                  <a:extLst>
                    <a:ext uri="{9D8B030D-6E8A-4147-A177-3AD203B41FA5}">
                      <a16:colId xmlns:a16="http://schemas.microsoft.com/office/drawing/2014/main" val="20002"/>
                    </a:ext>
                  </a:extLst>
                </a:gridCol>
                <a:gridCol w="1902906">
                  <a:extLst>
                    <a:ext uri="{9D8B030D-6E8A-4147-A177-3AD203B41FA5}">
                      <a16:colId xmlns:a16="http://schemas.microsoft.com/office/drawing/2014/main" val="20003"/>
                    </a:ext>
                  </a:extLst>
                </a:gridCol>
              </a:tblGrid>
              <a:tr h="946404">
                <a:tc>
                  <a:txBody>
                    <a:bodyPr/>
                    <a:lstStyle/>
                    <a:p>
                      <a:pPr marL="0" indent="0" algn="ctr">
                        <a:lnSpc>
                          <a:spcPct val="115000"/>
                        </a:lnSpc>
                        <a:spcAft>
                          <a:spcPts val="0"/>
                        </a:spcAft>
                      </a:pPr>
                      <a:r>
                        <a:rPr lang="en-US" sz="160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INPUT / </a:t>
                      </a:r>
                      <a:r>
                        <a:rPr lang="en-US" sz="1600" dirty="0" err="1">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Detil</a:t>
                      </a:r>
                      <a:r>
                        <a:rPr lang="en-US" sz="160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 / </a:t>
                      </a:r>
                      <a:r>
                        <a:rPr lang="en-US" sz="1600" dirty="0" err="1">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Rincian</a:t>
                      </a:r>
                      <a:r>
                        <a:rPr lang="en-US" sz="160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 </a:t>
                      </a:r>
                      <a:r>
                        <a:rPr lang="en-US" sz="1600" dirty="0" err="1">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Biaya</a:t>
                      </a:r>
                      <a:endParaRPr lang="id-ID" sz="160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accent4">
                        <a:lumMod val="75000"/>
                      </a:schemeClr>
                    </a:solidFill>
                  </a:tcPr>
                </a:tc>
                <a:tc>
                  <a:txBody>
                    <a:bodyPr/>
                    <a:lstStyle/>
                    <a:p>
                      <a:pPr marL="0" indent="0" algn="ctr">
                        <a:lnSpc>
                          <a:spcPct val="115000"/>
                        </a:lnSpc>
                        <a:spcAft>
                          <a:spcPts val="0"/>
                        </a:spcAft>
                      </a:pPr>
                      <a:r>
                        <a:rPr lang="en-US" sz="16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ACTIVITY/ </a:t>
                      </a:r>
                    </a:p>
                    <a:p>
                      <a:pPr marL="0" indent="0" algn="ctr">
                        <a:lnSpc>
                          <a:spcPct val="115000"/>
                        </a:lnSpc>
                        <a:spcAft>
                          <a:spcPts val="0"/>
                        </a:spcAft>
                      </a:pPr>
                      <a:r>
                        <a:rPr lang="en-US" sz="16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PROCESS / </a:t>
                      </a:r>
                      <a:r>
                        <a:rPr lang="en-US" sz="1600" dirty="0" err="1">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Komponen</a:t>
                      </a:r>
                      <a:endParaRPr lang="id-ID" sz="16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bg2">
                        <a:lumMod val="50000"/>
                      </a:schemeClr>
                    </a:solidFill>
                  </a:tcPr>
                </a:tc>
                <a:tc>
                  <a:txBody>
                    <a:bodyPr/>
                    <a:lstStyle/>
                    <a:p>
                      <a:pPr marL="0" indent="0" algn="ctr">
                        <a:lnSpc>
                          <a:spcPct val="115000"/>
                        </a:lnSpc>
                        <a:spcAft>
                          <a:spcPts val="0"/>
                        </a:spcAft>
                      </a:pPr>
                      <a:r>
                        <a:rPr lang="id-ID" sz="1600" dirty="0">
                          <a:solidFill>
                            <a:schemeClr val="bg1"/>
                          </a:solidFill>
                          <a:effectLst/>
                          <a:latin typeface="Arial Nova Cond" panose="020B0506020202020204" pitchFamily="34" charset="0"/>
                        </a:rPr>
                        <a:t>Keluaran (OUTPUT)</a:t>
                      </a:r>
                    </a:p>
                    <a:p>
                      <a:pPr marL="457200" algn="l">
                        <a:lnSpc>
                          <a:spcPct val="115000"/>
                        </a:lnSpc>
                        <a:spcAft>
                          <a:spcPts val="0"/>
                        </a:spcAft>
                      </a:pPr>
                      <a:r>
                        <a:rPr lang="en-US" sz="1600" dirty="0">
                          <a:solidFill>
                            <a:schemeClr val="bg1"/>
                          </a:solidFill>
                          <a:effectLst/>
                          <a:latin typeface="Arial Nova Cond" panose="020B0506020202020204" pitchFamily="34" charset="0"/>
                        </a:rPr>
                        <a:t> </a:t>
                      </a:r>
                      <a:endParaRPr lang="id-ID" sz="16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rgbClr val="0070C0"/>
                    </a:solidFill>
                  </a:tcPr>
                </a:tc>
                <a:tc>
                  <a:txBody>
                    <a:bodyPr/>
                    <a:lstStyle/>
                    <a:p>
                      <a:pPr marL="457200" algn="l">
                        <a:lnSpc>
                          <a:spcPct val="115000"/>
                        </a:lnSpc>
                        <a:spcAft>
                          <a:spcPts val="0"/>
                        </a:spcAft>
                      </a:pPr>
                      <a:r>
                        <a:rPr lang="id-ID" sz="1600" dirty="0">
                          <a:solidFill>
                            <a:schemeClr val="tx1"/>
                          </a:solidFill>
                          <a:effectLst/>
                          <a:latin typeface="Arial Nova Cond" panose="020B0506020202020204" pitchFamily="34" charset="0"/>
                        </a:rPr>
                        <a:t>Sasaran Kinerja</a:t>
                      </a:r>
                      <a:r>
                        <a:rPr lang="en-US" sz="1600" dirty="0">
                          <a:solidFill>
                            <a:schemeClr val="tx1"/>
                          </a:solidFill>
                          <a:effectLst/>
                          <a:latin typeface="Arial Nova Cond" panose="020B0506020202020204" pitchFamily="34" charset="0"/>
                        </a:rPr>
                        <a:t> </a:t>
                      </a:r>
                      <a:r>
                        <a:rPr lang="en-US" sz="1600" dirty="0" err="1">
                          <a:solidFill>
                            <a:schemeClr val="tx1"/>
                          </a:solidFill>
                          <a:effectLst/>
                          <a:latin typeface="Arial Nova Cond" panose="020B0506020202020204" pitchFamily="34" charset="0"/>
                        </a:rPr>
                        <a:t>Kegiatan</a:t>
                      </a:r>
                      <a:r>
                        <a:rPr lang="id-ID" sz="1600" dirty="0">
                          <a:solidFill>
                            <a:schemeClr val="tx1"/>
                          </a:solidFill>
                          <a:effectLst/>
                          <a:latin typeface="Arial Nova Cond" panose="020B0506020202020204" pitchFamily="34" charset="0"/>
                        </a:rPr>
                        <a:t> (OUTCOME</a:t>
                      </a:r>
                      <a:r>
                        <a:rPr lang="en-US" sz="1600" dirty="0">
                          <a:solidFill>
                            <a:schemeClr val="tx1"/>
                          </a:solidFill>
                          <a:effectLst/>
                          <a:latin typeface="Arial Nova Cond" panose="020B0506020202020204" pitchFamily="34" charset="0"/>
                        </a:rPr>
                        <a:t> </a:t>
                      </a:r>
                      <a:r>
                        <a:rPr lang="en-US" sz="1600" dirty="0" err="1">
                          <a:solidFill>
                            <a:schemeClr val="tx1"/>
                          </a:solidFill>
                          <a:effectLst/>
                          <a:latin typeface="Arial Nova Cond" panose="020B0506020202020204" pitchFamily="34" charset="0"/>
                        </a:rPr>
                        <a:t>pendek</a:t>
                      </a:r>
                      <a:r>
                        <a:rPr lang="en-US" sz="1600" dirty="0">
                          <a:solidFill>
                            <a:schemeClr val="tx1"/>
                          </a:solidFill>
                          <a:effectLst/>
                          <a:latin typeface="Arial Nova Cond" panose="020B0506020202020204" pitchFamily="34" charset="0"/>
                        </a:rPr>
                        <a:t>)  </a:t>
                      </a:r>
                      <a:endParaRPr lang="id-ID" sz="160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accent1">
                        <a:lumMod val="90000"/>
                      </a:schemeClr>
                    </a:solidFill>
                  </a:tcPr>
                </a:tc>
                <a:tc>
                  <a:txBody>
                    <a:bodyPr/>
                    <a:lstStyle/>
                    <a:p>
                      <a:pPr marL="457200" algn="l">
                        <a:lnSpc>
                          <a:spcPct val="115000"/>
                        </a:lnSpc>
                        <a:spcAft>
                          <a:spcPts val="0"/>
                        </a:spcAft>
                      </a:pPr>
                      <a:r>
                        <a:rPr lang="id-ID" sz="1600" dirty="0">
                          <a:solidFill>
                            <a:schemeClr val="tx1"/>
                          </a:solidFill>
                          <a:effectLst/>
                          <a:latin typeface="Arial Nova Cond" panose="020B0506020202020204" pitchFamily="34" charset="0"/>
                        </a:rPr>
                        <a:t>Sasaran Kinerja</a:t>
                      </a:r>
                      <a:r>
                        <a:rPr lang="en-US" sz="1600" dirty="0">
                          <a:solidFill>
                            <a:schemeClr val="tx1"/>
                          </a:solidFill>
                          <a:effectLst/>
                          <a:latin typeface="Arial Nova Cond" panose="020B0506020202020204" pitchFamily="34" charset="0"/>
                        </a:rPr>
                        <a:t> Program </a:t>
                      </a:r>
                      <a:r>
                        <a:rPr lang="id-ID" sz="1600" dirty="0">
                          <a:solidFill>
                            <a:schemeClr val="tx1"/>
                          </a:solidFill>
                          <a:effectLst/>
                          <a:latin typeface="Arial Nova Cond" panose="020B0506020202020204" pitchFamily="34" charset="0"/>
                        </a:rPr>
                        <a:t> (OUTCOME</a:t>
                      </a:r>
                      <a:r>
                        <a:rPr lang="en-US" sz="1600" dirty="0">
                          <a:solidFill>
                            <a:schemeClr val="tx1"/>
                          </a:solidFill>
                          <a:effectLst/>
                          <a:latin typeface="Arial Nova Cond" panose="020B0506020202020204" pitchFamily="34" charset="0"/>
                        </a:rPr>
                        <a:t> </a:t>
                      </a:r>
                      <a:r>
                        <a:rPr lang="en-US" sz="1600" dirty="0" err="1">
                          <a:solidFill>
                            <a:schemeClr val="tx1"/>
                          </a:solidFill>
                          <a:effectLst/>
                          <a:latin typeface="Arial Nova Cond" panose="020B0506020202020204" pitchFamily="34" charset="0"/>
                        </a:rPr>
                        <a:t>menengah</a:t>
                      </a:r>
                      <a:r>
                        <a:rPr lang="id-ID" sz="1600" dirty="0">
                          <a:solidFill>
                            <a:schemeClr val="tx1"/>
                          </a:solidFill>
                          <a:effectLst/>
                          <a:latin typeface="Arial Nova Cond" panose="020B0506020202020204" pitchFamily="34" charset="0"/>
                        </a:rPr>
                        <a:t>)</a:t>
                      </a:r>
                    </a:p>
                    <a:p>
                      <a:pPr marL="228600" algn="l">
                        <a:lnSpc>
                          <a:spcPct val="115000"/>
                        </a:lnSpc>
                        <a:spcAft>
                          <a:spcPts val="0"/>
                        </a:spcAft>
                      </a:pPr>
                      <a:r>
                        <a:rPr lang="en-US" sz="1600" dirty="0">
                          <a:solidFill>
                            <a:schemeClr val="tx1"/>
                          </a:solidFill>
                          <a:effectLst/>
                          <a:latin typeface="Arial Nova Cond" panose="020B0506020202020204" pitchFamily="34" charset="0"/>
                        </a:rPr>
                        <a:t> </a:t>
                      </a:r>
                      <a:endParaRPr lang="id-ID" sz="160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accent1">
                        <a:lumMod val="90000"/>
                      </a:schemeClr>
                    </a:solidFill>
                  </a:tcPr>
                </a:tc>
                <a:tc>
                  <a:txBody>
                    <a:bodyPr/>
                    <a:lstStyle/>
                    <a:p>
                      <a:pPr marL="457200" algn="l">
                        <a:lnSpc>
                          <a:spcPct val="115000"/>
                        </a:lnSpc>
                        <a:spcAft>
                          <a:spcPts val="0"/>
                        </a:spcAft>
                      </a:pPr>
                      <a:r>
                        <a:rPr lang="id-ID" sz="1600" dirty="0">
                          <a:solidFill>
                            <a:schemeClr val="tx1"/>
                          </a:solidFill>
                          <a:effectLst/>
                          <a:latin typeface="Arial Nova Cond" panose="020B0506020202020204" pitchFamily="34" charset="0"/>
                        </a:rPr>
                        <a:t>Sasaran Kinerja Tingkat Nasional</a:t>
                      </a:r>
                      <a:r>
                        <a:rPr lang="en-US" sz="1600" dirty="0">
                          <a:solidFill>
                            <a:schemeClr val="tx1"/>
                          </a:solidFill>
                          <a:effectLst/>
                          <a:latin typeface="Arial Nova Cond" panose="020B0506020202020204" pitchFamily="34" charset="0"/>
                        </a:rPr>
                        <a:t> (OUTCOME Panjang </a:t>
                      </a:r>
                      <a:r>
                        <a:rPr lang="en-US" sz="1600" dirty="0" err="1">
                          <a:solidFill>
                            <a:schemeClr val="tx1"/>
                          </a:solidFill>
                          <a:effectLst/>
                          <a:latin typeface="Arial Nova Cond" panose="020B0506020202020204" pitchFamily="34" charset="0"/>
                        </a:rPr>
                        <a:t>atau</a:t>
                      </a:r>
                      <a:r>
                        <a:rPr lang="en-US" sz="1600" dirty="0">
                          <a:solidFill>
                            <a:schemeClr val="tx1"/>
                          </a:solidFill>
                          <a:effectLst/>
                          <a:latin typeface="Arial Nova Cond" panose="020B0506020202020204" pitchFamily="34" charset="0"/>
                        </a:rPr>
                        <a:t> IMPACT)</a:t>
                      </a:r>
                      <a:endParaRPr lang="id-ID" sz="1600" dirty="0">
                        <a:solidFill>
                          <a:schemeClr val="tx1"/>
                        </a:solidFill>
                        <a:effectLst/>
                        <a:latin typeface="Arial Nova Cond" panose="020B0506020202020204" pitchFamily="34" charset="0"/>
                      </a:endParaRPr>
                    </a:p>
                    <a:p>
                      <a:pPr marL="228600" algn="l">
                        <a:lnSpc>
                          <a:spcPct val="115000"/>
                        </a:lnSpc>
                        <a:spcAft>
                          <a:spcPts val="0"/>
                        </a:spcAft>
                      </a:pPr>
                      <a:r>
                        <a:rPr lang="en-US" sz="1600" dirty="0">
                          <a:solidFill>
                            <a:schemeClr val="tx1"/>
                          </a:solidFill>
                          <a:effectLst/>
                          <a:latin typeface="Arial Nova Cond" panose="020B0506020202020204" pitchFamily="34" charset="0"/>
                        </a:rPr>
                        <a:t> </a:t>
                      </a:r>
                      <a:endParaRPr lang="id-ID" sz="160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accent1">
                        <a:lumMod val="90000"/>
                      </a:schemeClr>
                    </a:solidFill>
                  </a:tcPr>
                </a:tc>
                <a:extLst>
                  <a:ext uri="{0D108BD9-81ED-4DB2-BD59-A6C34878D82A}">
                    <a16:rowId xmlns:a16="http://schemas.microsoft.com/office/drawing/2014/main" val="10000"/>
                  </a:ext>
                </a:extLst>
              </a:tr>
              <a:tr h="1212661">
                <a:tc>
                  <a:txBody>
                    <a:bodyPr/>
                    <a:lstStyle/>
                    <a:p>
                      <a:pPr marL="88900" lvl="0" indent="0">
                        <a:buFontTx/>
                        <a:buNone/>
                      </a:pPr>
                      <a:r>
                        <a:rPr lang="en-US"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Alat Kesehatan:</a:t>
                      </a:r>
                    </a:p>
                    <a:p>
                      <a:pPr marL="317500" lvl="0" indent="-228600">
                        <a:buFont typeface="+mj-lt"/>
                        <a:buAutoNum type="arabicPeriod"/>
                      </a:pPr>
                      <a:r>
                        <a:rPr lang="en-US"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X Rp…</a:t>
                      </a:r>
                    </a:p>
                    <a:p>
                      <a:pPr marL="317500" lvl="0" indent="-228600">
                        <a:buFont typeface="+mj-lt"/>
                        <a:buAutoNum type="arabicPeriod"/>
                      </a:pPr>
                      <a:r>
                        <a:rPr lang="en-US"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Y Rp…</a:t>
                      </a:r>
                    </a:p>
                    <a:p>
                      <a:pPr marL="317500" lvl="0" indent="-228600">
                        <a:buFont typeface="+mj-lt"/>
                        <a:buAutoNum type="arabicPeriod"/>
                      </a:pPr>
                      <a:r>
                        <a:rPr lang="en-US"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Z Rp…</a:t>
                      </a:r>
                      <a:endParaRPr lang="id-ID"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accent4">
                        <a:lumMod val="75000"/>
                      </a:schemeClr>
                    </a:solidFill>
                  </a:tcPr>
                </a:tc>
                <a:tc>
                  <a:txBody>
                    <a:bodyPr/>
                    <a:lstStyle/>
                    <a:p>
                      <a:pPr marL="88900" lvl="0" indent="0">
                        <a:buFontTx/>
                        <a:buNone/>
                      </a:pPr>
                      <a:r>
                        <a:rPr lang="en-US" sz="1400" dirty="0" err="1">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Pengadaan</a:t>
                      </a:r>
                      <a:r>
                        <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 </a:t>
                      </a:r>
                      <a:r>
                        <a:rPr lang="en-US" sz="1400" dirty="0" err="1">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Fasilitas</a:t>
                      </a:r>
                      <a:r>
                        <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 Kesehatan</a:t>
                      </a:r>
                      <a:endParaRPr lang="id-ID"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bg2">
                        <a:lumMod val="50000"/>
                      </a:schemeClr>
                    </a:solidFill>
                  </a:tcPr>
                </a:tc>
                <a:tc>
                  <a:txBody>
                    <a:bodyPr/>
                    <a:lstStyle/>
                    <a:p>
                      <a:pPr marL="115888" indent="0" algn="l">
                        <a:lnSpc>
                          <a:spcPct val="115000"/>
                        </a:lnSpc>
                        <a:spcAft>
                          <a:spcPts val="0"/>
                        </a:spcAft>
                      </a:pPr>
                      <a:r>
                        <a:rPr lang="en-US" sz="1400" dirty="0" err="1">
                          <a:solidFill>
                            <a:schemeClr val="bg1"/>
                          </a:solidFill>
                          <a:effectLst/>
                          <a:latin typeface="Arial Nova Cond" panose="020B0506020202020204" pitchFamily="34" charset="0"/>
                        </a:rPr>
                        <a:t>Fasilitas</a:t>
                      </a:r>
                      <a:r>
                        <a:rPr lang="en-US" sz="1400" dirty="0">
                          <a:solidFill>
                            <a:schemeClr val="bg1"/>
                          </a:solidFill>
                          <a:effectLst/>
                          <a:latin typeface="Arial Nova Cond" panose="020B0506020202020204" pitchFamily="34" charset="0"/>
                        </a:rPr>
                        <a:t> Kesehatan </a:t>
                      </a:r>
                      <a:r>
                        <a:rPr lang="en-US" sz="1400" dirty="0" err="1">
                          <a:solidFill>
                            <a:schemeClr val="bg1"/>
                          </a:solidFill>
                          <a:effectLst/>
                          <a:latin typeface="Arial Nova Cond" panose="020B0506020202020204" pitchFamily="34" charset="0"/>
                        </a:rPr>
                        <a:t>Puskesmas</a:t>
                      </a:r>
                      <a:endParaRPr lang="en-US" sz="1400" dirty="0">
                        <a:solidFill>
                          <a:schemeClr val="bg1"/>
                        </a:solidFill>
                        <a:effectLst/>
                        <a:latin typeface="Arial Nova Cond" panose="020B0506020202020204" pitchFamily="34" charset="0"/>
                      </a:endParaRPr>
                    </a:p>
                    <a:p>
                      <a:pPr marL="115888" indent="0" algn="l">
                        <a:lnSpc>
                          <a:spcPct val="115000"/>
                        </a:lnSpc>
                        <a:spcAft>
                          <a:spcPts val="0"/>
                        </a:spcAft>
                      </a:pPr>
                      <a:endParaRPr lang="en-US" sz="1400" dirty="0">
                        <a:solidFill>
                          <a:schemeClr val="bg1"/>
                        </a:solidFill>
                        <a:effectLst/>
                        <a:latin typeface="Arial Nova Cond" panose="020B0506020202020204" pitchFamily="34" charset="0"/>
                      </a:endParaRPr>
                    </a:p>
                    <a:p>
                      <a:pPr marL="115888" indent="0" algn="l">
                        <a:lnSpc>
                          <a:spcPct val="115000"/>
                        </a:lnSpc>
                        <a:spcAft>
                          <a:spcPts val="0"/>
                        </a:spcAft>
                      </a:pPr>
                      <a:r>
                        <a:rPr lang="id-ID" sz="1400" dirty="0">
                          <a:solidFill>
                            <a:schemeClr val="bg1"/>
                          </a:solidFill>
                          <a:effectLst/>
                          <a:latin typeface="Arial Nova Cond" panose="020B0506020202020204" pitchFamily="34" charset="0"/>
                        </a:rPr>
                        <a:t>Indikator :</a:t>
                      </a:r>
                    </a:p>
                    <a:p>
                      <a:pPr marL="285750" lvl="0" indent="-196850">
                        <a:buFontTx/>
                        <a:buChar char="-"/>
                      </a:pPr>
                      <a:r>
                        <a:rPr lang="id-ID" sz="1400" b="1" kern="1200" dirty="0">
                          <a:solidFill>
                            <a:schemeClr val="bg1"/>
                          </a:solidFill>
                          <a:effectLst/>
                          <a:latin typeface="Arial Nova Cond" panose="020B0506020202020204" pitchFamily="34" charset="0"/>
                          <a:ea typeface="+mn-ea"/>
                          <a:cs typeface="+mn-cs"/>
                        </a:rPr>
                        <a:t>Jumlah </a:t>
                      </a:r>
                      <a:r>
                        <a:rPr lang="en-US" sz="1400" b="1" kern="1200" dirty="0" err="1">
                          <a:solidFill>
                            <a:schemeClr val="bg1"/>
                          </a:solidFill>
                          <a:effectLst/>
                          <a:latin typeface="Arial Nova Cond" panose="020B0506020202020204" pitchFamily="34" charset="0"/>
                          <a:ea typeface="+mn-ea"/>
                          <a:cs typeface="+mn-cs"/>
                        </a:rPr>
                        <a:t>Fasilitas</a:t>
                      </a:r>
                      <a:endParaRPr lang="id-ID"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rgbClr val="0070C0"/>
                    </a:solidFill>
                  </a:tcPr>
                </a:tc>
                <a:tc rowSpan="2">
                  <a:txBody>
                    <a:bodyPr/>
                    <a:lstStyle/>
                    <a:p>
                      <a:pPr marL="115888" indent="0" algn="l">
                        <a:lnSpc>
                          <a:spcPct val="115000"/>
                        </a:lnSpc>
                        <a:spcAft>
                          <a:spcPts val="0"/>
                        </a:spcAft>
                      </a:pPr>
                      <a:r>
                        <a:rPr lang="en-US" sz="1400" dirty="0" err="1">
                          <a:effectLst/>
                          <a:latin typeface="Arial Nova Cond" panose="020B0506020202020204" pitchFamily="34" charset="0"/>
                        </a:rPr>
                        <a:t>Peningkatan</a:t>
                      </a:r>
                      <a:r>
                        <a:rPr lang="en-US" sz="1400" dirty="0">
                          <a:effectLst/>
                          <a:latin typeface="Arial Nova Cond" panose="020B0506020202020204" pitchFamily="34" charset="0"/>
                        </a:rPr>
                        <a:t> </a:t>
                      </a:r>
                      <a:r>
                        <a:rPr lang="en-US" sz="1400" dirty="0" err="1">
                          <a:effectLst/>
                          <a:latin typeface="Arial Nova Cond" panose="020B0506020202020204" pitchFamily="34" charset="0"/>
                        </a:rPr>
                        <a:t>Akses</a:t>
                      </a:r>
                      <a:r>
                        <a:rPr lang="en-US" sz="1400" dirty="0">
                          <a:effectLst/>
                          <a:latin typeface="Arial Nova Cond" panose="020B0506020202020204" pitchFamily="34" charset="0"/>
                        </a:rPr>
                        <a:t> &amp; </a:t>
                      </a:r>
                      <a:r>
                        <a:rPr lang="en-US" sz="1400" dirty="0" err="1">
                          <a:effectLst/>
                          <a:latin typeface="Arial Nova Cond" panose="020B0506020202020204" pitchFamily="34" charset="0"/>
                        </a:rPr>
                        <a:t>Mutu</a:t>
                      </a:r>
                      <a:r>
                        <a:rPr lang="en-US" sz="1400" dirty="0">
                          <a:effectLst/>
                          <a:latin typeface="Arial Nova Cond" panose="020B0506020202020204" pitchFamily="34" charset="0"/>
                        </a:rPr>
                        <a:t> </a:t>
                      </a:r>
                      <a:r>
                        <a:rPr lang="en-US" sz="1400" dirty="0" err="1">
                          <a:effectLst/>
                          <a:latin typeface="Arial Nova Cond" panose="020B0506020202020204" pitchFamily="34" charset="0"/>
                        </a:rPr>
                        <a:t>Pelayanan</a:t>
                      </a:r>
                      <a:r>
                        <a:rPr lang="en-US" sz="1400" dirty="0">
                          <a:effectLst/>
                          <a:latin typeface="Arial Nova Cond" panose="020B0506020202020204" pitchFamily="34" charset="0"/>
                        </a:rPr>
                        <a:t> Kesehatan Ibu &amp; Anak,</a:t>
                      </a:r>
                      <a:endParaRPr lang="id-ID" sz="1400" dirty="0">
                        <a:effectLst/>
                        <a:latin typeface="Arial Nova Cond" panose="020B0506020202020204" pitchFamily="34" charset="0"/>
                      </a:endParaRPr>
                    </a:p>
                    <a:p>
                      <a:pPr marL="115888" indent="0" algn="l">
                        <a:lnSpc>
                          <a:spcPct val="115000"/>
                        </a:lnSpc>
                        <a:spcAft>
                          <a:spcPts val="0"/>
                        </a:spcAft>
                      </a:pPr>
                      <a:endParaRPr lang="en-US" sz="1400" dirty="0">
                        <a:effectLst/>
                        <a:latin typeface="Arial Nova Cond" panose="020B0506020202020204" pitchFamily="34" charset="0"/>
                      </a:endParaRPr>
                    </a:p>
                    <a:p>
                      <a:pPr marL="115888" indent="0" algn="l">
                        <a:lnSpc>
                          <a:spcPct val="115000"/>
                        </a:lnSpc>
                        <a:spcAft>
                          <a:spcPts val="0"/>
                        </a:spcAft>
                      </a:pPr>
                      <a:r>
                        <a:rPr lang="id-ID" sz="1400" dirty="0">
                          <a:solidFill>
                            <a:schemeClr val="tx1"/>
                          </a:solidFill>
                          <a:effectLst/>
                          <a:latin typeface="Arial Nova Cond" panose="020B0506020202020204" pitchFamily="34" charset="0"/>
                        </a:rPr>
                        <a:t>Indikator</a:t>
                      </a:r>
                      <a:r>
                        <a:rPr lang="id-ID" sz="1400" baseline="0" dirty="0">
                          <a:solidFill>
                            <a:schemeClr val="tx1"/>
                          </a:solidFill>
                          <a:effectLst/>
                          <a:latin typeface="Arial Nova Cond" panose="020B0506020202020204" pitchFamily="34" charset="0"/>
                        </a:rPr>
                        <a:t> :</a:t>
                      </a:r>
                    </a:p>
                    <a:p>
                      <a:pPr marL="401638" indent="-285750" algn="l">
                        <a:lnSpc>
                          <a:spcPct val="115000"/>
                        </a:lnSpc>
                        <a:spcAft>
                          <a:spcPts val="0"/>
                        </a:spcAft>
                        <a:buFont typeface="Wingdings" panose="05000000000000000000" pitchFamily="2" charset="2"/>
                        <a:buChar char="§"/>
                      </a:pPr>
                      <a:r>
                        <a:rPr lang="id-ID" sz="1400" kern="1200" dirty="0">
                          <a:solidFill>
                            <a:schemeClr val="tx1"/>
                          </a:solidFill>
                          <a:effectLst/>
                          <a:latin typeface="Arial Nova Cond" panose="020B0506020202020204" pitchFamily="34" charset="0"/>
                          <a:ea typeface="+mn-ea"/>
                          <a:cs typeface="+mn-cs"/>
                        </a:rPr>
                        <a:t>Jumlah kecamatan yang memiliki minimal 1 Puskesmas yang terakreditasi sebanyak 5.600</a:t>
                      </a:r>
                    </a:p>
                  </a:txBody>
                  <a:tcPr marL="36696" marR="36696" marT="0" marB="0">
                    <a:solidFill>
                      <a:schemeClr val="accent1">
                        <a:lumMod val="90000"/>
                      </a:schemeClr>
                    </a:solidFill>
                  </a:tcPr>
                </a:tc>
                <a:tc rowSpan="2">
                  <a:txBody>
                    <a:bodyPr/>
                    <a:lstStyle/>
                    <a:p>
                      <a:pPr marL="0" indent="0" algn="l">
                        <a:lnSpc>
                          <a:spcPct val="115000"/>
                        </a:lnSpc>
                        <a:spcAft>
                          <a:spcPts val="0"/>
                        </a:spcAft>
                      </a:pPr>
                      <a:r>
                        <a:rPr lang="en-US" sz="1400" dirty="0" err="1">
                          <a:effectLst/>
                          <a:latin typeface="Arial Nova Cond" panose="020B0506020202020204" pitchFamily="34" charset="0"/>
                        </a:rPr>
                        <a:t>Peningkatan</a:t>
                      </a:r>
                      <a:r>
                        <a:rPr lang="en-US" sz="1400" dirty="0">
                          <a:effectLst/>
                          <a:latin typeface="Arial Nova Cond" panose="020B0506020202020204" pitchFamily="34" charset="0"/>
                        </a:rPr>
                        <a:t> Kesehatan Ibu &amp; Anak, </a:t>
                      </a:r>
                      <a:endParaRPr lang="id-ID" sz="1400" dirty="0">
                        <a:effectLst/>
                        <a:latin typeface="Arial Nova Cond" panose="020B0506020202020204" pitchFamily="34" charset="0"/>
                      </a:endParaRPr>
                    </a:p>
                    <a:p>
                      <a:pPr marL="0" indent="0" algn="l">
                        <a:lnSpc>
                          <a:spcPct val="115000"/>
                        </a:lnSpc>
                        <a:spcAft>
                          <a:spcPts val="0"/>
                        </a:spcAft>
                      </a:pPr>
                      <a:r>
                        <a:rPr lang="en-US" sz="1400" dirty="0">
                          <a:effectLst/>
                          <a:latin typeface="Arial Nova Cond" panose="020B0506020202020204" pitchFamily="34" charset="0"/>
                        </a:rPr>
                        <a:t> </a:t>
                      </a:r>
                    </a:p>
                    <a:p>
                      <a:pPr marL="0" indent="0" algn="l">
                        <a:lnSpc>
                          <a:spcPct val="115000"/>
                        </a:lnSpc>
                        <a:spcAft>
                          <a:spcPts val="0"/>
                        </a:spcAft>
                      </a:pPr>
                      <a:r>
                        <a:rPr lang="en-US" sz="1400" dirty="0">
                          <a:solidFill>
                            <a:schemeClr val="tx1"/>
                          </a:solidFill>
                          <a:effectLst/>
                          <a:latin typeface="Arial Nova Cond" panose="020B0506020202020204" pitchFamily="34" charset="0"/>
                        </a:rPr>
                        <a:t>I</a:t>
                      </a:r>
                      <a:r>
                        <a:rPr lang="id-ID" sz="1400" dirty="0">
                          <a:solidFill>
                            <a:schemeClr val="tx1"/>
                          </a:solidFill>
                          <a:effectLst/>
                          <a:latin typeface="Arial Nova Cond" panose="020B0506020202020204" pitchFamily="34" charset="0"/>
                        </a:rPr>
                        <a:t>ndikator :</a:t>
                      </a:r>
                    </a:p>
                    <a:p>
                      <a:pPr marL="455930" indent="-285750" algn="l">
                        <a:lnSpc>
                          <a:spcPct val="115000"/>
                        </a:lnSpc>
                        <a:spcAft>
                          <a:spcPts val="0"/>
                        </a:spcAft>
                        <a:buFont typeface="Wingdings" panose="05000000000000000000" pitchFamily="2" charset="2"/>
                        <a:buChar char="§"/>
                      </a:pPr>
                      <a:r>
                        <a:rPr lang="id-ID" sz="1400" kern="1200" dirty="0">
                          <a:solidFill>
                            <a:schemeClr val="tx1"/>
                          </a:solidFill>
                          <a:effectLst/>
                          <a:latin typeface="Arial Nova Cond" panose="020B0506020202020204" pitchFamily="34" charset="0"/>
                          <a:ea typeface="+mn-ea"/>
                          <a:cs typeface="+mn-cs"/>
                        </a:rPr>
                        <a:t>persentase persalinan difasilitas</a:t>
                      </a:r>
                      <a:r>
                        <a:rPr lang="en-US" sz="1400" kern="1200" dirty="0" err="1">
                          <a:solidFill>
                            <a:schemeClr val="tx1"/>
                          </a:solidFill>
                          <a:effectLst/>
                          <a:latin typeface="Arial Nova Cond" panose="020B0506020202020204" pitchFamily="34" charset="0"/>
                          <a:ea typeface="+mn-ea"/>
                          <a:cs typeface="+mn-cs"/>
                        </a:rPr>
                        <a:t>i</a:t>
                      </a:r>
                      <a:r>
                        <a:rPr lang="id-ID" sz="1400" kern="1200" dirty="0">
                          <a:solidFill>
                            <a:schemeClr val="tx1"/>
                          </a:solidFill>
                          <a:effectLst/>
                          <a:latin typeface="Arial Nova Cond" panose="020B0506020202020204" pitchFamily="34" charset="0"/>
                          <a:ea typeface="+mn-ea"/>
                          <a:cs typeface="+mn-cs"/>
                        </a:rPr>
                        <a:t> sebesar 85%</a:t>
                      </a:r>
                    </a:p>
                    <a:p>
                      <a:pPr marL="455930" indent="-285750" algn="l">
                        <a:lnSpc>
                          <a:spcPct val="115000"/>
                        </a:lnSpc>
                        <a:spcAft>
                          <a:spcPts val="0"/>
                        </a:spcAft>
                        <a:buFont typeface="Wingdings" panose="05000000000000000000" pitchFamily="2" charset="2"/>
                        <a:buChar char="§"/>
                      </a:pPr>
                      <a:r>
                        <a:rPr lang="id-ID" sz="1400" kern="1200" dirty="0">
                          <a:solidFill>
                            <a:schemeClr val="tx1"/>
                          </a:solidFill>
                          <a:effectLst/>
                          <a:latin typeface="Arial Nova Cond" panose="020B0506020202020204" pitchFamily="34" charset="0"/>
                          <a:ea typeface="+mn-ea"/>
                          <a:cs typeface="+mn-cs"/>
                        </a:rPr>
                        <a:t>Dll</a:t>
                      </a:r>
                      <a:endParaRPr lang="id-ID" sz="1400" dirty="0">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accent1">
                        <a:lumMod val="90000"/>
                      </a:schemeClr>
                    </a:solidFill>
                  </a:tcPr>
                </a:tc>
                <a:tc rowSpan="2">
                  <a:txBody>
                    <a:bodyPr/>
                    <a:lstStyle/>
                    <a:p>
                      <a:pPr marL="50800" algn="l">
                        <a:lnSpc>
                          <a:spcPct val="115000"/>
                        </a:lnSpc>
                        <a:spcAft>
                          <a:spcPts val="0"/>
                        </a:spcAft>
                      </a:pPr>
                      <a:r>
                        <a:rPr lang="en-US" sz="1400" dirty="0" err="1">
                          <a:effectLst/>
                          <a:latin typeface="Arial Nova Cond" panose="020B0506020202020204" pitchFamily="34" charset="0"/>
                        </a:rPr>
                        <a:t>Peningkatan</a:t>
                      </a:r>
                      <a:r>
                        <a:rPr lang="en-US" sz="1400" dirty="0">
                          <a:effectLst/>
                          <a:latin typeface="Arial Nova Cond" panose="020B0506020202020204" pitchFamily="34" charset="0"/>
                        </a:rPr>
                        <a:t> status </a:t>
                      </a:r>
                      <a:r>
                        <a:rPr lang="en-US" sz="1400" dirty="0" err="1">
                          <a:effectLst/>
                          <a:latin typeface="Arial Nova Cond" panose="020B0506020202020204" pitchFamily="34" charset="0"/>
                        </a:rPr>
                        <a:t>kesehatan</a:t>
                      </a:r>
                      <a:r>
                        <a:rPr lang="en-US" sz="1400" dirty="0">
                          <a:effectLst/>
                          <a:latin typeface="Arial Nova Cond" panose="020B0506020202020204" pitchFamily="34" charset="0"/>
                        </a:rPr>
                        <a:t> </a:t>
                      </a:r>
                      <a:r>
                        <a:rPr lang="en-US" sz="1400" dirty="0" err="1">
                          <a:effectLst/>
                          <a:latin typeface="Arial Nova Cond" panose="020B0506020202020204" pitchFamily="34" charset="0"/>
                        </a:rPr>
                        <a:t>masyarakat</a:t>
                      </a:r>
                      <a:r>
                        <a:rPr lang="id-ID" sz="1400" dirty="0">
                          <a:effectLst/>
                          <a:latin typeface="Arial Nova Cond" panose="020B0506020202020204" pitchFamily="34" charset="0"/>
                        </a:rPr>
                        <a:t>;</a:t>
                      </a:r>
                    </a:p>
                    <a:p>
                      <a:pPr marL="50800" algn="l">
                        <a:lnSpc>
                          <a:spcPct val="115000"/>
                        </a:lnSpc>
                        <a:spcAft>
                          <a:spcPts val="0"/>
                        </a:spcAft>
                      </a:pPr>
                      <a:endParaRPr lang="en-US" sz="1400" dirty="0">
                        <a:effectLst/>
                        <a:latin typeface="Arial Nova Cond" panose="020B0506020202020204" pitchFamily="34" charset="0"/>
                      </a:endParaRPr>
                    </a:p>
                    <a:p>
                      <a:pPr marL="50800" algn="l">
                        <a:lnSpc>
                          <a:spcPct val="115000"/>
                        </a:lnSpc>
                        <a:spcAft>
                          <a:spcPts val="0"/>
                        </a:spcAft>
                      </a:pPr>
                      <a:r>
                        <a:rPr lang="id-ID" sz="1400" dirty="0">
                          <a:solidFill>
                            <a:schemeClr val="tx1"/>
                          </a:solidFill>
                          <a:effectLst/>
                          <a:latin typeface="Arial Nova Cond" panose="020B0506020202020204" pitchFamily="34" charset="0"/>
                        </a:rPr>
                        <a:t>Indikator</a:t>
                      </a:r>
                      <a:r>
                        <a:rPr lang="id-ID" sz="1400" baseline="0" dirty="0">
                          <a:solidFill>
                            <a:schemeClr val="tx1"/>
                          </a:solidFill>
                          <a:effectLst/>
                          <a:latin typeface="Arial Nova Cond" panose="020B0506020202020204" pitchFamily="34" charset="0"/>
                        </a:rPr>
                        <a:t> :</a:t>
                      </a:r>
                    </a:p>
                    <a:p>
                      <a:pPr marL="336550" indent="-285750" algn="l">
                        <a:lnSpc>
                          <a:spcPct val="115000"/>
                        </a:lnSpc>
                        <a:spcAft>
                          <a:spcPts val="0"/>
                        </a:spcAft>
                        <a:buFont typeface="Wingdings" panose="05000000000000000000" pitchFamily="2" charset="2"/>
                        <a:buChar char="§"/>
                      </a:pPr>
                      <a:r>
                        <a:rPr lang="id-ID" sz="1400" kern="1200" dirty="0">
                          <a:solidFill>
                            <a:schemeClr val="tx1"/>
                          </a:solidFill>
                          <a:effectLst/>
                          <a:latin typeface="Arial Nova Cond" panose="020B0506020202020204" pitchFamily="34" charset="0"/>
                          <a:ea typeface="+mn-ea"/>
                          <a:cs typeface="+mn-cs"/>
                        </a:rPr>
                        <a:t>Penurunan angka kematian ibu dari 359 per 100</a:t>
                      </a:r>
                      <a:r>
                        <a:rPr lang="en-US" sz="1400" kern="1200" dirty="0">
                          <a:solidFill>
                            <a:schemeClr val="tx1"/>
                          </a:solidFill>
                          <a:effectLst/>
                          <a:latin typeface="Arial Nova Cond" panose="020B0506020202020204" pitchFamily="34" charset="0"/>
                          <a:ea typeface="+mn-ea"/>
                          <a:cs typeface="+mn-cs"/>
                        </a:rPr>
                        <a:t> </a:t>
                      </a:r>
                      <a:r>
                        <a:rPr lang="id-ID" sz="1400" kern="1200" dirty="0">
                          <a:solidFill>
                            <a:schemeClr val="tx1"/>
                          </a:solidFill>
                          <a:effectLst/>
                          <a:latin typeface="Arial Nova Cond" panose="020B0506020202020204" pitchFamily="34" charset="0"/>
                          <a:ea typeface="+mn-ea"/>
                          <a:cs typeface="+mn-cs"/>
                        </a:rPr>
                        <a:t>kelahiran hidup  menjadi 306 per 100.000 kelahiran hidup (SDKI 2012).</a:t>
                      </a:r>
                    </a:p>
                    <a:p>
                      <a:pPr marL="336550" indent="-285750" algn="l">
                        <a:lnSpc>
                          <a:spcPct val="115000"/>
                        </a:lnSpc>
                        <a:spcAft>
                          <a:spcPts val="0"/>
                        </a:spcAft>
                        <a:buFont typeface="Wingdings" panose="05000000000000000000" pitchFamily="2" charset="2"/>
                        <a:buChar char="§"/>
                      </a:pPr>
                      <a:r>
                        <a:rPr lang="id-ID" sz="1400" kern="1200" dirty="0">
                          <a:solidFill>
                            <a:schemeClr val="tx1"/>
                          </a:solidFill>
                          <a:effectLst/>
                          <a:latin typeface="Arial Nova Cond" panose="020B0506020202020204" pitchFamily="34" charset="0"/>
                          <a:ea typeface="+mn-ea"/>
                          <a:cs typeface="+mn-cs"/>
                        </a:rPr>
                        <a:t>dll</a:t>
                      </a:r>
                    </a:p>
                    <a:p>
                      <a:pPr marL="50800" indent="0" algn="l">
                        <a:lnSpc>
                          <a:spcPct val="115000"/>
                        </a:lnSpc>
                        <a:spcAft>
                          <a:spcPts val="0"/>
                        </a:spcAft>
                        <a:buFontTx/>
                        <a:buNone/>
                      </a:pPr>
                      <a:endParaRPr lang="id-ID" sz="1400" dirty="0">
                        <a:effectLst/>
                        <a:latin typeface="Arial Nova Cond" panose="020B0506020202020204" pitchFamily="34" charset="0"/>
                      </a:endParaRPr>
                    </a:p>
                  </a:txBody>
                  <a:tcPr marL="36696" marR="36696" marT="0" marB="0">
                    <a:solidFill>
                      <a:schemeClr val="accent1">
                        <a:lumMod val="90000"/>
                      </a:schemeClr>
                    </a:solidFill>
                  </a:tcPr>
                </a:tc>
                <a:extLst>
                  <a:ext uri="{0D108BD9-81ED-4DB2-BD59-A6C34878D82A}">
                    <a16:rowId xmlns:a16="http://schemas.microsoft.com/office/drawing/2014/main" val="10001"/>
                  </a:ext>
                </a:extLst>
              </a:tr>
              <a:tr h="900277">
                <a:tc>
                  <a:txBody>
                    <a:bodyPr/>
                    <a:lstStyle/>
                    <a:p>
                      <a:pPr marL="179388" lvl="0" indent="-179388">
                        <a:buFont typeface="+mj-lt"/>
                        <a:buAutoNum type="arabicPeriod"/>
                      </a:pPr>
                      <a:r>
                        <a:rPr lang="fi-FI"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Ibu Melahirkan</a:t>
                      </a:r>
                    </a:p>
                    <a:p>
                      <a:pPr marL="357188" lvl="1" indent="-177800">
                        <a:buFont typeface="Wingdings" panose="05000000000000000000" pitchFamily="2" charset="2"/>
                        <a:buChar char="§"/>
                      </a:pPr>
                      <a:r>
                        <a:rPr lang="fi-FI"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Obat-obatan Rp…</a:t>
                      </a:r>
                    </a:p>
                    <a:p>
                      <a:pPr marL="357188" lvl="1" indent="-177800">
                        <a:buFont typeface="Wingdings" panose="05000000000000000000" pitchFamily="2" charset="2"/>
                        <a:buChar char="§"/>
                      </a:pPr>
                      <a:r>
                        <a:rPr lang="fi-FI"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Alat sekali pakai Rp…</a:t>
                      </a:r>
                    </a:p>
                    <a:p>
                      <a:pPr marL="179388" lvl="0" indent="-179388">
                        <a:buFont typeface="+mj-lt"/>
                        <a:buAutoNum type="arabicPeriod"/>
                      </a:pPr>
                      <a:r>
                        <a:rPr lang="fi-FI"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Vaksin Balita</a:t>
                      </a:r>
                    </a:p>
                    <a:p>
                      <a:pPr marL="357188" marR="0" lvl="1"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i-FI" sz="1400" b="0" i="0" u="none" strike="noStrike" kern="1200" cap="none" spc="0" normalizeH="0" baseline="0" noProof="0" dirty="0">
                          <a:ln>
                            <a:noFill/>
                          </a:ln>
                          <a:solidFill>
                            <a:schemeClr val="tx1"/>
                          </a:solidFill>
                          <a:effectLst/>
                          <a:uLnTx/>
                          <a:uFillTx/>
                          <a:latin typeface="Arial Nova Cond" panose="020B0506020202020204" pitchFamily="34" charset="0"/>
                          <a:ea typeface="SimSun" panose="02010600030101010101" pitchFamily="2" charset="-122"/>
                          <a:cs typeface="Times New Roman" panose="02020603050405020304" pitchFamily="18" charset="0"/>
                        </a:rPr>
                        <a:t>Vaksin Rp…</a:t>
                      </a:r>
                      <a:endParaRPr lang="fi-FI"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endParaRPr>
                    </a:p>
                    <a:p>
                      <a:pPr marL="179388" lvl="0" indent="-179388">
                        <a:buFont typeface="+mj-lt"/>
                        <a:buAutoNum type="arabicPeriod"/>
                      </a:pPr>
                      <a:r>
                        <a:rPr lang="fi-FI"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Kesehatan Anak</a:t>
                      </a:r>
                    </a:p>
                    <a:p>
                      <a:pPr marL="357188" marR="0" lvl="1"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i-FI" sz="1400" b="0" i="0" u="none" strike="noStrike" kern="1200" cap="none" spc="0" normalizeH="0" baseline="0" noProof="0" dirty="0">
                          <a:ln>
                            <a:noFill/>
                          </a:ln>
                          <a:solidFill>
                            <a:schemeClr val="tx1"/>
                          </a:solidFill>
                          <a:effectLst/>
                          <a:uLnTx/>
                          <a:uFillTx/>
                          <a:latin typeface="Arial Nova Cond" panose="020B0506020202020204" pitchFamily="34" charset="0"/>
                          <a:ea typeface="SimSun" panose="02010600030101010101" pitchFamily="2" charset="-122"/>
                          <a:cs typeface="Times New Roman" panose="02020603050405020304" pitchFamily="18" charset="0"/>
                        </a:rPr>
                        <a:t>Obat-obatan Rp…</a:t>
                      </a:r>
                      <a:endParaRPr lang="fi-FI"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endParaRPr>
                    </a:p>
                    <a:p>
                      <a:pPr marL="179388" lvl="0" indent="-179388">
                        <a:buFont typeface="+mj-lt"/>
                        <a:buAutoNum type="arabicPeriod"/>
                      </a:pPr>
                      <a:r>
                        <a:rPr lang="fi-FI" sz="1400" b="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rPr>
                        <a:t>Kesehatan Ibu Hamil</a:t>
                      </a:r>
                    </a:p>
                    <a:p>
                      <a:pPr marL="357188" marR="0" lvl="1"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i-FI" sz="1400" b="0" i="0" u="none" strike="noStrike" kern="1200" cap="none" spc="0" normalizeH="0" baseline="0" noProof="0" dirty="0">
                          <a:ln>
                            <a:noFill/>
                          </a:ln>
                          <a:solidFill>
                            <a:schemeClr val="tx1"/>
                          </a:solidFill>
                          <a:effectLst/>
                          <a:uLnTx/>
                          <a:uFillTx/>
                          <a:latin typeface="Arial Nova Cond" panose="020B0506020202020204" pitchFamily="34" charset="0"/>
                          <a:ea typeface="SimSun" panose="02010600030101010101" pitchFamily="2" charset="-122"/>
                          <a:cs typeface="Times New Roman" panose="02020603050405020304" pitchFamily="18" charset="0"/>
                        </a:rPr>
                        <a:t>Obat-obatan Rp…</a:t>
                      </a:r>
                      <a:endParaRPr lang="id-ID" sz="1400" dirty="0">
                        <a:solidFill>
                          <a:schemeClr val="tx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accent4">
                        <a:lumMod val="75000"/>
                      </a:schemeClr>
                    </a:solidFill>
                  </a:tcPr>
                </a:tc>
                <a:tc>
                  <a:txBody>
                    <a:bodyPr/>
                    <a:lstStyle/>
                    <a:p>
                      <a:pPr marL="179388" lvl="0" indent="-179388">
                        <a:buFont typeface="+mj-lt"/>
                        <a:buAutoNum type="arabicPeriod"/>
                      </a:pPr>
                      <a:r>
                        <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Ibu </a:t>
                      </a:r>
                      <a:r>
                        <a:rPr lang="en-US" sz="1400" dirty="0" err="1">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Melahirkan</a:t>
                      </a:r>
                      <a:endPar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p>
                      <a:pPr marL="179388" lvl="0" indent="-179388">
                        <a:buFont typeface="+mj-lt"/>
                        <a:buAutoNum type="arabicPeriod"/>
                      </a:pPr>
                      <a:r>
                        <a:rPr lang="en-US" sz="1400" dirty="0" err="1">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Vaksin</a:t>
                      </a:r>
                      <a:r>
                        <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 </a:t>
                      </a:r>
                      <a:r>
                        <a:rPr lang="en-US" sz="1400" dirty="0" err="1">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Balita</a:t>
                      </a:r>
                      <a:endPar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p>
                      <a:pPr marL="179388" lvl="0" indent="-179388">
                        <a:buFont typeface="+mj-lt"/>
                        <a:buAutoNum type="arabicPeriod"/>
                      </a:pPr>
                      <a:r>
                        <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Kesehatan Anak</a:t>
                      </a:r>
                    </a:p>
                    <a:p>
                      <a:pPr marL="179388" lvl="0" indent="-179388">
                        <a:buFont typeface="+mj-lt"/>
                        <a:buAutoNum type="arabicPeriod"/>
                      </a:pPr>
                      <a:r>
                        <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Kesehatan Ibu </a:t>
                      </a:r>
                      <a:r>
                        <a:rPr lang="en-US" sz="1400" dirty="0" err="1">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Hamil</a:t>
                      </a:r>
                      <a:endParaRPr lang="id-ID"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chemeClr val="bg2">
                        <a:lumMod val="50000"/>
                      </a:schemeClr>
                    </a:solidFill>
                  </a:tcPr>
                </a:tc>
                <a:tc>
                  <a:txBody>
                    <a:bodyPr/>
                    <a:lstStyle/>
                    <a:p>
                      <a:pPr marL="115888" indent="0" algn="l">
                        <a:lnSpc>
                          <a:spcPct val="115000"/>
                        </a:lnSpc>
                        <a:spcAft>
                          <a:spcPts val="0"/>
                        </a:spcAft>
                      </a:pPr>
                      <a:endParaRPr lang="en-US" sz="1400" dirty="0">
                        <a:solidFill>
                          <a:schemeClr val="bg1"/>
                        </a:solidFill>
                        <a:effectLst/>
                        <a:latin typeface="Arial Nova Cond" panose="020B0506020202020204" pitchFamily="34" charset="0"/>
                      </a:endParaRPr>
                    </a:p>
                    <a:p>
                      <a:pPr marL="115888" indent="0" algn="l">
                        <a:lnSpc>
                          <a:spcPct val="115000"/>
                        </a:lnSpc>
                        <a:spcAft>
                          <a:spcPts val="0"/>
                        </a:spcAft>
                      </a:pPr>
                      <a:r>
                        <a:rPr lang="en-US" sz="1400" dirty="0">
                          <a:solidFill>
                            <a:schemeClr val="bg1"/>
                          </a:solidFill>
                          <a:effectLst/>
                          <a:latin typeface="Arial Nova Cond" panose="020B0506020202020204" pitchFamily="34" charset="0"/>
                        </a:rPr>
                        <a:t>P</a:t>
                      </a:r>
                      <a:r>
                        <a:rPr lang="id-ID" sz="1400" dirty="0">
                          <a:solidFill>
                            <a:schemeClr val="bg1"/>
                          </a:solidFill>
                          <a:effectLst/>
                          <a:latin typeface="Arial Nova Cond" panose="020B0506020202020204" pitchFamily="34" charset="0"/>
                        </a:rPr>
                        <a:t>elayanan Kesehatan</a:t>
                      </a:r>
                      <a:r>
                        <a:rPr lang="en-US" sz="1400" dirty="0">
                          <a:solidFill>
                            <a:schemeClr val="bg1"/>
                          </a:solidFill>
                          <a:effectLst/>
                          <a:latin typeface="Arial Nova Cond" panose="020B0506020202020204" pitchFamily="34" charset="0"/>
                        </a:rPr>
                        <a:t> Ibu &amp; Anak</a:t>
                      </a:r>
                      <a:r>
                        <a:rPr lang="id-ID" sz="1400" dirty="0">
                          <a:solidFill>
                            <a:schemeClr val="bg1"/>
                          </a:solidFill>
                          <a:effectLst/>
                          <a:latin typeface="Arial Nova Cond" panose="020B0506020202020204" pitchFamily="34" charset="0"/>
                        </a:rPr>
                        <a:t> sesuai standar mutu</a:t>
                      </a:r>
                    </a:p>
                    <a:p>
                      <a:pPr marL="115888" indent="0" algn="l">
                        <a:lnSpc>
                          <a:spcPct val="115000"/>
                        </a:lnSpc>
                        <a:spcAft>
                          <a:spcPts val="0"/>
                        </a:spcAft>
                      </a:pPr>
                      <a:endParaRPr lang="en-US"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p>
                      <a:pPr marL="115888" indent="0" algn="l">
                        <a:lnSpc>
                          <a:spcPct val="115000"/>
                        </a:lnSpc>
                        <a:spcAft>
                          <a:spcPts val="0"/>
                        </a:spcAft>
                      </a:pPr>
                      <a:r>
                        <a:rPr lang="id-ID"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rPr>
                        <a:t>Indikator :</a:t>
                      </a:r>
                    </a:p>
                    <a:p>
                      <a:pPr marL="285750" lvl="0" indent="-196850">
                        <a:buFontTx/>
                        <a:buChar char="-"/>
                      </a:pPr>
                      <a:r>
                        <a:rPr lang="id-ID" sz="1400" b="1" kern="1200" dirty="0">
                          <a:solidFill>
                            <a:schemeClr val="bg1"/>
                          </a:solidFill>
                          <a:effectLst/>
                          <a:latin typeface="Arial Nova Cond" panose="020B0506020202020204" pitchFamily="34" charset="0"/>
                          <a:ea typeface="+mn-ea"/>
                          <a:cs typeface="+mn-cs"/>
                        </a:rPr>
                        <a:t>Jumlah </a:t>
                      </a:r>
                      <a:r>
                        <a:rPr lang="en-US" sz="1400" b="1" kern="1200" dirty="0" err="1">
                          <a:solidFill>
                            <a:schemeClr val="bg1"/>
                          </a:solidFill>
                          <a:effectLst/>
                          <a:latin typeface="Arial Nova Cond" panose="020B0506020202020204" pitchFamily="34" charset="0"/>
                          <a:ea typeface="+mn-ea"/>
                          <a:cs typeface="+mn-cs"/>
                        </a:rPr>
                        <a:t>Layanan</a:t>
                      </a:r>
                      <a:endParaRPr lang="id-ID" sz="1400" dirty="0">
                        <a:solidFill>
                          <a:schemeClr val="bg1"/>
                        </a:solidFill>
                        <a:effectLst/>
                        <a:latin typeface="Arial Nova Cond" panose="020B0506020202020204" pitchFamily="34" charset="0"/>
                        <a:ea typeface="SimSun" panose="02010600030101010101" pitchFamily="2" charset="-122"/>
                        <a:cs typeface="Times New Roman" panose="02020603050405020304" pitchFamily="18" charset="0"/>
                      </a:endParaRPr>
                    </a:p>
                  </a:txBody>
                  <a:tcPr marL="36696" marR="36696" marT="0" marB="0">
                    <a:solidFill>
                      <a:srgbClr val="0070C0"/>
                    </a:solidFill>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4754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Rectangle: Rounded Corners 272">
            <a:extLst>
              <a:ext uri="{FF2B5EF4-FFF2-40B4-BE49-F238E27FC236}">
                <a16:creationId xmlns:a16="http://schemas.microsoft.com/office/drawing/2014/main" id="{15C12F13-E0DB-4BE7-96CD-C30F4C073D22}"/>
              </a:ext>
            </a:extLst>
          </p:cNvPr>
          <p:cNvSpPr/>
          <p:nvPr/>
        </p:nvSpPr>
        <p:spPr>
          <a:xfrm>
            <a:off x="10116115" y="1009114"/>
            <a:ext cx="1120845" cy="577953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5122728" y="831544"/>
            <a:ext cx="1315877" cy="357692"/>
          </a:xfrm>
          <a:prstGeom prst="rect">
            <a:avLst/>
          </a:prstGeom>
          <a:solidFill>
            <a:schemeClr val="accent4">
              <a:lumMod val="60000"/>
              <a:lumOff val="4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PROGRAM KL</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2742586" y="800122"/>
            <a:ext cx="1315877" cy="357692"/>
          </a:xfrm>
          <a:prstGeom prst="rect">
            <a:avLst/>
          </a:prstGeom>
          <a:solidFill>
            <a:schemeClr val="accent4">
              <a:lumMod val="60000"/>
              <a:lumOff val="4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PROGRAM KL</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8007025" y="830268"/>
            <a:ext cx="1315877" cy="357692"/>
          </a:xfrm>
          <a:prstGeom prst="rect">
            <a:avLst/>
          </a:prstGeom>
          <a:solidFill>
            <a:schemeClr val="accent4">
              <a:lumMod val="60000"/>
              <a:lumOff val="4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PROGRAM KL</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778481" y="1589060"/>
            <a:ext cx="1569492" cy="382439"/>
          </a:xfrm>
          <a:prstGeom prst="rect">
            <a:avLst/>
          </a:prstGeom>
          <a:solidFill>
            <a:schemeClr val="accent4">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Sasaran Prog</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am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7443840" y="1559687"/>
            <a:ext cx="1569492" cy="411812"/>
          </a:xfrm>
          <a:prstGeom prst="rect">
            <a:avLst/>
          </a:prstGeom>
          <a:solidFill>
            <a:schemeClr val="accent4">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Sasaran Prog</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am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1721843" y="2561373"/>
            <a:ext cx="2232826" cy="386931"/>
          </a:xfrm>
          <a:prstGeom prst="rect">
            <a:avLst/>
          </a:prstGeom>
          <a:solidFill>
            <a:schemeClr val="accent6">
              <a:lumMod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white"/>
                </a:solidFill>
                <a:effectLst/>
                <a:uLnTx/>
                <a:uFillTx/>
                <a:latin typeface="Calibri" panose="020F0502020204030204"/>
                <a:ea typeface="+mn-ea"/>
                <a:cs typeface="+mn-cs"/>
              </a:rPr>
              <a:t>Kegiatan</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d-ID" sz="1600" b="0" i="0" u="none" strike="noStrike" kern="1200" cap="none" spc="0" normalizeH="0" baseline="0" noProof="0" dirty="0">
                <a:ln>
                  <a:noFill/>
                </a:ln>
                <a:solidFill>
                  <a:prstClr val="white"/>
                </a:solidFill>
                <a:effectLst/>
                <a:uLnTx/>
                <a:uFillTx/>
                <a:latin typeface="Calibri" panose="020F0502020204030204"/>
                <a:ea typeface="+mn-ea"/>
                <a:cs typeface="+mn-cs"/>
              </a:rPr>
              <a:t>(Sub Program)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p:cNvSpPr/>
          <p:nvPr/>
        </p:nvSpPr>
        <p:spPr>
          <a:xfrm>
            <a:off x="7137227" y="4256352"/>
            <a:ext cx="677841" cy="330072"/>
          </a:xfrm>
          <a:prstGeom prst="rect">
            <a:avLst/>
          </a:prstGeom>
          <a:solidFill>
            <a:schemeClr val="accent4">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KRO</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p:cNvSpPr/>
          <p:nvPr/>
        </p:nvSpPr>
        <p:spPr>
          <a:xfrm>
            <a:off x="4585356" y="4250026"/>
            <a:ext cx="677841" cy="350299"/>
          </a:xfrm>
          <a:prstGeom prst="rect">
            <a:avLst/>
          </a:prstGeom>
          <a:solidFill>
            <a:schemeClr val="accent4">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KRO</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p:cNvSpPr/>
          <p:nvPr/>
        </p:nvSpPr>
        <p:spPr>
          <a:xfrm>
            <a:off x="5964202" y="4862478"/>
            <a:ext cx="677841" cy="350299"/>
          </a:xfrm>
          <a:prstGeom prst="rect">
            <a:avLst/>
          </a:prstGeom>
          <a:solidFill>
            <a:schemeClr val="accent4">
              <a:lumMod val="60000"/>
              <a:lumOff val="4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RO</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3133653" y="4862478"/>
            <a:ext cx="677841" cy="350299"/>
          </a:xfrm>
          <a:prstGeom prst="rect">
            <a:avLst/>
          </a:prstGeom>
          <a:solidFill>
            <a:schemeClr val="accent4">
              <a:lumMod val="60000"/>
              <a:lumOff val="4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RO</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p:cNvSpPr/>
          <p:nvPr/>
        </p:nvSpPr>
        <p:spPr>
          <a:xfrm>
            <a:off x="1437391" y="5411222"/>
            <a:ext cx="876864" cy="350299"/>
          </a:xfrm>
          <a:prstGeom prst="rect">
            <a:avLst/>
          </a:prstGeom>
          <a:solidFill>
            <a:schemeClr val="accent4">
              <a:lumMod val="60000"/>
              <a:lumOff val="4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mn-ea"/>
                <a:cs typeface="+mn-cs"/>
              </a:rPr>
              <a:t>Komponen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p:cNvSpPr/>
          <p:nvPr/>
        </p:nvSpPr>
        <p:spPr>
          <a:xfrm>
            <a:off x="4380360" y="5411222"/>
            <a:ext cx="876864" cy="350299"/>
          </a:xfrm>
          <a:prstGeom prst="rect">
            <a:avLst/>
          </a:prstGeom>
          <a:solidFill>
            <a:schemeClr val="accent4">
              <a:lumMod val="60000"/>
              <a:lumOff val="4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mn-ea"/>
                <a:cs typeface="+mn-cs"/>
              </a:rPr>
              <a:t>Komponen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p:cNvSpPr/>
          <p:nvPr/>
        </p:nvSpPr>
        <p:spPr>
          <a:xfrm>
            <a:off x="3272598" y="5842476"/>
            <a:ext cx="635862" cy="350647"/>
          </a:xfrm>
          <a:prstGeom prst="rect">
            <a:avLst/>
          </a:prstGeom>
          <a:solidFill>
            <a:schemeClr val="accent4">
              <a:lumMod val="60000"/>
              <a:lumOff val="40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mn-ea"/>
                <a:cs typeface="+mn-cs"/>
              </a:rPr>
              <a:t>Akun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8" name="Straight Arrow Connector 37"/>
          <p:cNvCxnSpPr>
            <a:endCxn id="25" idx="3"/>
          </p:cNvCxnSpPr>
          <p:nvPr/>
        </p:nvCxnSpPr>
        <p:spPr>
          <a:xfrm flipH="1">
            <a:off x="3811494" y="4614254"/>
            <a:ext cx="1103261" cy="4233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2" idx="2"/>
          </p:cNvCxnSpPr>
          <p:nvPr/>
        </p:nvCxnSpPr>
        <p:spPr>
          <a:xfrm>
            <a:off x="4924277" y="4600325"/>
            <a:ext cx="1042927" cy="4913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6" idx="3"/>
          </p:cNvCxnSpPr>
          <p:nvPr/>
        </p:nvCxnSpPr>
        <p:spPr>
          <a:xfrm flipH="1">
            <a:off x="2314255" y="5236073"/>
            <a:ext cx="1112784" cy="3502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7" idx="1"/>
          </p:cNvCxnSpPr>
          <p:nvPr/>
        </p:nvCxnSpPr>
        <p:spPr>
          <a:xfrm>
            <a:off x="3436560" y="5222144"/>
            <a:ext cx="943800" cy="364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2"/>
            <a:endCxn id="28" idx="3"/>
          </p:cNvCxnSpPr>
          <p:nvPr/>
        </p:nvCxnSpPr>
        <p:spPr>
          <a:xfrm flipH="1">
            <a:off x="3908460" y="5761521"/>
            <a:ext cx="910332" cy="2562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91" idx="1"/>
          </p:cNvCxnSpPr>
          <p:nvPr/>
        </p:nvCxnSpPr>
        <p:spPr>
          <a:xfrm>
            <a:off x="4818792" y="5761521"/>
            <a:ext cx="827479" cy="2588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688935" y="151245"/>
            <a:ext cx="2194642" cy="437303"/>
          </a:xfrm>
          <a:prstGeom prst="rect">
            <a:avLst/>
          </a:prstGeom>
          <a:solidFill>
            <a:srgbClr val="C0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500" b="1" i="0" u="none" strike="noStrike" kern="1200" cap="none" spc="0" normalizeH="0" baseline="0" noProof="0" dirty="0">
                <a:ln>
                  <a:noFill/>
                </a:ln>
                <a:solidFill>
                  <a:prstClr val="white"/>
                </a:solidFill>
                <a:effectLst/>
                <a:uLnTx/>
                <a:uFillTx/>
                <a:latin typeface="Calibri" panose="020F0502020204030204"/>
                <a:ea typeface="+mn-ea"/>
                <a:cs typeface="+mn-cs"/>
              </a:rPr>
              <a:t>SASARAN STRATEGIS</a:t>
            </a: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 K/L</a:t>
            </a:r>
          </a:p>
        </p:txBody>
      </p:sp>
      <p:sp>
        <p:nvSpPr>
          <p:cNvPr id="60" name="Rectangle 59"/>
          <p:cNvSpPr/>
          <p:nvPr/>
        </p:nvSpPr>
        <p:spPr>
          <a:xfrm>
            <a:off x="5257224" y="2571274"/>
            <a:ext cx="2232825" cy="389727"/>
          </a:xfrm>
          <a:prstGeom prst="rect">
            <a:avLst/>
          </a:prstGeom>
          <a:solidFill>
            <a:schemeClr val="accent6">
              <a:lumMod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white"/>
                </a:solidFill>
                <a:effectLst/>
                <a:uLnTx/>
                <a:uFillTx/>
                <a:latin typeface="Calibri" panose="020F0502020204030204"/>
                <a:ea typeface="+mn-ea"/>
                <a:cs typeface="+mn-cs"/>
              </a:rPr>
              <a:t>Kegiatan</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d-ID" sz="1600" b="0" i="0" u="none" strike="noStrike" kern="1200" cap="none" spc="0" normalizeH="0" baseline="0" noProof="0" dirty="0">
                <a:ln>
                  <a:noFill/>
                </a:ln>
                <a:solidFill>
                  <a:prstClr val="white"/>
                </a:solidFill>
                <a:effectLst/>
                <a:uLnTx/>
                <a:uFillTx/>
                <a:latin typeface="Calibri" panose="020F0502020204030204"/>
                <a:ea typeface="+mn-ea"/>
                <a:cs typeface="+mn-cs"/>
              </a:rPr>
              <a:t>(Sub Program)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10091368" y="1580927"/>
            <a:ext cx="10621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srgbClr val="002060"/>
                </a:solidFill>
                <a:effectLst/>
                <a:uLnTx/>
                <a:uFillTx/>
                <a:latin typeface="Calibri" panose="020F0502020204030204"/>
                <a:ea typeface="+mn-ea"/>
                <a:cs typeface="Arial" charset="0"/>
              </a:rPr>
              <a:t>Outcome</a:t>
            </a: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Arial" charset="0"/>
            </a:endParaRPr>
          </a:p>
        </p:txBody>
      </p:sp>
      <p:sp>
        <p:nvSpPr>
          <p:cNvPr id="62" name="TextBox 61"/>
          <p:cNvSpPr txBox="1"/>
          <p:nvPr/>
        </p:nvSpPr>
        <p:spPr>
          <a:xfrm>
            <a:off x="10091368" y="4842653"/>
            <a:ext cx="8707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srgbClr val="00B050"/>
                </a:solidFill>
                <a:effectLst/>
                <a:uLnTx/>
                <a:uFillTx/>
                <a:latin typeface="Calibri" panose="020F0502020204030204"/>
                <a:ea typeface="+mn-ea"/>
                <a:cs typeface="Arial" charset="0"/>
              </a:rPr>
              <a:t>Output</a:t>
            </a:r>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Arial" charset="0"/>
            </a:endParaRPr>
          </a:p>
        </p:txBody>
      </p:sp>
      <p:sp>
        <p:nvSpPr>
          <p:cNvPr id="63" name="TextBox 62"/>
          <p:cNvSpPr txBox="1"/>
          <p:nvPr/>
        </p:nvSpPr>
        <p:spPr>
          <a:xfrm>
            <a:off x="10091368" y="5460502"/>
            <a:ext cx="8086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Arial" charset="0"/>
              </a:rPr>
              <a:t>Proses</a:t>
            </a:r>
            <a:endParaRPr kumimoji="0" lang="en-U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Arial" charset="0"/>
            </a:endParaRPr>
          </a:p>
        </p:txBody>
      </p:sp>
      <p:sp>
        <p:nvSpPr>
          <p:cNvPr id="65" name="TextBox 64"/>
          <p:cNvSpPr txBox="1"/>
          <p:nvPr/>
        </p:nvSpPr>
        <p:spPr>
          <a:xfrm>
            <a:off x="10147665" y="6351613"/>
            <a:ext cx="6960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srgbClr val="ED7D31"/>
                </a:solidFill>
                <a:effectLst/>
                <a:uLnTx/>
                <a:uFillTx/>
                <a:latin typeface="Calibri" panose="020F0502020204030204"/>
                <a:ea typeface="+mn-ea"/>
                <a:cs typeface="Arial" charset="0"/>
              </a:rPr>
              <a:t>Input</a:t>
            </a:r>
            <a:endPar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Arial" charset="0"/>
            </a:endParaRPr>
          </a:p>
        </p:txBody>
      </p:sp>
      <p:cxnSp>
        <p:nvCxnSpPr>
          <p:cNvPr id="66" name="Straight Arrow Connector 65"/>
          <p:cNvCxnSpPr>
            <a:cxnSpLocks/>
          </p:cNvCxnSpPr>
          <p:nvPr/>
        </p:nvCxnSpPr>
        <p:spPr>
          <a:xfrm flipH="1">
            <a:off x="1950678" y="989005"/>
            <a:ext cx="572374"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1421" y="805299"/>
            <a:ext cx="18070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dirty="0">
                <a:ln>
                  <a:noFill/>
                </a:ln>
                <a:solidFill>
                  <a:srgbClr val="000000"/>
                </a:solidFill>
                <a:effectLst/>
                <a:uLnTx/>
                <a:uFillTx/>
                <a:latin typeface="Calibri" panose="020F0502020204030204"/>
                <a:ea typeface="+mn-ea"/>
                <a:cs typeface="Arial" charset="0"/>
              </a:rPr>
              <a:t>PROGRAM PRIORITAS</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68" name="TextBox 67"/>
          <p:cNvSpPr txBox="1"/>
          <p:nvPr/>
        </p:nvSpPr>
        <p:spPr>
          <a:xfrm>
            <a:off x="81421" y="350142"/>
            <a:ext cx="17944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dirty="0">
                <a:ln>
                  <a:noFill/>
                </a:ln>
                <a:solidFill>
                  <a:srgbClr val="000000"/>
                </a:solidFill>
                <a:effectLst/>
                <a:uLnTx/>
                <a:uFillTx/>
                <a:latin typeface="Calibri" panose="020F0502020204030204"/>
                <a:ea typeface="+mn-ea"/>
                <a:cs typeface="Arial" charset="0"/>
              </a:rPr>
              <a:t>PRIORITAS NASIONAL</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cxnSp>
        <p:nvCxnSpPr>
          <p:cNvPr id="72" name="Straight Arrow Connector 71"/>
          <p:cNvCxnSpPr>
            <a:cxnSpLocks/>
          </p:cNvCxnSpPr>
          <p:nvPr/>
        </p:nvCxnSpPr>
        <p:spPr>
          <a:xfrm flipH="1">
            <a:off x="1954035" y="504030"/>
            <a:ext cx="569017"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312052" y="6423632"/>
            <a:ext cx="920479" cy="225295"/>
          </a:xfrm>
          <a:prstGeom prst="rect">
            <a:avLst/>
          </a:prstGeom>
          <a:solidFill>
            <a:schemeClr val="accent4">
              <a:lumMod val="60000"/>
              <a:lumOff val="40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mn-ea"/>
                <a:cs typeface="+mn-cs"/>
              </a:rPr>
              <a:t>Detil Biaya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Rectangle 90"/>
          <p:cNvSpPr/>
          <p:nvPr/>
        </p:nvSpPr>
        <p:spPr>
          <a:xfrm>
            <a:off x="5646271" y="5845031"/>
            <a:ext cx="635862" cy="350647"/>
          </a:xfrm>
          <a:prstGeom prst="rect">
            <a:avLst/>
          </a:prstGeom>
          <a:solidFill>
            <a:schemeClr val="accent4">
              <a:lumMod val="60000"/>
              <a:lumOff val="40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mn-ea"/>
                <a:cs typeface="+mn-cs"/>
              </a:rPr>
              <a:t>Akun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97"/>
          <p:cNvSpPr/>
          <p:nvPr/>
        </p:nvSpPr>
        <p:spPr>
          <a:xfrm>
            <a:off x="6863380" y="6423632"/>
            <a:ext cx="920479" cy="225295"/>
          </a:xfrm>
          <a:prstGeom prst="rect">
            <a:avLst/>
          </a:prstGeom>
          <a:solidFill>
            <a:schemeClr val="accent4">
              <a:lumMod val="60000"/>
              <a:lumOff val="40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mn-ea"/>
                <a:cs typeface="+mn-cs"/>
              </a:rPr>
              <a:t>Detil Biaya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9" name="Straight Arrow Connector 98"/>
          <p:cNvCxnSpPr>
            <a:endCxn id="88" idx="3"/>
          </p:cNvCxnSpPr>
          <p:nvPr/>
        </p:nvCxnSpPr>
        <p:spPr>
          <a:xfrm flipH="1">
            <a:off x="5232531" y="6228279"/>
            <a:ext cx="731671" cy="3080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98" idx="1"/>
          </p:cNvCxnSpPr>
          <p:nvPr/>
        </p:nvCxnSpPr>
        <p:spPr>
          <a:xfrm>
            <a:off x="5964202" y="6228279"/>
            <a:ext cx="899178" cy="3080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C84694C-9928-4ADF-BF49-C6D489AE5C22}"/>
              </a:ext>
            </a:extLst>
          </p:cNvPr>
          <p:cNvSpPr txBox="1"/>
          <p:nvPr/>
        </p:nvSpPr>
        <p:spPr>
          <a:xfrm>
            <a:off x="6354447" y="591143"/>
            <a:ext cx="10470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000" b="0" i="0" u="none" strike="noStrike" kern="1200" cap="none" spc="0" normalizeH="0" baseline="0" noProof="0" dirty="0">
                <a:ln>
                  <a:noFill/>
                </a:ln>
                <a:solidFill>
                  <a:srgbClr val="000000"/>
                </a:solidFill>
                <a:effectLst/>
                <a:uLnTx/>
                <a:uFillTx/>
                <a:latin typeface="Calibri" panose="020F0502020204030204"/>
                <a:ea typeface="+mn-ea"/>
                <a:cs typeface="Arial" charset="0"/>
              </a:rPr>
              <a:t>Indikator</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Arial" charset="0"/>
              </a:rPr>
              <a:t> </a:t>
            </a:r>
            <a:r>
              <a:rPr kumimoji="0" lang="en-US" sz="1000" b="0" i="0" u="none" strike="noStrike" kern="1200" cap="none" spc="0" normalizeH="0" baseline="0" noProof="0" dirty="0" err="1">
                <a:ln>
                  <a:noFill/>
                </a:ln>
                <a:solidFill>
                  <a:srgbClr val="000000"/>
                </a:solidFill>
                <a:effectLst/>
                <a:uLnTx/>
                <a:uFillTx/>
                <a:latin typeface="Calibri" panose="020F0502020204030204"/>
                <a:ea typeface="+mn-ea"/>
                <a:cs typeface="Arial" charset="0"/>
              </a:rPr>
              <a:t>Kinerja</a:t>
            </a: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cxnSp>
        <p:nvCxnSpPr>
          <p:cNvPr id="76" name="Straight Arrow Connector 75">
            <a:extLst>
              <a:ext uri="{FF2B5EF4-FFF2-40B4-BE49-F238E27FC236}">
                <a16:creationId xmlns:a16="http://schemas.microsoft.com/office/drawing/2014/main" id="{A4F017BC-DAA9-4EEC-B610-63C2F5BB7CEF}"/>
              </a:ext>
            </a:extLst>
          </p:cNvPr>
          <p:cNvCxnSpPr>
            <a:cxnSpLocks/>
            <a:stCxn id="47" idx="2"/>
            <a:endCxn id="12" idx="0"/>
          </p:cNvCxnSpPr>
          <p:nvPr/>
        </p:nvCxnSpPr>
        <p:spPr>
          <a:xfrm flipH="1">
            <a:off x="5780667" y="588548"/>
            <a:ext cx="5589" cy="242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BD15BF01-962B-4E55-9302-B76ADB4F32CA}"/>
              </a:ext>
            </a:extLst>
          </p:cNvPr>
          <p:cNvSpPr txBox="1"/>
          <p:nvPr/>
        </p:nvSpPr>
        <p:spPr>
          <a:xfrm>
            <a:off x="2323998" y="1961021"/>
            <a:ext cx="10470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000" b="0" i="0" u="none" strike="noStrike" kern="1200" cap="none" spc="0" normalizeH="0" baseline="0" noProof="0" dirty="0">
                <a:ln>
                  <a:noFill/>
                </a:ln>
                <a:solidFill>
                  <a:prstClr val="black"/>
                </a:solidFill>
                <a:effectLst/>
                <a:uLnTx/>
                <a:uFillTx/>
                <a:latin typeface="Calibri" panose="020F0502020204030204"/>
                <a:ea typeface="+mn-ea"/>
                <a:cs typeface="Arial" charset="0"/>
              </a:rPr>
              <a:t>Indikator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Arial" charset="0"/>
              </a:rPr>
              <a:t>Kinerja</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90" name="TextBox 89">
            <a:extLst>
              <a:ext uri="{FF2B5EF4-FFF2-40B4-BE49-F238E27FC236}">
                <a16:creationId xmlns:a16="http://schemas.microsoft.com/office/drawing/2014/main" id="{46DDA2BA-2584-4878-9AF9-AA9263A88193}"/>
              </a:ext>
            </a:extLst>
          </p:cNvPr>
          <p:cNvSpPr txBox="1"/>
          <p:nvPr/>
        </p:nvSpPr>
        <p:spPr>
          <a:xfrm>
            <a:off x="7864482" y="1998581"/>
            <a:ext cx="10470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000" b="0" i="0" u="none" strike="noStrike" kern="1200" cap="none" spc="0" normalizeH="0" baseline="0" noProof="0" dirty="0">
                <a:ln>
                  <a:noFill/>
                </a:ln>
                <a:solidFill>
                  <a:prstClr val="black"/>
                </a:solidFill>
                <a:effectLst/>
                <a:uLnTx/>
                <a:uFillTx/>
                <a:latin typeface="Calibri" panose="020F0502020204030204"/>
                <a:ea typeface="+mn-ea"/>
                <a:cs typeface="Arial" charset="0"/>
              </a:rPr>
              <a:t>Indikator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Arial" charset="0"/>
              </a:rPr>
              <a:t>Kinerja</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107" name="TextBox 106">
            <a:extLst>
              <a:ext uri="{FF2B5EF4-FFF2-40B4-BE49-F238E27FC236}">
                <a16:creationId xmlns:a16="http://schemas.microsoft.com/office/drawing/2014/main" id="{9F61B95A-18D6-457C-A252-D75D37643502}"/>
              </a:ext>
            </a:extLst>
          </p:cNvPr>
          <p:cNvSpPr txBox="1"/>
          <p:nvPr/>
        </p:nvSpPr>
        <p:spPr>
          <a:xfrm>
            <a:off x="1448135" y="3702288"/>
            <a:ext cx="10470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000" b="0" i="0" u="none" strike="noStrike" kern="1200" cap="none" spc="0" normalizeH="0" baseline="0" noProof="0" dirty="0">
                <a:ln>
                  <a:noFill/>
                </a:ln>
                <a:solidFill>
                  <a:prstClr val="black"/>
                </a:solidFill>
                <a:effectLst/>
                <a:uLnTx/>
                <a:uFillTx/>
                <a:latin typeface="Calibri" panose="020F0502020204030204"/>
                <a:ea typeface="+mn-ea"/>
                <a:cs typeface="Arial" charset="0"/>
              </a:rPr>
              <a:t>Indikator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Arial" charset="0"/>
              </a:rPr>
              <a:t>Kinerja</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108" name="TextBox 107">
            <a:extLst>
              <a:ext uri="{FF2B5EF4-FFF2-40B4-BE49-F238E27FC236}">
                <a16:creationId xmlns:a16="http://schemas.microsoft.com/office/drawing/2014/main" id="{7A2C8821-47AE-46CD-AAFC-AA637AEF980B}"/>
              </a:ext>
            </a:extLst>
          </p:cNvPr>
          <p:cNvSpPr txBox="1"/>
          <p:nvPr/>
        </p:nvSpPr>
        <p:spPr>
          <a:xfrm>
            <a:off x="7291527" y="3718408"/>
            <a:ext cx="10470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000" b="0" i="0" u="none" strike="noStrike" kern="1200" cap="none" spc="0" normalizeH="0" baseline="0" noProof="0" dirty="0">
                <a:ln>
                  <a:noFill/>
                </a:ln>
                <a:solidFill>
                  <a:prstClr val="black"/>
                </a:solidFill>
                <a:effectLst/>
                <a:uLnTx/>
                <a:uFillTx/>
                <a:latin typeface="Calibri" panose="020F0502020204030204"/>
                <a:ea typeface="+mn-ea"/>
                <a:cs typeface="Arial" charset="0"/>
              </a:rPr>
              <a:t>Indikator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Arial" charset="0"/>
              </a:rPr>
              <a:t>Kinerja</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cxnSp>
        <p:nvCxnSpPr>
          <p:cNvPr id="139" name="Connector: Elbow 138">
            <a:extLst>
              <a:ext uri="{FF2B5EF4-FFF2-40B4-BE49-F238E27FC236}">
                <a16:creationId xmlns:a16="http://schemas.microsoft.com/office/drawing/2014/main" id="{42B68518-4E06-4A69-A17A-EBDFB02D616B}"/>
              </a:ext>
            </a:extLst>
          </p:cNvPr>
          <p:cNvCxnSpPr>
            <a:cxnSpLocks/>
            <a:stCxn id="12" idx="2"/>
            <a:endCxn id="15" idx="0"/>
          </p:cNvCxnSpPr>
          <p:nvPr/>
        </p:nvCxnSpPr>
        <p:spPr>
          <a:xfrm rot="5400000">
            <a:off x="4472035" y="280428"/>
            <a:ext cx="399824" cy="2217440"/>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789B6B2B-6F29-4184-8AD7-8BAD96BA4DE4}"/>
              </a:ext>
            </a:extLst>
          </p:cNvPr>
          <p:cNvCxnSpPr>
            <a:cxnSpLocks/>
            <a:stCxn id="12" idx="2"/>
            <a:endCxn id="16" idx="0"/>
          </p:cNvCxnSpPr>
          <p:nvPr/>
        </p:nvCxnSpPr>
        <p:spPr>
          <a:xfrm rot="16200000" flipH="1">
            <a:off x="6819401" y="150501"/>
            <a:ext cx="370451" cy="244791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9DB5A11A-3899-4266-9C58-BBC41631B7D5}"/>
              </a:ext>
            </a:extLst>
          </p:cNvPr>
          <p:cNvCxnSpPr>
            <a:cxnSpLocks/>
            <a:stCxn id="15" idx="2"/>
            <a:endCxn id="60" idx="0"/>
          </p:cNvCxnSpPr>
          <p:nvPr/>
        </p:nvCxnSpPr>
        <p:spPr>
          <a:xfrm rot="16200000" flipH="1">
            <a:off x="4668545" y="866181"/>
            <a:ext cx="599775" cy="281041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CBD0ADBB-6567-4BF6-A8BD-AD0132942C55}"/>
              </a:ext>
            </a:extLst>
          </p:cNvPr>
          <p:cNvCxnSpPr>
            <a:cxnSpLocks/>
            <a:stCxn id="15" idx="2"/>
            <a:endCxn id="19" idx="0"/>
          </p:cNvCxnSpPr>
          <p:nvPr/>
        </p:nvCxnSpPr>
        <p:spPr>
          <a:xfrm rot="5400000">
            <a:off x="2905805" y="1903951"/>
            <a:ext cx="589874" cy="72497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5DC315AF-E8C2-44B3-B3A1-6C8C9870D786}"/>
              </a:ext>
            </a:extLst>
          </p:cNvPr>
          <p:cNvSpPr/>
          <p:nvPr/>
        </p:nvSpPr>
        <p:spPr>
          <a:xfrm>
            <a:off x="1678818" y="3417459"/>
            <a:ext cx="1688468" cy="307777"/>
          </a:xfrm>
          <a:prstGeom prst="rect">
            <a:avLst/>
          </a:prstGeom>
          <a:solidFill>
            <a:schemeClr val="accent6">
              <a:lumMod val="40000"/>
              <a:lumOff val="6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Sasaran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Kegiatan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FF78BAE0-1485-499F-92C1-5801A9942093}"/>
              </a:ext>
            </a:extLst>
          </p:cNvPr>
          <p:cNvSpPr/>
          <p:nvPr/>
        </p:nvSpPr>
        <p:spPr>
          <a:xfrm>
            <a:off x="6176014" y="3406930"/>
            <a:ext cx="1688468" cy="307777"/>
          </a:xfrm>
          <a:prstGeom prst="rect">
            <a:avLst/>
          </a:prstGeom>
          <a:solidFill>
            <a:schemeClr val="accent6">
              <a:lumMod val="40000"/>
              <a:lumOff val="6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black"/>
                </a:solidFill>
                <a:effectLst/>
                <a:uLnTx/>
                <a:uFillTx/>
                <a:latin typeface="Calibri" panose="020F0502020204030204"/>
                <a:ea typeface="+mn-ea"/>
                <a:cs typeface="+mn-cs"/>
              </a:rPr>
              <a:t>Sasaran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Kegiatan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2" name="Connector: Elbow 181">
            <a:extLst>
              <a:ext uri="{FF2B5EF4-FFF2-40B4-BE49-F238E27FC236}">
                <a16:creationId xmlns:a16="http://schemas.microsoft.com/office/drawing/2014/main" id="{132F9149-76E6-45D0-9393-F7AD858FF549}"/>
              </a:ext>
            </a:extLst>
          </p:cNvPr>
          <p:cNvCxnSpPr>
            <a:cxnSpLocks/>
            <a:stCxn id="60" idx="2"/>
            <a:endCxn id="181" idx="0"/>
          </p:cNvCxnSpPr>
          <p:nvPr/>
        </p:nvCxnSpPr>
        <p:spPr>
          <a:xfrm rot="16200000" flipH="1">
            <a:off x="6473978" y="2860659"/>
            <a:ext cx="445929" cy="64661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Connector: Elbow 190">
            <a:extLst>
              <a:ext uri="{FF2B5EF4-FFF2-40B4-BE49-F238E27FC236}">
                <a16:creationId xmlns:a16="http://schemas.microsoft.com/office/drawing/2014/main" id="{E41310F3-2E3D-4C17-B66B-DC714AC683CD}"/>
              </a:ext>
            </a:extLst>
          </p:cNvPr>
          <p:cNvCxnSpPr>
            <a:stCxn id="60" idx="2"/>
            <a:endCxn id="178" idx="0"/>
          </p:cNvCxnSpPr>
          <p:nvPr/>
        </p:nvCxnSpPr>
        <p:spPr>
          <a:xfrm rot="5400000">
            <a:off x="4220116" y="1263938"/>
            <a:ext cx="456458" cy="3850585"/>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Connector: Elbow 192">
            <a:extLst>
              <a:ext uri="{FF2B5EF4-FFF2-40B4-BE49-F238E27FC236}">
                <a16:creationId xmlns:a16="http://schemas.microsoft.com/office/drawing/2014/main" id="{A65DD003-669E-45C3-B65C-265F868406FD}"/>
              </a:ext>
            </a:extLst>
          </p:cNvPr>
          <p:cNvCxnSpPr>
            <a:stCxn id="47" idx="1"/>
            <a:endCxn id="13" idx="0"/>
          </p:cNvCxnSpPr>
          <p:nvPr/>
        </p:nvCxnSpPr>
        <p:spPr>
          <a:xfrm rot="10800000" flipV="1">
            <a:off x="3400525" y="369896"/>
            <a:ext cx="1288410" cy="43022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Connector: Elbow 194">
            <a:extLst>
              <a:ext uri="{FF2B5EF4-FFF2-40B4-BE49-F238E27FC236}">
                <a16:creationId xmlns:a16="http://schemas.microsoft.com/office/drawing/2014/main" id="{9C67E9BA-EFFB-4055-A1A9-D6F64D228DC9}"/>
              </a:ext>
            </a:extLst>
          </p:cNvPr>
          <p:cNvCxnSpPr>
            <a:stCxn id="47" idx="3"/>
            <a:endCxn id="14" idx="0"/>
          </p:cNvCxnSpPr>
          <p:nvPr/>
        </p:nvCxnSpPr>
        <p:spPr>
          <a:xfrm>
            <a:off x="6883577" y="369897"/>
            <a:ext cx="1781387" cy="46037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Connector: Elbow 221">
            <a:extLst>
              <a:ext uri="{FF2B5EF4-FFF2-40B4-BE49-F238E27FC236}">
                <a16:creationId xmlns:a16="http://schemas.microsoft.com/office/drawing/2014/main" id="{0E346368-1706-4361-88A1-14DF582476CA}"/>
              </a:ext>
            </a:extLst>
          </p:cNvPr>
          <p:cNvCxnSpPr>
            <a:stCxn id="181" idx="2"/>
            <a:endCxn id="21" idx="0"/>
          </p:cNvCxnSpPr>
          <p:nvPr/>
        </p:nvCxnSpPr>
        <p:spPr>
          <a:xfrm rot="16200000" flipH="1">
            <a:off x="6977376" y="3757579"/>
            <a:ext cx="541645" cy="455900"/>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Connector: Elbow 223">
            <a:extLst>
              <a:ext uri="{FF2B5EF4-FFF2-40B4-BE49-F238E27FC236}">
                <a16:creationId xmlns:a16="http://schemas.microsoft.com/office/drawing/2014/main" id="{DA45A83D-61D8-4177-A497-16FE315C9963}"/>
              </a:ext>
            </a:extLst>
          </p:cNvPr>
          <p:cNvCxnSpPr>
            <a:stCxn id="181" idx="2"/>
            <a:endCxn id="22" idx="0"/>
          </p:cNvCxnSpPr>
          <p:nvPr/>
        </p:nvCxnSpPr>
        <p:spPr>
          <a:xfrm rot="5400000">
            <a:off x="5704604" y="2934381"/>
            <a:ext cx="535319" cy="209597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Connector: Elbow 225">
            <a:extLst>
              <a:ext uri="{FF2B5EF4-FFF2-40B4-BE49-F238E27FC236}">
                <a16:creationId xmlns:a16="http://schemas.microsoft.com/office/drawing/2014/main" id="{CF0733AE-DA7D-4104-8798-07EA6253CE5F}"/>
              </a:ext>
            </a:extLst>
          </p:cNvPr>
          <p:cNvCxnSpPr>
            <a:stCxn id="21" idx="3"/>
            <a:endCxn id="62" idx="1"/>
          </p:cNvCxnSpPr>
          <p:nvPr/>
        </p:nvCxnSpPr>
        <p:spPr>
          <a:xfrm>
            <a:off x="7815068" y="4421388"/>
            <a:ext cx="2276300" cy="605931"/>
          </a:xfrm>
          <a:prstGeom prst="bentConnector3">
            <a:avLst/>
          </a:prstGeom>
          <a:ln w="38100">
            <a:solidFill>
              <a:schemeClr val="accent6">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8" name="Connector: Elbow 227">
            <a:extLst>
              <a:ext uri="{FF2B5EF4-FFF2-40B4-BE49-F238E27FC236}">
                <a16:creationId xmlns:a16="http://schemas.microsoft.com/office/drawing/2014/main" id="{9295D3AD-F440-46BC-8B47-A06BEE212AD9}"/>
              </a:ext>
            </a:extLst>
          </p:cNvPr>
          <p:cNvCxnSpPr>
            <a:stCxn id="24" idx="3"/>
            <a:endCxn id="62" idx="1"/>
          </p:cNvCxnSpPr>
          <p:nvPr/>
        </p:nvCxnSpPr>
        <p:spPr>
          <a:xfrm flipV="1">
            <a:off x="6642043" y="5027319"/>
            <a:ext cx="3449325" cy="10309"/>
          </a:xfrm>
          <a:prstGeom prst="bentConnector3">
            <a:avLst/>
          </a:prstGeom>
          <a:ln w="38100">
            <a:solidFill>
              <a:schemeClr val="accent6">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0" name="Connector: Elbow 229">
            <a:extLst>
              <a:ext uri="{FF2B5EF4-FFF2-40B4-BE49-F238E27FC236}">
                <a16:creationId xmlns:a16="http://schemas.microsoft.com/office/drawing/2014/main" id="{2F0E0025-376C-4688-8541-665A910899A3}"/>
              </a:ext>
            </a:extLst>
          </p:cNvPr>
          <p:cNvCxnSpPr>
            <a:stCxn id="16" idx="3"/>
            <a:endCxn id="59" idx="1"/>
          </p:cNvCxnSpPr>
          <p:nvPr/>
        </p:nvCxnSpPr>
        <p:spPr>
          <a:xfrm>
            <a:off x="9013332" y="1765593"/>
            <a:ext cx="1078036" cy="12700"/>
          </a:xfrm>
          <a:prstGeom prst="bentConnector3">
            <a:avLst/>
          </a:prstGeom>
          <a:ln w="38100">
            <a:solidFill>
              <a:schemeClr val="accent6">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6" name="Connector: Elbow 235">
            <a:extLst>
              <a:ext uri="{FF2B5EF4-FFF2-40B4-BE49-F238E27FC236}">
                <a16:creationId xmlns:a16="http://schemas.microsoft.com/office/drawing/2014/main" id="{617A5269-5618-4525-9FB3-1F63BDE08BF0}"/>
              </a:ext>
            </a:extLst>
          </p:cNvPr>
          <p:cNvCxnSpPr>
            <a:stCxn id="27" idx="3"/>
            <a:endCxn id="63" idx="1"/>
          </p:cNvCxnSpPr>
          <p:nvPr/>
        </p:nvCxnSpPr>
        <p:spPr>
          <a:xfrm>
            <a:off x="5257224" y="5586372"/>
            <a:ext cx="4834144" cy="58796"/>
          </a:xfrm>
          <a:prstGeom prst="bentConnector3">
            <a:avLst/>
          </a:prstGeom>
          <a:ln w="38100">
            <a:solidFill>
              <a:schemeClr val="accent6">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9" name="Connector: Elbow 238">
            <a:extLst>
              <a:ext uri="{FF2B5EF4-FFF2-40B4-BE49-F238E27FC236}">
                <a16:creationId xmlns:a16="http://schemas.microsoft.com/office/drawing/2014/main" id="{7787A61A-1B28-4A1B-8CF6-F4B29F8B0B6B}"/>
              </a:ext>
            </a:extLst>
          </p:cNvPr>
          <p:cNvCxnSpPr>
            <a:stCxn id="91" idx="3"/>
            <a:endCxn id="65" idx="1"/>
          </p:cNvCxnSpPr>
          <p:nvPr/>
        </p:nvCxnSpPr>
        <p:spPr>
          <a:xfrm>
            <a:off x="6282133" y="6020355"/>
            <a:ext cx="3865532" cy="515924"/>
          </a:xfrm>
          <a:prstGeom prst="bentConnector3">
            <a:avLst/>
          </a:prstGeom>
          <a:ln w="38100">
            <a:solidFill>
              <a:schemeClr val="accent6">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1" name="Connector: Elbow 240">
            <a:extLst>
              <a:ext uri="{FF2B5EF4-FFF2-40B4-BE49-F238E27FC236}">
                <a16:creationId xmlns:a16="http://schemas.microsoft.com/office/drawing/2014/main" id="{7B9DDD1D-D5C9-4CF0-89CA-6AB60814B3BF}"/>
              </a:ext>
            </a:extLst>
          </p:cNvPr>
          <p:cNvCxnSpPr>
            <a:stCxn id="98" idx="3"/>
            <a:endCxn id="65" idx="1"/>
          </p:cNvCxnSpPr>
          <p:nvPr/>
        </p:nvCxnSpPr>
        <p:spPr>
          <a:xfrm flipV="1">
            <a:off x="7783859" y="6536279"/>
            <a:ext cx="2363806" cy="1"/>
          </a:xfrm>
          <a:prstGeom prst="bentConnector3">
            <a:avLst/>
          </a:prstGeom>
          <a:ln w="38100">
            <a:solidFill>
              <a:schemeClr val="accent6">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4BCD7A33-FAB3-484B-B93B-FC05676EE89C}"/>
              </a:ext>
            </a:extLst>
          </p:cNvPr>
          <p:cNvSpPr txBox="1"/>
          <p:nvPr/>
        </p:nvSpPr>
        <p:spPr>
          <a:xfrm>
            <a:off x="9785555" y="662019"/>
            <a:ext cx="1781963" cy="307777"/>
          </a:xfrm>
          <a:prstGeom prst="rect">
            <a:avLst/>
          </a:prstGeom>
          <a:solidFill>
            <a:srgbClr val="00206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err="1">
                <a:ln>
                  <a:noFill/>
                </a:ln>
                <a:solidFill>
                  <a:prstClr val="white"/>
                </a:solidFill>
                <a:effectLst/>
                <a:uLnTx/>
                <a:uFillTx/>
                <a:latin typeface="Calibri" panose="020F0502020204030204"/>
                <a:ea typeface="+mn-ea"/>
                <a:cs typeface="Arial" charset="0"/>
              </a:rPr>
              <a:t>Struktur</a:t>
            </a:r>
            <a:r>
              <a:rPr kumimoji="0" lang="en-US" sz="1400" b="1" i="0" u="sng" strike="noStrike" kern="1200" cap="none" spc="0" normalizeH="0" baseline="0" noProof="0" dirty="0">
                <a:ln>
                  <a:noFill/>
                </a:ln>
                <a:solidFill>
                  <a:prstClr val="white"/>
                </a:solidFill>
                <a:effectLst/>
                <a:uLnTx/>
                <a:uFillTx/>
                <a:latin typeface="Calibri" panose="020F0502020204030204"/>
                <a:ea typeface="+mn-ea"/>
                <a:cs typeface="Arial" charset="0"/>
              </a:rPr>
              <a:t> Logic Model </a:t>
            </a:r>
          </a:p>
        </p:txBody>
      </p:sp>
      <p:cxnSp>
        <p:nvCxnSpPr>
          <p:cNvPr id="2" name="Connector: Elbow 1">
            <a:extLst>
              <a:ext uri="{FF2B5EF4-FFF2-40B4-BE49-F238E27FC236}">
                <a16:creationId xmlns:a16="http://schemas.microsoft.com/office/drawing/2014/main" id="{28CB96F8-887A-5D53-108A-7B18B417AE27}"/>
              </a:ext>
            </a:extLst>
          </p:cNvPr>
          <p:cNvCxnSpPr>
            <a:cxnSpLocks/>
            <a:stCxn id="181" idx="3"/>
            <a:endCxn id="59" idx="1"/>
          </p:cNvCxnSpPr>
          <p:nvPr/>
        </p:nvCxnSpPr>
        <p:spPr>
          <a:xfrm flipV="1">
            <a:off x="7864482" y="1765593"/>
            <a:ext cx="2226886" cy="1795226"/>
          </a:xfrm>
          <a:prstGeom prst="bentConnector3">
            <a:avLst>
              <a:gd name="adj1" fmla="val 75608"/>
            </a:avLst>
          </a:prstGeom>
          <a:ln w="38100">
            <a:solidFill>
              <a:schemeClr val="accent6">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4887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5FEF8-1733-4347-95CE-3BB62B2B8DD7}">
  <ds:schemaRefs>
    <ds:schemaRef ds:uri="http://schemas.microsoft.com/office/2006/documentManagement/types"/>
    <ds:schemaRef ds:uri="http://schemas.microsoft.com/office/infopath/2007/PartnerControls"/>
    <ds:schemaRef ds:uri="http://schemas.microsoft.com/sharepoint/v3"/>
    <ds:schemaRef ds:uri="http://purl.org/dc/dcmitype/"/>
    <ds:schemaRef ds:uri="http://purl.org/dc/elements/1.1/"/>
    <ds:schemaRef ds:uri="http://www.w3.org/XML/1998/namespace"/>
    <ds:schemaRef ds:uri="http://schemas.microsoft.com/office/2006/metadata/properties"/>
    <ds:schemaRef ds:uri="http://schemas.openxmlformats.org/package/2006/metadata/core-properties"/>
    <ds:schemaRef ds:uri="230e9df3-be65-4c73-a93b-d1236ebd677e"/>
    <ds:schemaRef ds:uri="16c05727-aa75-4e4a-9b5f-8a80a1165891"/>
    <ds:schemaRef ds:uri="71af3243-3dd4-4a8d-8c0d-dd76da1f02a5"/>
    <ds:schemaRef ds:uri="http://purl.org/dc/terms/"/>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{02E60E89-7F17-4212-BA02-C47BEB9EB44E}tf78438558_win32</Template>
  <TotalTime>1765</TotalTime>
  <Words>5682</Words>
  <Application>Microsoft Office PowerPoint</Application>
  <PresentationFormat>Widescreen</PresentationFormat>
  <Paragraphs>1057</Paragraphs>
  <Slides>56</Slides>
  <Notes>2</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56</vt:i4>
      </vt:variant>
    </vt:vector>
  </HeadingPairs>
  <TitlesOfParts>
    <vt:vector size="77" baseType="lpstr">
      <vt:lpstr>Arial</vt:lpstr>
      <vt:lpstr>Arial Black</vt:lpstr>
      <vt:lpstr>Arial MT</vt:lpstr>
      <vt:lpstr>Arial Nova Cond</vt:lpstr>
      <vt:lpstr>Britannic Bold</vt:lpstr>
      <vt:lpstr>Calibri</vt:lpstr>
      <vt:lpstr>Calibri Light</vt:lpstr>
      <vt:lpstr>Cambria</vt:lpstr>
      <vt:lpstr>Corbel</vt:lpstr>
      <vt:lpstr>Courier New</vt:lpstr>
      <vt:lpstr>Franklin Gothic Book</vt:lpstr>
      <vt:lpstr>Georgia</vt:lpstr>
      <vt:lpstr>Roboto</vt:lpstr>
      <vt:lpstr>Roboto Cn</vt:lpstr>
      <vt:lpstr>Sabon Next LT</vt:lpstr>
      <vt:lpstr>Segoe UI Symbol</vt:lpstr>
      <vt:lpstr>Times New Roman</vt:lpstr>
      <vt:lpstr>Tw Cen MT</vt:lpstr>
      <vt:lpstr>Wingdings</vt:lpstr>
      <vt:lpstr>Office Theme</vt:lpstr>
      <vt:lpstr>1_Office Theme</vt:lpstr>
      <vt:lpstr>ALOKASI &amp; revisi anggaran </vt:lpstr>
      <vt:lpstr>CV</vt:lpstr>
      <vt:lpstr>AGENDA</vt:lpstr>
      <vt:lpstr>Penting untuk mengelola anggaran dengan transparan dan bertanggung jawab demi kepercayaan publik.</vt:lpstr>
      <vt:lpstr>Logic model / logical framework</vt:lpstr>
      <vt:lpstr>Logic Model Dalam Penganggaran</vt:lpstr>
      <vt:lpstr>Tahapan Penyusunan Informasi Kinerja       Logical Framework </vt:lpstr>
      <vt:lpstr>Hasil Perumusan KINERJA &amp; ANGGARAN</vt:lpstr>
      <vt:lpstr>PowerPoint Presentation</vt:lpstr>
      <vt:lpstr>Jenis Output (KRO – RO)</vt:lpstr>
      <vt:lpstr>PowerPoint Presentation</vt:lpstr>
      <vt:lpstr>PowerPoint Presentation</vt:lpstr>
      <vt:lpstr>3 Tahap Penyusunan Anggaran  </vt:lpstr>
      <vt:lpstr>Penyususunan pagu indikatif</vt:lpstr>
      <vt:lpstr>PowerPoint Presentation</vt:lpstr>
      <vt:lpstr>PowerPoint Presentation</vt:lpstr>
      <vt:lpstr>PowerPoint Presentation</vt:lpstr>
      <vt:lpstr>Penyususunan Pagu Anggaran</vt:lpstr>
      <vt:lpstr>Penyususunan ALOKASI ANGGARAN</vt:lpstr>
      <vt:lpstr>PENELITIAN &amp; PENELAAHAN ANGGARAN </vt:lpstr>
      <vt:lpstr>PENELITIAN RKA-K/L</vt:lpstr>
      <vt:lpstr>Penelaahan rka-k/l</vt:lpstr>
      <vt:lpstr>REVIu ANGGARAN </vt:lpstr>
      <vt:lpstr>REVIU RKA-K/L</vt:lpstr>
      <vt:lpstr>Reviu bukanlah audit</vt:lpstr>
      <vt:lpstr>Sasaran reviu </vt:lpstr>
      <vt:lpstr>Kebutuhan data pelaksanaan reviu </vt:lpstr>
      <vt:lpstr>Ruang Lingkup Reviu difokuskan </vt:lpstr>
      <vt:lpstr>FORMAT PROGRAM KERJA REVIU RKA-K/L</vt:lpstr>
      <vt:lpstr>REVISI  ANGGARAN </vt:lpstr>
      <vt:lpstr>I. Ketentuan Umum Revisi Anggaran</vt:lpstr>
      <vt:lpstr>I. Ketentuan Umum Revisi Anggaran</vt:lpstr>
      <vt:lpstr>I. Ketentuan Umum Revisi Anggaran...(2)</vt:lpstr>
      <vt:lpstr>II. Tema Revisi Anggaran...(1)</vt:lpstr>
      <vt:lpstr>II. Tema Revisi Anggaran...(2)</vt:lpstr>
      <vt:lpstr>II. Tema Revisi Anggaran...(3)</vt:lpstr>
      <vt:lpstr>III. Mekanisme Revisi Anggaran di DJA</vt:lpstr>
      <vt:lpstr>III. Mekanisme Revisi Anggaran di DJPb</vt:lpstr>
      <vt:lpstr>III. Mekanisme Revisi Kewenangan KL  Pengesahan DJPb</vt:lpstr>
      <vt:lpstr>III. Mekanisme Revisi Anggaran pada K/L Tidak Mengubah  DIPA</vt:lpstr>
      <vt:lpstr>IV. Batas Akhir Penerimaan Usulan &amp; Penyampaian Pengesahan Revisi Anggaran</vt:lpstr>
      <vt:lpstr>IV. Batas Akhir Penerimaan Usulan &amp; Penyampaian Pengesahan Revisi Anggaran</vt:lpstr>
      <vt:lpstr>V. Keīenīuan Baru...(2)</vt:lpstr>
      <vt:lpstr>V. Keīenīuan Baru...(3)</vt:lpstr>
      <vt:lpstr>Dalam hal usulan Revisi Anggaran memuat substansi yang meliputi  kewenangan Direktorat Pelaksanaan Anggaran - Direktorat Jenderal  Perbendaharaan dan Kantor Wilayah Direktorat Jenderal Perbendaharaan,  proses penetapannya dilakukan oleh Direktorat Pelaksanaan Anggaran - DJPb</vt:lpstr>
      <vt:lpstr>PowerPoint Presentation</vt:lpstr>
      <vt:lpstr>BAGAIMANA MENYIKAPI?</vt:lpstr>
      <vt:lpstr>SUMMARY </vt:lpstr>
      <vt:lpstr>TERIMAKASIH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Achmad Zunaidi</dc:creator>
  <cp:lastModifiedBy>Achmad Zunaidi</cp:lastModifiedBy>
  <cp:revision>45</cp:revision>
  <dcterms:created xsi:type="dcterms:W3CDTF">2024-01-17T11:30:56Z</dcterms:created>
  <dcterms:modified xsi:type="dcterms:W3CDTF">2024-01-21T11:02:48Z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