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51" r:id="rId3"/>
    <p:sldId id="301" r:id="rId4"/>
    <p:sldId id="336" r:id="rId5"/>
    <p:sldId id="349" r:id="rId6"/>
    <p:sldId id="350" r:id="rId7"/>
    <p:sldId id="348" r:id="rId8"/>
    <p:sldId id="345" r:id="rId9"/>
    <p:sldId id="346" r:id="rId10"/>
    <p:sldId id="261" r:id="rId11"/>
    <p:sldId id="306" r:id="rId12"/>
    <p:sldId id="343" r:id="rId13"/>
    <p:sldId id="265" r:id="rId14"/>
    <p:sldId id="266" r:id="rId15"/>
    <p:sldId id="323" r:id="rId16"/>
    <p:sldId id="341" r:id="rId17"/>
    <p:sldId id="269" r:id="rId18"/>
    <p:sldId id="270" r:id="rId19"/>
    <p:sldId id="271" r:id="rId20"/>
    <p:sldId id="338" r:id="rId21"/>
    <p:sldId id="342" r:id="rId22"/>
    <p:sldId id="272" r:id="rId23"/>
    <p:sldId id="273" r:id="rId24"/>
    <p:sldId id="275" r:id="rId25"/>
    <p:sldId id="276" r:id="rId26"/>
    <p:sldId id="277" r:id="rId27"/>
    <p:sldId id="278" r:id="rId28"/>
    <p:sldId id="324" r:id="rId29"/>
    <p:sldId id="344" r:id="rId30"/>
    <p:sldId id="282" r:id="rId31"/>
    <p:sldId id="283" r:id="rId32"/>
    <p:sldId id="284" r:id="rId33"/>
    <p:sldId id="285" r:id="rId34"/>
    <p:sldId id="286" r:id="rId35"/>
    <p:sldId id="326" r:id="rId36"/>
    <p:sldId id="289" r:id="rId37"/>
    <p:sldId id="328" r:id="rId38"/>
    <p:sldId id="281" r:id="rId39"/>
  </p:sldIdLst>
  <p:sldSz cx="9144000" cy="5143500" type="screen16x9"/>
  <p:notesSz cx="7102475" cy="9388475"/>
  <p:embeddedFontLst>
    <p:embeddedFont>
      <p:font typeface="맑은 고딕" panose="020B0503020000020004" pitchFamily="34" charset="-127"/>
      <p:regular r:id="rId41"/>
      <p:bold r:id="rId42"/>
    </p:embeddedFont>
    <p:embeddedFont>
      <p:font typeface="Garet Bold" panose="020B0604020202020204" charset="0"/>
      <p:regular r:id="rId43"/>
    </p:embeddedFont>
    <p:embeddedFont>
      <p:font typeface="Bahnschrift" panose="020B0502040204020203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4020202020204" charset="0"/>
      <p:regular r:id="rId50"/>
      <p:bold r:id="rId51"/>
      <p:italic r:id="rId52"/>
      <p:boldItalic r:id="rId53"/>
    </p:embeddedFont>
    <p:embeddedFont>
      <p:font typeface="Garet" panose="020B0604020202020204" charset="0"/>
      <p:regular r:id="rId54"/>
    </p:embeddedFont>
    <p:embeddedFont>
      <p:font typeface="The Seasons Bold" panose="020B0604020202020204" charset="0"/>
      <p:regular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Candara" panose="020E0502030303020204" pitchFamily="34" charset="0"/>
      <p:regular r:id="rId60"/>
      <p:bold r:id="rId61"/>
      <p:italic r:id="rId62"/>
      <p:boldItalic r:id="rId63"/>
    </p:embeddedFont>
    <p:embeddedFont>
      <p:font typeface="Baloo 2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3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3B0E0-3263-4951-BE8B-C0F04024DC09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B09D642B-B619-4582-8E57-096B916ED565}">
      <dgm:prSet/>
      <dgm:spPr/>
      <dgm:t>
        <a:bodyPr/>
        <a:lstStyle/>
        <a:p>
          <a:pPr rtl="0"/>
          <a:r>
            <a:rPr lang="id-ID" dirty="0" smtClean="0"/>
            <a:t>Identifikasikan ke</a:t>
          </a:r>
          <a:r>
            <a:rPr lang="id-ID" b="1" dirty="0" smtClean="0"/>
            <a:t>jadi</a:t>
          </a:r>
          <a:r>
            <a:rPr lang="id-ID" dirty="0" smtClean="0"/>
            <a:t>annya.</a:t>
          </a:r>
          <a:endParaRPr lang="en-GB" dirty="0"/>
        </a:p>
      </dgm:t>
    </dgm:pt>
    <dgm:pt modelId="{1C08B614-2311-47DE-89BD-AE682ABD796B}" type="parTrans" cxnId="{0AA733B9-0000-4728-95D4-29BFB7B69E8B}">
      <dgm:prSet/>
      <dgm:spPr/>
      <dgm:t>
        <a:bodyPr/>
        <a:lstStyle/>
        <a:p>
          <a:endParaRPr lang="en-GB"/>
        </a:p>
      </dgm:t>
    </dgm:pt>
    <dgm:pt modelId="{22687264-E07B-4FF4-8EBC-C1909DE50927}" type="sibTrans" cxnId="{0AA733B9-0000-4728-95D4-29BFB7B69E8B}">
      <dgm:prSet/>
      <dgm:spPr/>
      <dgm:t>
        <a:bodyPr/>
        <a:lstStyle/>
        <a:p>
          <a:endParaRPr lang="en-GB"/>
        </a:p>
      </dgm:t>
    </dgm:pt>
    <dgm:pt modelId="{7C988A2C-6E8B-4AC4-B41C-0E6477814F60}">
      <dgm:prSet/>
      <dgm:spPr/>
      <dgm:t>
        <a:bodyPr/>
        <a:lstStyle/>
        <a:p>
          <a:pPr rtl="0"/>
          <a:r>
            <a:rPr lang="id-ID" dirty="0" smtClean="0"/>
            <a:t>Identifikasikan </a:t>
          </a:r>
          <a:r>
            <a:rPr lang="id-ID" b="1" dirty="0" smtClean="0"/>
            <a:t>masalah</a:t>
          </a:r>
          <a:r>
            <a:rPr lang="id-ID" dirty="0" smtClean="0"/>
            <a:t> etika </a:t>
          </a:r>
          <a:r>
            <a:rPr lang="en-US" dirty="0" smtClean="0"/>
            <a:t>yang </a:t>
          </a:r>
          <a:r>
            <a:rPr lang="id-ID" dirty="0" smtClean="0"/>
            <a:t>berkaitan dengan kejadian</a:t>
          </a:r>
          <a:r>
            <a:rPr lang="en-US" dirty="0" smtClean="0"/>
            <a:t> </a:t>
          </a:r>
          <a:r>
            <a:rPr lang="id-ID" dirty="0" smtClean="0"/>
            <a:t>tersebut.</a:t>
          </a:r>
          <a:endParaRPr lang="en-GB" dirty="0"/>
        </a:p>
      </dgm:t>
    </dgm:pt>
    <dgm:pt modelId="{05C19B42-AE55-403B-A882-91BC082D26CB}" type="parTrans" cxnId="{A650C24F-E2DD-48BF-8B18-67C2F7F4990A}">
      <dgm:prSet/>
      <dgm:spPr/>
      <dgm:t>
        <a:bodyPr/>
        <a:lstStyle/>
        <a:p>
          <a:endParaRPr lang="en-GB"/>
        </a:p>
      </dgm:t>
    </dgm:pt>
    <dgm:pt modelId="{2C6809F3-8E04-4207-9E95-CAEECA8C9ECC}" type="sibTrans" cxnId="{A650C24F-E2DD-48BF-8B18-67C2F7F4990A}">
      <dgm:prSet/>
      <dgm:spPr/>
      <dgm:t>
        <a:bodyPr/>
        <a:lstStyle/>
        <a:p>
          <a:endParaRPr lang="en-GB"/>
        </a:p>
      </dgm:t>
    </dgm:pt>
    <dgm:pt modelId="{3B6B76F0-7B1F-45A8-8230-B1361B30722B}">
      <dgm:prSet/>
      <dgm:spPr/>
      <dgm:t>
        <a:bodyPr/>
        <a:lstStyle/>
        <a:p>
          <a:pPr algn="just" rtl="0"/>
          <a:r>
            <a:rPr lang="id-ID" dirty="0" smtClean="0"/>
            <a:t>Tetapkan </a:t>
          </a:r>
          <a:r>
            <a:rPr lang="id-ID" b="1" dirty="0" smtClean="0"/>
            <a:t>siapa </a:t>
          </a:r>
          <a:r>
            <a:rPr lang="id-ID" dirty="0" smtClean="0"/>
            <a:t>saja yang akan terpengaruh serta tetapkan</a:t>
          </a:r>
          <a:r>
            <a:rPr lang="en-GB" dirty="0" smtClean="0"/>
            <a:t> </a:t>
          </a:r>
          <a:r>
            <a:rPr lang="id-ID" dirty="0" smtClean="0"/>
            <a:t>apa</a:t>
          </a:r>
          <a:r>
            <a:rPr lang="en-GB" dirty="0" smtClean="0"/>
            <a:t> </a:t>
          </a:r>
          <a:r>
            <a:rPr lang="id-ID" dirty="0" smtClean="0"/>
            <a:t>konsekuensi</a:t>
          </a:r>
          <a:r>
            <a:rPr lang="en-GB" dirty="0" smtClean="0"/>
            <a:t> </a:t>
          </a:r>
          <a:r>
            <a:rPr lang="id-ID" dirty="0" smtClean="0"/>
            <a:t>yang</a:t>
          </a:r>
          <a:r>
            <a:rPr lang="en-GB" dirty="0" smtClean="0"/>
            <a:t> </a:t>
          </a:r>
          <a:r>
            <a:rPr lang="id-ID" dirty="0" smtClean="0"/>
            <a:t>akan</a:t>
          </a:r>
          <a:r>
            <a:rPr lang="en-GB" dirty="0" smtClean="0"/>
            <a:t> </a:t>
          </a:r>
          <a:r>
            <a:rPr lang="id-ID" dirty="0" smtClean="0"/>
            <a:t>diterima/ditanggungnya</a:t>
          </a:r>
          <a:r>
            <a:rPr lang="en-GB" dirty="0" smtClean="0"/>
            <a:t> </a:t>
          </a:r>
          <a:r>
            <a:rPr lang="id-ID" dirty="0" smtClean="0"/>
            <a:t>berkaitan dengan kejadian tersebut.</a:t>
          </a:r>
          <a:endParaRPr lang="en-GB" dirty="0"/>
        </a:p>
      </dgm:t>
    </dgm:pt>
    <dgm:pt modelId="{361DE71E-7FD9-4370-98F0-559D487E3866}" type="parTrans" cxnId="{12060066-BC45-45B7-AA9A-2E413C6E11DF}">
      <dgm:prSet/>
      <dgm:spPr/>
      <dgm:t>
        <a:bodyPr/>
        <a:lstStyle/>
        <a:p>
          <a:endParaRPr lang="en-GB"/>
        </a:p>
      </dgm:t>
    </dgm:pt>
    <dgm:pt modelId="{5780DB12-6A54-4C11-928D-F65FB0FD2A80}" type="sibTrans" cxnId="{12060066-BC45-45B7-AA9A-2E413C6E11DF}">
      <dgm:prSet/>
      <dgm:spPr/>
      <dgm:t>
        <a:bodyPr/>
        <a:lstStyle/>
        <a:p>
          <a:endParaRPr lang="en-GB"/>
        </a:p>
      </dgm:t>
    </dgm:pt>
    <dgm:pt modelId="{D7C0C44C-56BA-4F8D-ADFC-753E2C6FCC42}">
      <dgm:prSet/>
      <dgm:spPr/>
      <dgm:t>
        <a:bodyPr/>
        <a:lstStyle/>
        <a:p>
          <a:pPr algn="just" rtl="0"/>
          <a:r>
            <a:rPr lang="id-ID" dirty="0" smtClean="0"/>
            <a:t>Identifikasikan </a:t>
          </a:r>
          <a:r>
            <a:rPr lang="id-ID" b="1" dirty="0" smtClean="0"/>
            <a:t>alternatif</a:t>
          </a:r>
          <a:r>
            <a:rPr lang="id-ID" dirty="0" smtClean="0"/>
            <a:t>-alternatif tindakan yang dapat</a:t>
          </a:r>
          <a:r>
            <a:rPr lang="en-US" dirty="0" smtClean="0"/>
            <a:t> </a:t>
          </a:r>
          <a:r>
            <a:rPr lang="id-ID" dirty="0" smtClean="0"/>
            <a:t>ditempuh pihak yang terkait dengan dilema tersebut.</a:t>
          </a:r>
          <a:endParaRPr lang="en-GB" dirty="0"/>
        </a:p>
      </dgm:t>
    </dgm:pt>
    <dgm:pt modelId="{37345392-36B3-4B78-8DF9-D077604D8ABF}" type="parTrans" cxnId="{87AE57BE-AF83-4511-95B1-5AB2F1C769FB}">
      <dgm:prSet/>
      <dgm:spPr/>
      <dgm:t>
        <a:bodyPr/>
        <a:lstStyle/>
        <a:p>
          <a:endParaRPr lang="en-GB"/>
        </a:p>
      </dgm:t>
    </dgm:pt>
    <dgm:pt modelId="{BE14AB53-986D-4A65-93A6-FDE69A326D63}" type="sibTrans" cxnId="{87AE57BE-AF83-4511-95B1-5AB2F1C769FB}">
      <dgm:prSet/>
      <dgm:spPr/>
      <dgm:t>
        <a:bodyPr/>
        <a:lstStyle/>
        <a:p>
          <a:endParaRPr lang="en-GB"/>
        </a:p>
      </dgm:t>
    </dgm:pt>
    <dgm:pt modelId="{A9BD2EBC-80F8-406D-B84E-DF7CB9E59747}">
      <dgm:prSet/>
      <dgm:spPr/>
      <dgm:t>
        <a:bodyPr/>
        <a:lstStyle/>
        <a:p>
          <a:pPr rtl="0"/>
          <a:r>
            <a:rPr lang="id-ID" dirty="0" smtClean="0"/>
            <a:t>Identifikasikan </a:t>
          </a:r>
          <a:r>
            <a:rPr lang="id-ID" b="1" dirty="0" smtClean="0"/>
            <a:t>konsekuensi</a:t>
          </a:r>
          <a:r>
            <a:rPr lang="id-ID" dirty="0" smtClean="0"/>
            <a:t> dari tiap-tiap alternatif tersebut.</a:t>
          </a:r>
          <a:endParaRPr lang="en-GB" dirty="0"/>
        </a:p>
      </dgm:t>
    </dgm:pt>
    <dgm:pt modelId="{D6A6F3EB-9488-446B-A7B5-F6E4C59E7101}" type="parTrans" cxnId="{D5A21744-1D99-4295-A1E0-DD8140304E0A}">
      <dgm:prSet/>
      <dgm:spPr/>
      <dgm:t>
        <a:bodyPr/>
        <a:lstStyle/>
        <a:p>
          <a:endParaRPr lang="en-GB"/>
        </a:p>
      </dgm:t>
    </dgm:pt>
    <dgm:pt modelId="{DF955E8D-05BA-4738-9D00-5E8F624F756C}" type="sibTrans" cxnId="{D5A21744-1D99-4295-A1E0-DD8140304E0A}">
      <dgm:prSet/>
      <dgm:spPr/>
      <dgm:t>
        <a:bodyPr/>
        <a:lstStyle/>
        <a:p>
          <a:endParaRPr lang="en-GB"/>
        </a:p>
      </dgm:t>
    </dgm:pt>
    <dgm:pt modelId="{D8D2416F-5CDC-4A47-8E53-5CC2B26E3239}">
      <dgm:prSet/>
      <dgm:spPr/>
      <dgm:t>
        <a:bodyPr/>
        <a:lstStyle/>
        <a:p>
          <a:pPr rtl="0"/>
          <a:r>
            <a:rPr lang="id-ID" dirty="0" smtClean="0"/>
            <a:t>Tetapkan </a:t>
          </a:r>
          <a:r>
            <a:rPr lang="id-ID" b="1" dirty="0" smtClean="0"/>
            <a:t>tindakan</a:t>
          </a:r>
          <a:r>
            <a:rPr lang="id-ID" dirty="0" smtClean="0"/>
            <a:t> yang tepat berdasarkan pertimbangan</a:t>
          </a:r>
          <a:r>
            <a:rPr lang="en-US" dirty="0" smtClean="0"/>
            <a:t> </a:t>
          </a:r>
          <a:r>
            <a:rPr lang="id-ID" dirty="0" smtClean="0"/>
            <a:t>tentang nilai-nilai etika yang dimiliki dan konsekuensi serta</a:t>
          </a:r>
          <a:r>
            <a:rPr lang="en-GB" dirty="0" smtClean="0"/>
            <a:t> </a:t>
          </a:r>
          <a:r>
            <a:rPr lang="id-ID" dirty="0" smtClean="0"/>
            <a:t>kesanggupan</a:t>
          </a:r>
          <a:r>
            <a:rPr lang="en-GB" dirty="0" smtClean="0"/>
            <a:t> </a:t>
          </a:r>
          <a:r>
            <a:rPr lang="id-ID" dirty="0" smtClean="0"/>
            <a:t>menanggung</a:t>
          </a:r>
          <a:r>
            <a:rPr lang="en-GB" dirty="0" smtClean="0"/>
            <a:t> </a:t>
          </a:r>
          <a:r>
            <a:rPr lang="id-ID" dirty="0" smtClean="0"/>
            <a:t>konsekuensi</a:t>
          </a:r>
          <a:r>
            <a:rPr lang="en-GB" dirty="0" smtClean="0"/>
            <a:t> </a:t>
          </a:r>
          <a:r>
            <a:rPr lang="id-ID" dirty="0" smtClean="0"/>
            <a:t>atas</a:t>
          </a:r>
          <a:r>
            <a:rPr lang="en-GB" dirty="0" smtClean="0"/>
            <a:t> </a:t>
          </a:r>
          <a:r>
            <a:rPr lang="id-ID" dirty="0" smtClean="0"/>
            <a:t>pilihan</a:t>
          </a:r>
          <a:r>
            <a:rPr lang="en-GB" dirty="0" smtClean="0"/>
            <a:t> </a:t>
          </a:r>
          <a:r>
            <a:rPr lang="id-ID" dirty="0" smtClean="0"/>
            <a:t>tindakannya.</a:t>
          </a:r>
          <a:endParaRPr lang="en-GB" dirty="0"/>
        </a:p>
      </dgm:t>
    </dgm:pt>
    <dgm:pt modelId="{4CAF210A-F807-49E1-87EC-375CD7B9A1D1}" type="parTrans" cxnId="{2569E255-7502-4154-B90B-69E5E023112A}">
      <dgm:prSet/>
      <dgm:spPr/>
      <dgm:t>
        <a:bodyPr/>
        <a:lstStyle/>
        <a:p>
          <a:endParaRPr lang="en-GB"/>
        </a:p>
      </dgm:t>
    </dgm:pt>
    <dgm:pt modelId="{AB79A43A-6498-41C4-B7EB-33D80DF25AAA}" type="sibTrans" cxnId="{2569E255-7502-4154-B90B-69E5E023112A}">
      <dgm:prSet/>
      <dgm:spPr/>
      <dgm:t>
        <a:bodyPr/>
        <a:lstStyle/>
        <a:p>
          <a:endParaRPr lang="en-GB"/>
        </a:p>
      </dgm:t>
    </dgm:pt>
    <dgm:pt modelId="{2CE99507-346E-47CF-A2C4-C3C0A10DDC73}" type="pres">
      <dgm:prSet presAssocID="{96D3B0E0-3263-4951-BE8B-C0F04024DC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B9D77EE-573B-4251-BA3F-33F06DA75450}" type="pres">
      <dgm:prSet presAssocID="{B09D642B-B619-4582-8E57-096B916ED56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D556BC-E18C-4336-A70A-14D315F7D255}" type="pres">
      <dgm:prSet presAssocID="{22687264-E07B-4FF4-8EBC-C1909DE50927}" presName="spacer" presStyleCnt="0"/>
      <dgm:spPr/>
    </dgm:pt>
    <dgm:pt modelId="{E22B7850-6CA2-46B2-B088-C3585C49BD55}" type="pres">
      <dgm:prSet presAssocID="{7C988A2C-6E8B-4AC4-B41C-0E6477814F6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A5B7D2-4BE0-4125-834F-8F8F35C386D9}" type="pres">
      <dgm:prSet presAssocID="{2C6809F3-8E04-4207-9E95-CAEECA8C9ECC}" presName="spacer" presStyleCnt="0"/>
      <dgm:spPr/>
    </dgm:pt>
    <dgm:pt modelId="{56542B33-DA37-4497-8D23-346558E7F71F}" type="pres">
      <dgm:prSet presAssocID="{3B6B76F0-7B1F-45A8-8230-B1361B30722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577088-FFE8-46EA-A37E-94901F097EC4}" type="pres">
      <dgm:prSet presAssocID="{5780DB12-6A54-4C11-928D-F65FB0FD2A80}" presName="spacer" presStyleCnt="0"/>
      <dgm:spPr/>
    </dgm:pt>
    <dgm:pt modelId="{6C18ABAD-3BB8-4D47-9B19-9B496B3E619D}" type="pres">
      <dgm:prSet presAssocID="{D7C0C44C-56BA-4F8D-ADFC-753E2C6FCC4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D56F18-F838-4F57-91DF-30ACC0D89028}" type="pres">
      <dgm:prSet presAssocID="{BE14AB53-986D-4A65-93A6-FDE69A326D63}" presName="spacer" presStyleCnt="0"/>
      <dgm:spPr/>
    </dgm:pt>
    <dgm:pt modelId="{11729688-A059-4ECA-8468-0F43074C8E04}" type="pres">
      <dgm:prSet presAssocID="{A9BD2EBC-80F8-406D-B84E-DF7CB9E5974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DD0A6B-1820-44B6-A016-2439A8E3DBF3}" type="pres">
      <dgm:prSet presAssocID="{DF955E8D-05BA-4738-9D00-5E8F624F756C}" presName="spacer" presStyleCnt="0"/>
      <dgm:spPr/>
    </dgm:pt>
    <dgm:pt modelId="{C21498D2-1112-4E42-9F9F-7D5D3BFE1106}" type="pres">
      <dgm:prSet presAssocID="{D8D2416F-5CDC-4A47-8E53-5CC2B26E323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F0C4F09-63EC-41D4-87D1-70D08D63BCF6}" type="presOf" srcId="{B09D642B-B619-4582-8E57-096B916ED565}" destId="{DB9D77EE-573B-4251-BA3F-33F06DA75450}" srcOrd="0" destOrd="0" presId="urn:microsoft.com/office/officeart/2005/8/layout/vList2"/>
    <dgm:cxn modelId="{56D37F3C-8A08-4421-B981-E3E736C0184A}" type="presOf" srcId="{3B6B76F0-7B1F-45A8-8230-B1361B30722B}" destId="{56542B33-DA37-4497-8D23-346558E7F71F}" srcOrd="0" destOrd="0" presId="urn:microsoft.com/office/officeart/2005/8/layout/vList2"/>
    <dgm:cxn modelId="{2569E255-7502-4154-B90B-69E5E023112A}" srcId="{96D3B0E0-3263-4951-BE8B-C0F04024DC09}" destId="{D8D2416F-5CDC-4A47-8E53-5CC2B26E3239}" srcOrd="5" destOrd="0" parTransId="{4CAF210A-F807-49E1-87EC-375CD7B9A1D1}" sibTransId="{AB79A43A-6498-41C4-B7EB-33D80DF25AAA}"/>
    <dgm:cxn modelId="{5D38D005-5021-4E36-A196-F95AFD8DED20}" type="presOf" srcId="{A9BD2EBC-80F8-406D-B84E-DF7CB9E59747}" destId="{11729688-A059-4ECA-8468-0F43074C8E04}" srcOrd="0" destOrd="0" presId="urn:microsoft.com/office/officeart/2005/8/layout/vList2"/>
    <dgm:cxn modelId="{A650C24F-E2DD-48BF-8B18-67C2F7F4990A}" srcId="{96D3B0E0-3263-4951-BE8B-C0F04024DC09}" destId="{7C988A2C-6E8B-4AC4-B41C-0E6477814F60}" srcOrd="1" destOrd="0" parTransId="{05C19B42-AE55-403B-A882-91BC082D26CB}" sibTransId="{2C6809F3-8E04-4207-9E95-CAEECA8C9ECC}"/>
    <dgm:cxn modelId="{87AE57BE-AF83-4511-95B1-5AB2F1C769FB}" srcId="{96D3B0E0-3263-4951-BE8B-C0F04024DC09}" destId="{D7C0C44C-56BA-4F8D-ADFC-753E2C6FCC42}" srcOrd="3" destOrd="0" parTransId="{37345392-36B3-4B78-8DF9-D077604D8ABF}" sibTransId="{BE14AB53-986D-4A65-93A6-FDE69A326D63}"/>
    <dgm:cxn modelId="{28EF60B3-A37B-4772-B11D-AE8846D1C45C}" type="presOf" srcId="{D7C0C44C-56BA-4F8D-ADFC-753E2C6FCC42}" destId="{6C18ABAD-3BB8-4D47-9B19-9B496B3E619D}" srcOrd="0" destOrd="0" presId="urn:microsoft.com/office/officeart/2005/8/layout/vList2"/>
    <dgm:cxn modelId="{ECAA03F9-841F-495D-829B-CB5C384F5975}" type="presOf" srcId="{7C988A2C-6E8B-4AC4-B41C-0E6477814F60}" destId="{E22B7850-6CA2-46B2-B088-C3585C49BD55}" srcOrd="0" destOrd="0" presId="urn:microsoft.com/office/officeart/2005/8/layout/vList2"/>
    <dgm:cxn modelId="{12060066-BC45-45B7-AA9A-2E413C6E11DF}" srcId="{96D3B0E0-3263-4951-BE8B-C0F04024DC09}" destId="{3B6B76F0-7B1F-45A8-8230-B1361B30722B}" srcOrd="2" destOrd="0" parTransId="{361DE71E-7FD9-4370-98F0-559D487E3866}" sibTransId="{5780DB12-6A54-4C11-928D-F65FB0FD2A80}"/>
    <dgm:cxn modelId="{0AA733B9-0000-4728-95D4-29BFB7B69E8B}" srcId="{96D3B0E0-3263-4951-BE8B-C0F04024DC09}" destId="{B09D642B-B619-4582-8E57-096B916ED565}" srcOrd="0" destOrd="0" parTransId="{1C08B614-2311-47DE-89BD-AE682ABD796B}" sibTransId="{22687264-E07B-4FF4-8EBC-C1909DE50927}"/>
    <dgm:cxn modelId="{20709631-9DFC-4806-8D82-4F579A6E4871}" type="presOf" srcId="{96D3B0E0-3263-4951-BE8B-C0F04024DC09}" destId="{2CE99507-346E-47CF-A2C4-C3C0A10DDC73}" srcOrd="0" destOrd="0" presId="urn:microsoft.com/office/officeart/2005/8/layout/vList2"/>
    <dgm:cxn modelId="{BBBB0FF8-57AC-4D4A-93A8-33A8E0AA6F06}" type="presOf" srcId="{D8D2416F-5CDC-4A47-8E53-5CC2B26E3239}" destId="{C21498D2-1112-4E42-9F9F-7D5D3BFE1106}" srcOrd="0" destOrd="0" presId="urn:microsoft.com/office/officeart/2005/8/layout/vList2"/>
    <dgm:cxn modelId="{D5A21744-1D99-4295-A1E0-DD8140304E0A}" srcId="{96D3B0E0-3263-4951-BE8B-C0F04024DC09}" destId="{A9BD2EBC-80F8-406D-B84E-DF7CB9E59747}" srcOrd="4" destOrd="0" parTransId="{D6A6F3EB-9488-446B-A7B5-F6E4C59E7101}" sibTransId="{DF955E8D-05BA-4738-9D00-5E8F624F756C}"/>
    <dgm:cxn modelId="{837B2552-48A8-45C1-B313-FD1D00EE8A16}" type="presParOf" srcId="{2CE99507-346E-47CF-A2C4-C3C0A10DDC73}" destId="{DB9D77EE-573B-4251-BA3F-33F06DA75450}" srcOrd="0" destOrd="0" presId="urn:microsoft.com/office/officeart/2005/8/layout/vList2"/>
    <dgm:cxn modelId="{008A4B1E-C6CC-455E-80B7-D6EC15F8C47A}" type="presParOf" srcId="{2CE99507-346E-47CF-A2C4-C3C0A10DDC73}" destId="{2DD556BC-E18C-4336-A70A-14D315F7D255}" srcOrd="1" destOrd="0" presId="urn:microsoft.com/office/officeart/2005/8/layout/vList2"/>
    <dgm:cxn modelId="{FF360E20-BE9B-4920-94AD-FFFD2ADA0168}" type="presParOf" srcId="{2CE99507-346E-47CF-A2C4-C3C0A10DDC73}" destId="{E22B7850-6CA2-46B2-B088-C3585C49BD55}" srcOrd="2" destOrd="0" presId="urn:microsoft.com/office/officeart/2005/8/layout/vList2"/>
    <dgm:cxn modelId="{3ABB688E-576E-495C-89DD-F2B235C90EFE}" type="presParOf" srcId="{2CE99507-346E-47CF-A2C4-C3C0A10DDC73}" destId="{97A5B7D2-4BE0-4125-834F-8F8F35C386D9}" srcOrd="3" destOrd="0" presId="urn:microsoft.com/office/officeart/2005/8/layout/vList2"/>
    <dgm:cxn modelId="{76E0569A-029D-4DC2-8336-82451B96D804}" type="presParOf" srcId="{2CE99507-346E-47CF-A2C4-C3C0A10DDC73}" destId="{56542B33-DA37-4497-8D23-346558E7F71F}" srcOrd="4" destOrd="0" presId="urn:microsoft.com/office/officeart/2005/8/layout/vList2"/>
    <dgm:cxn modelId="{30A91262-51FE-43D1-8136-19AB504CDD35}" type="presParOf" srcId="{2CE99507-346E-47CF-A2C4-C3C0A10DDC73}" destId="{FC577088-FFE8-46EA-A37E-94901F097EC4}" srcOrd="5" destOrd="0" presId="urn:microsoft.com/office/officeart/2005/8/layout/vList2"/>
    <dgm:cxn modelId="{89CC1EC7-CCCE-4BEA-82BC-39F165BA05C0}" type="presParOf" srcId="{2CE99507-346E-47CF-A2C4-C3C0A10DDC73}" destId="{6C18ABAD-3BB8-4D47-9B19-9B496B3E619D}" srcOrd="6" destOrd="0" presId="urn:microsoft.com/office/officeart/2005/8/layout/vList2"/>
    <dgm:cxn modelId="{4B09EB0C-9C1B-46FC-B613-C5640505B922}" type="presParOf" srcId="{2CE99507-346E-47CF-A2C4-C3C0A10DDC73}" destId="{A0D56F18-F838-4F57-91DF-30ACC0D89028}" srcOrd="7" destOrd="0" presId="urn:microsoft.com/office/officeart/2005/8/layout/vList2"/>
    <dgm:cxn modelId="{0F737814-8F9D-44CE-8513-3844C66392B0}" type="presParOf" srcId="{2CE99507-346E-47CF-A2C4-C3C0A10DDC73}" destId="{11729688-A059-4ECA-8468-0F43074C8E04}" srcOrd="8" destOrd="0" presId="urn:microsoft.com/office/officeart/2005/8/layout/vList2"/>
    <dgm:cxn modelId="{99CA03A8-8BB8-4751-9B4C-731F203B08DB}" type="presParOf" srcId="{2CE99507-346E-47CF-A2C4-C3C0A10DDC73}" destId="{F1DD0A6B-1820-44B6-A016-2439A8E3DBF3}" srcOrd="9" destOrd="0" presId="urn:microsoft.com/office/officeart/2005/8/layout/vList2"/>
    <dgm:cxn modelId="{77055C07-7415-4E87-829B-D37A0AB16A57}" type="presParOf" srcId="{2CE99507-346E-47CF-A2C4-C3C0A10DDC73}" destId="{C21498D2-1112-4E42-9F9F-7D5D3BFE110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07DFC6-45B0-44B2-B9F3-4951AE98F5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3FD70FF-4141-4AE0-90C6-756E38A96DC9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GB" smtClean="0"/>
            <a:t>INTEGRITAS</a:t>
          </a:r>
          <a:endParaRPr lang="en-GB"/>
        </a:p>
      </dgm:t>
    </dgm:pt>
    <dgm:pt modelId="{667C612A-6BD7-480D-A72D-E7773A2A0847}" type="parTrans" cxnId="{993AB17B-7651-4B92-BF2F-45FB5725794C}">
      <dgm:prSet/>
      <dgm:spPr/>
      <dgm:t>
        <a:bodyPr/>
        <a:lstStyle/>
        <a:p>
          <a:endParaRPr lang="en-GB"/>
        </a:p>
      </dgm:t>
    </dgm:pt>
    <dgm:pt modelId="{0BACA1F5-1F06-4FD4-939A-19078B5BE6B4}" type="sibTrans" cxnId="{993AB17B-7651-4B92-BF2F-45FB5725794C}">
      <dgm:prSet/>
      <dgm:spPr/>
      <dgm:t>
        <a:bodyPr/>
        <a:lstStyle/>
        <a:p>
          <a:endParaRPr lang="en-GB"/>
        </a:p>
      </dgm:t>
    </dgm:pt>
    <dgm:pt modelId="{76F0F4A9-DDAA-41F7-91D8-0A49B2299755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GB" smtClean="0"/>
            <a:t>OBYEKTIFITAS</a:t>
          </a:r>
          <a:endParaRPr lang="en-GB"/>
        </a:p>
      </dgm:t>
    </dgm:pt>
    <dgm:pt modelId="{7875C3AE-E955-4B8B-AF86-91BAD1A7C101}" type="parTrans" cxnId="{A9F970A1-79A7-4CC1-9BD5-A86E86806D6F}">
      <dgm:prSet/>
      <dgm:spPr/>
      <dgm:t>
        <a:bodyPr/>
        <a:lstStyle/>
        <a:p>
          <a:endParaRPr lang="en-GB"/>
        </a:p>
      </dgm:t>
    </dgm:pt>
    <dgm:pt modelId="{0C1C0BE4-9CD5-421D-A823-ADC088160EB4}" type="sibTrans" cxnId="{A9F970A1-79A7-4CC1-9BD5-A86E86806D6F}">
      <dgm:prSet/>
      <dgm:spPr/>
      <dgm:t>
        <a:bodyPr/>
        <a:lstStyle/>
        <a:p>
          <a:endParaRPr lang="en-GB"/>
        </a:p>
      </dgm:t>
    </dgm:pt>
    <dgm:pt modelId="{1ED03EBF-9B45-473C-9F1B-76149C1CE72A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GB" smtClean="0"/>
            <a:t>KERAHASIAAN</a:t>
          </a:r>
          <a:endParaRPr lang="en-GB"/>
        </a:p>
      </dgm:t>
    </dgm:pt>
    <dgm:pt modelId="{A2595C94-1A2C-4EAE-BCE0-3C74D730297B}" type="parTrans" cxnId="{9D99D87A-DDBB-4FD7-A6FE-E21ACFA8C07E}">
      <dgm:prSet/>
      <dgm:spPr/>
      <dgm:t>
        <a:bodyPr/>
        <a:lstStyle/>
        <a:p>
          <a:endParaRPr lang="en-GB"/>
        </a:p>
      </dgm:t>
    </dgm:pt>
    <dgm:pt modelId="{D4AD9422-BF1E-4A20-903D-427E1CEC390E}" type="sibTrans" cxnId="{9D99D87A-DDBB-4FD7-A6FE-E21ACFA8C07E}">
      <dgm:prSet/>
      <dgm:spPr/>
      <dgm:t>
        <a:bodyPr/>
        <a:lstStyle/>
        <a:p>
          <a:endParaRPr lang="en-GB"/>
        </a:p>
      </dgm:t>
    </dgm:pt>
    <dgm:pt modelId="{80CE6C8D-6322-4368-BEFA-DBCD94BD6B09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GB" smtClean="0"/>
            <a:t>KOMPETENSI</a:t>
          </a:r>
          <a:endParaRPr lang="en-GB"/>
        </a:p>
      </dgm:t>
    </dgm:pt>
    <dgm:pt modelId="{114D271F-670F-4EA0-B90D-BD973D771D54}" type="parTrans" cxnId="{A8BCA060-3E30-4370-B221-DFC8F9C337EA}">
      <dgm:prSet/>
      <dgm:spPr/>
      <dgm:t>
        <a:bodyPr/>
        <a:lstStyle/>
        <a:p>
          <a:endParaRPr lang="en-GB"/>
        </a:p>
      </dgm:t>
    </dgm:pt>
    <dgm:pt modelId="{E60174B5-08D0-4281-8ED9-9B3DEF193A4A}" type="sibTrans" cxnId="{A8BCA060-3E30-4370-B221-DFC8F9C337EA}">
      <dgm:prSet/>
      <dgm:spPr/>
      <dgm:t>
        <a:bodyPr/>
        <a:lstStyle/>
        <a:p>
          <a:endParaRPr lang="en-GB"/>
        </a:p>
      </dgm:t>
    </dgm:pt>
    <dgm:pt modelId="{1419CB45-C23B-4D4B-9BBE-9E23799C0E48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mtClean="0"/>
            <a:t>AKUNTABEL</a:t>
          </a:r>
          <a:endParaRPr lang="en-GB"/>
        </a:p>
      </dgm:t>
    </dgm:pt>
    <dgm:pt modelId="{A4721F9D-BF2F-490A-84B1-7AEB05A6ECA0}" type="parTrans" cxnId="{CF5E75A8-670A-43F8-9A79-C3FFF3B43C4D}">
      <dgm:prSet/>
      <dgm:spPr/>
      <dgm:t>
        <a:bodyPr/>
        <a:lstStyle/>
        <a:p>
          <a:endParaRPr lang="en-GB"/>
        </a:p>
      </dgm:t>
    </dgm:pt>
    <dgm:pt modelId="{2855AC34-6CFD-4965-B4DF-4702CAC1106E}" type="sibTrans" cxnId="{CF5E75A8-670A-43F8-9A79-C3FFF3B43C4D}">
      <dgm:prSet/>
      <dgm:spPr/>
      <dgm:t>
        <a:bodyPr/>
        <a:lstStyle/>
        <a:p>
          <a:endParaRPr lang="en-GB"/>
        </a:p>
      </dgm:t>
    </dgm:pt>
    <dgm:pt modelId="{4A228751-4FCC-4F0C-915D-8456CC8C9D0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dirty="0" smtClean="0"/>
            <a:t>PERILAKU PROFESIONAL</a:t>
          </a:r>
          <a:endParaRPr lang="en-GB" dirty="0"/>
        </a:p>
      </dgm:t>
    </dgm:pt>
    <dgm:pt modelId="{B28CD32C-B29C-4CC5-A188-296946871123}" type="parTrans" cxnId="{D41F93A6-C2CA-4856-B781-312EECDF6341}">
      <dgm:prSet/>
      <dgm:spPr/>
      <dgm:t>
        <a:bodyPr/>
        <a:lstStyle/>
        <a:p>
          <a:endParaRPr lang="en-GB"/>
        </a:p>
      </dgm:t>
    </dgm:pt>
    <dgm:pt modelId="{5E5965D7-E294-4DCA-9E72-C8F8F93AB241}" type="sibTrans" cxnId="{D41F93A6-C2CA-4856-B781-312EECDF6341}">
      <dgm:prSet/>
      <dgm:spPr/>
      <dgm:t>
        <a:bodyPr/>
        <a:lstStyle/>
        <a:p>
          <a:endParaRPr lang="en-GB"/>
        </a:p>
      </dgm:t>
    </dgm:pt>
    <dgm:pt modelId="{114A21B9-EDB6-458D-8F96-927A6072EAE7}" type="pres">
      <dgm:prSet presAssocID="{9907DFC6-45B0-44B2-B9F3-4951AE98F5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E68C7D5-A67C-41FD-97EB-AD4EEAB532A6}" type="pres">
      <dgm:prSet presAssocID="{43FD70FF-4141-4AE0-90C6-756E38A96DC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DB1F83-AD0B-406F-8D2D-02FD26C3C065}" type="pres">
      <dgm:prSet presAssocID="{0BACA1F5-1F06-4FD4-939A-19078B5BE6B4}" presName="spacer" presStyleCnt="0"/>
      <dgm:spPr/>
    </dgm:pt>
    <dgm:pt modelId="{012FAEC5-1CB9-4284-A3A3-B0B9DA57D00D}" type="pres">
      <dgm:prSet presAssocID="{76F0F4A9-DDAA-41F7-91D8-0A49B229975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8CF6B9-C58B-45A5-BEF0-2F3EDC6C666E}" type="pres">
      <dgm:prSet presAssocID="{0C1C0BE4-9CD5-421D-A823-ADC088160EB4}" presName="spacer" presStyleCnt="0"/>
      <dgm:spPr/>
    </dgm:pt>
    <dgm:pt modelId="{3123AD1E-88DE-4F22-8CAF-9FE5FDA7A4BD}" type="pres">
      <dgm:prSet presAssocID="{1ED03EBF-9B45-473C-9F1B-76149C1CE72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2D270C-89A3-4ECE-8029-335494099DDF}" type="pres">
      <dgm:prSet presAssocID="{D4AD9422-BF1E-4A20-903D-427E1CEC390E}" presName="spacer" presStyleCnt="0"/>
      <dgm:spPr/>
    </dgm:pt>
    <dgm:pt modelId="{BAD367C1-8E6A-4548-BEF1-69AA92EC1BA4}" type="pres">
      <dgm:prSet presAssocID="{80CE6C8D-6322-4368-BEFA-DBCD94BD6B0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FEBC04-4306-4200-BE25-BB32066361AA}" type="pres">
      <dgm:prSet presAssocID="{E60174B5-08D0-4281-8ED9-9B3DEF193A4A}" presName="spacer" presStyleCnt="0"/>
      <dgm:spPr/>
    </dgm:pt>
    <dgm:pt modelId="{5A94EE0D-82A3-46EF-B096-1EA5B85C44BA}" type="pres">
      <dgm:prSet presAssocID="{1419CB45-C23B-4D4B-9BBE-9E23799C0E4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9661DF-0B4E-4BAD-8ABE-6DF90E9FF7A8}" type="pres">
      <dgm:prSet presAssocID="{2855AC34-6CFD-4965-B4DF-4702CAC1106E}" presName="spacer" presStyleCnt="0"/>
      <dgm:spPr/>
    </dgm:pt>
    <dgm:pt modelId="{9EE4F213-F861-4B4E-9748-B6DD99FDA2F6}" type="pres">
      <dgm:prSet presAssocID="{4A228751-4FCC-4F0C-915D-8456CC8C9D0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8BCA060-3E30-4370-B221-DFC8F9C337EA}" srcId="{9907DFC6-45B0-44B2-B9F3-4951AE98F52E}" destId="{80CE6C8D-6322-4368-BEFA-DBCD94BD6B09}" srcOrd="3" destOrd="0" parTransId="{114D271F-670F-4EA0-B90D-BD973D771D54}" sibTransId="{E60174B5-08D0-4281-8ED9-9B3DEF193A4A}"/>
    <dgm:cxn modelId="{02C28F83-1C55-45BB-8431-B3086309D16E}" type="presOf" srcId="{1419CB45-C23B-4D4B-9BBE-9E23799C0E48}" destId="{5A94EE0D-82A3-46EF-B096-1EA5B85C44BA}" srcOrd="0" destOrd="0" presId="urn:microsoft.com/office/officeart/2005/8/layout/vList2"/>
    <dgm:cxn modelId="{2943BC60-ABB3-4EC6-8798-4B72F10DC4B6}" type="presOf" srcId="{76F0F4A9-DDAA-41F7-91D8-0A49B2299755}" destId="{012FAEC5-1CB9-4284-A3A3-B0B9DA57D00D}" srcOrd="0" destOrd="0" presId="urn:microsoft.com/office/officeart/2005/8/layout/vList2"/>
    <dgm:cxn modelId="{A9F970A1-79A7-4CC1-9BD5-A86E86806D6F}" srcId="{9907DFC6-45B0-44B2-B9F3-4951AE98F52E}" destId="{76F0F4A9-DDAA-41F7-91D8-0A49B2299755}" srcOrd="1" destOrd="0" parTransId="{7875C3AE-E955-4B8B-AF86-91BAD1A7C101}" sibTransId="{0C1C0BE4-9CD5-421D-A823-ADC088160EB4}"/>
    <dgm:cxn modelId="{5BB0F73D-4493-45D6-83D5-E9404DCB6959}" type="presOf" srcId="{4A228751-4FCC-4F0C-915D-8456CC8C9D00}" destId="{9EE4F213-F861-4B4E-9748-B6DD99FDA2F6}" srcOrd="0" destOrd="0" presId="urn:microsoft.com/office/officeart/2005/8/layout/vList2"/>
    <dgm:cxn modelId="{D41F93A6-C2CA-4856-B781-312EECDF6341}" srcId="{9907DFC6-45B0-44B2-B9F3-4951AE98F52E}" destId="{4A228751-4FCC-4F0C-915D-8456CC8C9D00}" srcOrd="5" destOrd="0" parTransId="{B28CD32C-B29C-4CC5-A188-296946871123}" sibTransId="{5E5965D7-E294-4DCA-9E72-C8F8F93AB241}"/>
    <dgm:cxn modelId="{993AB17B-7651-4B92-BF2F-45FB5725794C}" srcId="{9907DFC6-45B0-44B2-B9F3-4951AE98F52E}" destId="{43FD70FF-4141-4AE0-90C6-756E38A96DC9}" srcOrd="0" destOrd="0" parTransId="{667C612A-6BD7-480D-A72D-E7773A2A0847}" sibTransId="{0BACA1F5-1F06-4FD4-939A-19078B5BE6B4}"/>
    <dgm:cxn modelId="{2EC0ED62-8FEC-46A6-B07F-DCAA541B95D1}" type="presOf" srcId="{9907DFC6-45B0-44B2-B9F3-4951AE98F52E}" destId="{114A21B9-EDB6-458D-8F96-927A6072EAE7}" srcOrd="0" destOrd="0" presId="urn:microsoft.com/office/officeart/2005/8/layout/vList2"/>
    <dgm:cxn modelId="{234E9D5B-A9DE-4DA5-8780-FC70F622961F}" type="presOf" srcId="{1ED03EBF-9B45-473C-9F1B-76149C1CE72A}" destId="{3123AD1E-88DE-4F22-8CAF-9FE5FDA7A4BD}" srcOrd="0" destOrd="0" presId="urn:microsoft.com/office/officeart/2005/8/layout/vList2"/>
    <dgm:cxn modelId="{57DCD408-5AD6-45A1-86BE-3E2278C8E649}" type="presOf" srcId="{80CE6C8D-6322-4368-BEFA-DBCD94BD6B09}" destId="{BAD367C1-8E6A-4548-BEF1-69AA92EC1BA4}" srcOrd="0" destOrd="0" presId="urn:microsoft.com/office/officeart/2005/8/layout/vList2"/>
    <dgm:cxn modelId="{99925ED4-4018-42E1-8658-6037D48A40F2}" type="presOf" srcId="{43FD70FF-4141-4AE0-90C6-756E38A96DC9}" destId="{8E68C7D5-A67C-41FD-97EB-AD4EEAB532A6}" srcOrd="0" destOrd="0" presId="urn:microsoft.com/office/officeart/2005/8/layout/vList2"/>
    <dgm:cxn modelId="{CF5E75A8-670A-43F8-9A79-C3FFF3B43C4D}" srcId="{9907DFC6-45B0-44B2-B9F3-4951AE98F52E}" destId="{1419CB45-C23B-4D4B-9BBE-9E23799C0E48}" srcOrd="4" destOrd="0" parTransId="{A4721F9D-BF2F-490A-84B1-7AEB05A6ECA0}" sibTransId="{2855AC34-6CFD-4965-B4DF-4702CAC1106E}"/>
    <dgm:cxn modelId="{9D99D87A-DDBB-4FD7-A6FE-E21ACFA8C07E}" srcId="{9907DFC6-45B0-44B2-B9F3-4951AE98F52E}" destId="{1ED03EBF-9B45-473C-9F1B-76149C1CE72A}" srcOrd="2" destOrd="0" parTransId="{A2595C94-1A2C-4EAE-BCE0-3C74D730297B}" sibTransId="{D4AD9422-BF1E-4A20-903D-427E1CEC390E}"/>
    <dgm:cxn modelId="{21888500-9B9E-47A0-9C7F-2B81E5930169}" type="presParOf" srcId="{114A21B9-EDB6-458D-8F96-927A6072EAE7}" destId="{8E68C7D5-A67C-41FD-97EB-AD4EEAB532A6}" srcOrd="0" destOrd="0" presId="urn:microsoft.com/office/officeart/2005/8/layout/vList2"/>
    <dgm:cxn modelId="{54ED93CD-0E50-4DB7-8E49-6C17B3AA6663}" type="presParOf" srcId="{114A21B9-EDB6-458D-8F96-927A6072EAE7}" destId="{8DDB1F83-AD0B-406F-8D2D-02FD26C3C065}" srcOrd="1" destOrd="0" presId="urn:microsoft.com/office/officeart/2005/8/layout/vList2"/>
    <dgm:cxn modelId="{6DDEFE5A-8005-4B04-97E3-CA427622CF6E}" type="presParOf" srcId="{114A21B9-EDB6-458D-8F96-927A6072EAE7}" destId="{012FAEC5-1CB9-4284-A3A3-B0B9DA57D00D}" srcOrd="2" destOrd="0" presId="urn:microsoft.com/office/officeart/2005/8/layout/vList2"/>
    <dgm:cxn modelId="{BD5440F5-B75D-4A9C-9467-D3169B808496}" type="presParOf" srcId="{114A21B9-EDB6-458D-8F96-927A6072EAE7}" destId="{1E8CF6B9-C58B-45A5-BEF0-2F3EDC6C666E}" srcOrd="3" destOrd="0" presId="urn:microsoft.com/office/officeart/2005/8/layout/vList2"/>
    <dgm:cxn modelId="{F6781CD7-3563-456D-85C9-85C9FBABEBA4}" type="presParOf" srcId="{114A21B9-EDB6-458D-8F96-927A6072EAE7}" destId="{3123AD1E-88DE-4F22-8CAF-9FE5FDA7A4BD}" srcOrd="4" destOrd="0" presId="urn:microsoft.com/office/officeart/2005/8/layout/vList2"/>
    <dgm:cxn modelId="{D6E41A9E-F8B1-4D92-811D-094368DFAC2A}" type="presParOf" srcId="{114A21B9-EDB6-458D-8F96-927A6072EAE7}" destId="{FB2D270C-89A3-4ECE-8029-335494099DDF}" srcOrd="5" destOrd="0" presId="urn:microsoft.com/office/officeart/2005/8/layout/vList2"/>
    <dgm:cxn modelId="{030E1A4C-0DEC-4D6E-BFF6-F613E459F765}" type="presParOf" srcId="{114A21B9-EDB6-458D-8F96-927A6072EAE7}" destId="{BAD367C1-8E6A-4548-BEF1-69AA92EC1BA4}" srcOrd="6" destOrd="0" presId="urn:microsoft.com/office/officeart/2005/8/layout/vList2"/>
    <dgm:cxn modelId="{A59ABB74-B73D-4B60-912F-33C466A131A2}" type="presParOf" srcId="{114A21B9-EDB6-458D-8F96-927A6072EAE7}" destId="{58FEBC04-4306-4200-BE25-BB32066361AA}" srcOrd="7" destOrd="0" presId="urn:microsoft.com/office/officeart/2005/8/layout/vList2"/>
    <dgm:cxn modelId="{0EC667DC-8111-40F6-85FB-143AD3D8FAAC}" type="presParOf" srcId="{114A21B9-EDB6-458D-8F96-927A6072EAE7}" destId="{5A94EE0D-82A3-46EF-B096-1EA5B85C44BA}" srcOrd="8" destOrd="0" presId="urn:microsoft.com/office/officeart/2005/8/layout/vList2"/>
    <dgm:cxn modelId="{F86A4CF1-23B5-471E-8C39-9819830298C9}" type="presParOf" srcId="{114A21B9-EDB6-458D-8F96-927A6072EAE7}" destId="{B59661DF-0B4E-4BAD-8ABE-6DF90E9FF7A8}" srcOrd="9" destOrd="0" presId="urn:microsoft.com/office/officeart/2005/8/layout/vList2"/>
    <dgm:cxn modelId="{6A38B9C5-1DE1-43AD-B1FD-A9F3DA54D919}" type="presParOf" srcId="{114A21B9-EDB6-458D-8F96-927A6072EAE7}" destId="{9EE4F213-F861-4B4E-9748-B6DD99FDA2F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D77EE-573B-4251-BA3F-33F06DA75450}">
      <dsp:nvSpPr>
        <dsp:cNvPr id="0" name=""/>
        <dsp:cNvSpPr/>
      </dsp:nvSpPr>
      <dsp:spPr>
        <a:xfrm>
          <a:off x="0" y="4999"/>
          <a:ext cx="7064633" cy="494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kern="1200" dirty="0" smtClean="0"/>
            <a:t>Identifikasikan ke</a:t>
          </a:r>
          <a:r>
            <a:rPr lang="id-ID" sz="1300" b="1" kern="1200" dirty="0" smtClean="0"/>
            <a:t>jadi</a:t>
          </a:r>
          <a:r>
            <a:rPr lang="id-ID" sz="1300" kern="1200" dirty="0" smtClean="0"/>
            <a:t>annya.</a:t>
          </a:r>
          <a:endParaRPr lang="en-GB" sz="1300" kern="1200" dirty="0"/>
        </a:p>
      </dsp:txBody>
      <dsp:txXfrm>
        <a:off x="24131" y="29130"/>
        <a:ext cx="7016371" cy="446063"/>
      </dsp:txXfrm>
    </dsp:sp>
    <dsp:sp modelId="{E22B7850-6CA2-46B2-B088-C3585C49BD55}">
      <dsp:nvSpPr>
        <dsp:cNvPr id="0" name=""/>
        <dsp:cNvSpPr/>
      </dsp:nvSpPr>
      <dsp:spPr>
        <a:xfrm>
          <a:off x="0" y="536764"/>
          <a:ext cx="7064633" cy="494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kern="1200" dirty="0" smtClean="0"/>
            <a:t>Identifikasikan </a:t>
          </a:r>
          <a:r>
            <a:rPr lang="id-ID" sz="1300" b="1" kern="1200" dirty="0" smtClean="0"/>
            <a:t>masalah</a:t>
          </a:r>
          <a:r>
            <a:rPr lang="id-ID" sz="1300" kern="1200" dirty="0" smtClean="0"/>
            <a:t> etika </a:t>
          </a:r>
          <a:r>
            <a:rPr lang="en-US" sz="1300" kern="1200" dirty="0" smtClean="0"/>
            <a:t>yang </a:t>
          </a:r>
          <a:r>
            <a:rPr lang="id-ID" sz="1300" kern="1200" dirty="0" smtClean="0"/>
            <a:t>berkaitan dengan kejadian</a:t>
          </a:r>
          <a:r>
            <a:rPr lang="en-US" sz="1300" kern="1200" dirty="0" smtClean="0"/>
            <a:t> </a:t>
          </a:r>
          <a:r>
            <a:rPr lang="id-ID" sz="1300" kern="1200" dirty="0" smtClean="0"/>
            <a:t>tersebut.</a:t>
          </a:r>
          <a:endParaRPr lang="en-GB" sz="1300" kern="1200" dirty="0"/>
        </a:p>
      </dsp:txBody>
      <dsp:txXfrm>
        <a:off x="24131" y="560895"/>
        <a:ext cx="7016371" cy="446063"/>
      </dsp:txXfrm>
    </dsp:sp>
    <dsp:sp modelId="{56542B33-DA37-4497-8D23-346558E7F71F}">
      <dsp:nvSpPr>
        <dsp:cNvPr id="0" name=""/>
        <dsp:cNvSpPr/>
      </dsp:nvSpPr>
      <dsp:spPr>
        <a:xfrm>
          <a:off x="0" y="1068529"/>
          <a:ext cx="7064633" cy="494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kern="1200" dirty="0" smtClean="0"/>
            <a:t>Tetapkan </a:t>
          </a:r>
          <a:r>
            <a:rPr lang="id-ID" sz="1300" b="1" kern="1200" dirty="0" smtClean="0"/>
            <a:t>siapa </a:t>
          </a:r>
          <a:r>
            <a:rPr lang="id-ID" sz="1300" kern="1200" dirty="0" smtClean="0"/>
            <a:t>saja yang akan terpengaruh serta tetapkan</a:t>
          </a:r>
          <a:r>
            <a:rPr lang="en-GB" sz="1300" kern="1200" dirty="0" smtClean="0"/>
            <a:t> </a:t>
          </a:r>
          <a:r>
            <a:rPr lang="id-ID" sz="1300" kern="1200" dirty="0" smtClean="0"/>
            <a:t>apa</a:t>
          </a:r>
          <a:r>
            <a:rPr lang="en-GB" sz="1300" kern="1200" dirty="0" smtClean="0"/>
            <a:t> </a:t>
          </a:r>
          <a:r>
            <a:rPr lang="id-ID" sz="1300" kern="1200" dirty="0" smtClean="0"/>
            <a:t>konsekuensi</a:t>
          </a:r>
          <a:r>
            <a:rPr lang="en-GB" sz="1300" kern="1200" dirty="0" smtClean="0"/>
            <a:t> </a:t>
          </a:r>
          <a:r>
            <a:rPr lang="id-ID" sz="1300" kern="1200" dirty="0" smtClean="0"/>
            <a:t>yang</a:t>
          </a:r>
          <a:r>
            <a:rPr lang="en-GB" sz="1300" kern="1200" dirty="0" smtClean="0"/>
            <a:t> </a:t>
          </a:r>
          <a:r>
            <a:rPr lang="id-ID" sz="1300" kern="1200" dirty="0" smtClean="0"/>
            <a:t>akan</a:t>
          </a:r>
          <a:r>
            <a:rPr lang="en-GB" sz="1300" kern="1200" dirty="0" smtClean="0"/>
            <a:t> </a:t>
          </a:r>
          <a:r>
            <a:rPr lang="id-ID" sz="1300" kern="1200" dirty="0" smtClean="0"/>
            <a:t>diterima/ditanggungnya</a:t>
          </a:r>
          <a:r>
            <a:rPr lang="en-GB" sz="1300" kern="1200" dirty="0" smtClean="0"/>
            <a:t> </a:t>
          </a:r>
          <a:r>
            <a:rPr lang="id-ID" sz="1300" kern="1200" dirty="0" smtClean="0"/>
            <a:t>berkaitan dengan kejadian tersebut.</a:t>
          </a:r>
          <a:endParaRPr lang="en-GB" sz="1300" kern="1200" dirty="0"/>
        </a:p>
      </dsp:txBody>
      <dsp:txXfrm>
        <a:off x="24131" y="1092660"/>
        <a:ext cx="7016371" cy="446063"/>
      </dsp:txXfrm>
    </dsp:sp>
    <dsp:sp modelId="{6C18ABAD-3BB8-4D47-9B19-9B496B3E619D}">
      <dsp:nvSpPr>
        <dsp:cNvPr id="0" name=""/>
        <dsp:cNvSpPr/>
      </dsp:nvSpPr>
      <dsp:spPr>
        <a:xfrm>
          <a:off x="0" y="1600294"/>
          <a:ext cx="7064633" cy="494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kern="1200" dirty="0" smtClean="0"/>
            <a:t>Identifikasikan </a:t>
          </a:r>
          <a:r>
            <a:rPr lang="id-ID" sz="1300" b="1" kern="1200" dirty="0" smtClean="0"/>
            <a:t>alternatif</a:t>
          </a:r>
          <a:r>
            <a:rPr lang="id-ID" sz="1300" kern="1200" dirty="0" smtClean="0"/>
            <a:t>-alternatif tindakan yang dapat</a:t>
          </a:r>
          <a:r>
            <a:rPr lang="en-US" sz="1300" kern="1200" dirty="0" smtClean="0"/>
            <a:t> </a:t>
          </a:r>
          <a:r>
            <a:rPr lang="id-ID" sz="1300" kern="1200" dirty="0" smtClean="0"/>
            <a:t>ditempuh pihak yang terkait dengan dilema tersebut.</a:t>
          </a:r>
          <a:endParaRPr lang="en-GB" sz="1300" kern="1200" dirty="0"/>
        </a:p>
      </dsp:txBody>
      <dsp:txXfrm>
        <a:off x="24131" y="1624425"/>
        <a:ext cx="7016371" cy="446063"/>
      </dsp:txXfrm>
    </dsp:sp>
    <dsp:sp modelId="{11729688-A059-4ECA-8468-0F43074C8E04}">
      <dsp:nvSpPr>
        <dsp:cNvPr id="0" name=""/>
        <dsp:cNvSpPr/>
      </dsp:nvSpPr>
      <dsp:spPr>
        <a:xfrm>
          <a:off x="0" y="2132059"/>
          <a:ext cx="7064633" cy="494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kern="1200" dirty="0" smtClean="0"/>
            <a:t>Identifikasikan </a:t>
          </a:r>
          <a:r>
            <a:rPr lang="id-ID" sz="1300" b="1" kern="1200" dirty="0" smtClean="0"/>
            <a:t>konsekuensi</a:t>
          </a:r>
          <a:r>
            <a:rPr lang="id-ID" sz="1300" kern="1200" dirty="0" smtClean="0"/>
            <a:t> dari tiap-tiap alternatif tersebut.</a:t>
          </a:r>
          <a:endParaRPr lang="en-GB" sz="1300" kern="1200" dirty="0"/>
        </a:p>
      </dsp:txBody>
      <dsp:txXfrm>
        <a:off x="24131" y="2156190"/>
        <a:ext cx="7016371" cy="446063"/>
      </dsp:txXfrm>
    </dsp:sp>
    <dsp:sp modelId="{C21498D2-1112-4E42-9F9F-7D5D3BFE1106}">
      <dsp:nvSpPr>
        <dsp:cNvPr id="0" name=""/>
        <dsp:cNvSpPr/>
      </dsp:nvSpPr>
      <dsp:spPr>
        <a:xfrm>
          <a:off x="0" y="2663824"/>
          <a:ext cx="7064633" cy="494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kern="1200" dirty="0" smtClean="0"/>
            <a:t>Tetapkan </a:t>
          </a:r>
          <a:r>
            <a:rPr lang="id-ID" sz="1300" b="1" kern="1200" dirty="0" smtClean="0"/>
            <a:t>tindakan</a:t>
          </a:r>
          <a:r>
            <a:rPr lang="id-ID" sz="1300" kern="1200" dirty="0" smtClean="0"/>
            <a:t> yang tepat berdasarkan pertimbangan</a:t>
          </a:r>
          <a:r>
            <a:rPr lang="en-US" sz="1300" kern="1200" dirty="0" smtClean="0"/>
            <a:t> </a:t>
          </a:r>
          <a:r>
            <a:rPr lang="id-ID" sz="1300" kern="1200" dirty="0" smtClean="0"/>
            <a:t>tentang nilai-nilai etika yang dimiliki dan konsekuensi serta</a:t>
          </a:r>
          <a:r>
            <a:rPr lang="en-GB" sz="1300" kern="1200" dirty="0" smtClean="0"/>
            <a:t> </a:t>
          </a:r>
          <a:r>
            <a:rPr lang="id-ID" sz="1300" kern="1200" dirty="0" smtClean="0"/>
            <a:t>kesanggupan</a:t>
          </a:r>
          <a:r>
            <a:rPr lang="en-GB" sz="1300" kern="1200" dirty="0" smtClean="0"/>
            <a:t> </a:t>
          </a:r>
          <a:r>
            <a:rPr lang="id-ID" sz="1300" kern="1200" dirty="0" smtClean="0"/>
            <a:t>menanggung</a:t>
          </a:r>
          <a:r>
            <a:rPr lang="en-GB" sz="1300" kern="1200" dirty="0" smtClean="0"/>
            <a:t> </a:t>
          </a:r>
          <a:r>
            <a:rPr lang="id-ID" sz="1300" kern="1200" dirty="0" smtClean="0"/>
            <a:t>konsekuensi</a:t>
          </a:r>
          <a:r>
            <a:rPr lang="en-GB" sz="1300" kern="1200" dirty="0" smtClean="0"/>
            <a:t> </a:t>
          </a:r>
          <a:r>
            <a:rPr lang="id-ID" sz="1300" kern="1200" dirty="0" smtClean="0"/>
            <a:t>atas</a:t>
          </a:r>
          <a:r>
            <a:rPr lang="en-GB" sz="1300" kern="1200" dirty="0" smtClean="0"/>
            <a:t> </a:t>
          </a:r>
          <a:r>
            <a:rPr lang="id-ID" sz="1300" kern="1200" dirty="0" smtClean="0"/>
            <a:t>pilihan</a:t>
          </a:r>
          <a:r>
            <a:rPr lang="en-GB" sz="1300" kern="1200" dirty="0" smtClean="0"/>
            <a:t> </a:t>
          </a:r>
          <a:r>
            <a:rPr lang="id-ID" sz="1300" kern="1200" dirty="0" smtClean="0"/>
            <a:t>tindakannya.</a:t>
          </a:r>
          <a:endParaRPr lang="en-GB" sz="1300" kern="1200" dirty="0"/>
        </a:p>
      </dsp:txBody>
      <dsp:txXfrm>
        <a:off x="24131" y="2687955"/>
        <a:ext cx="7016371" cy="446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8C7D5-A67C-41FD-97EB-AD4EEAB532A6}">
      <dsp:nvSpPr>
        <dsp:cNvPr id="0" name=""/>
        <dsp:cNvSpPr/>
      </dsp:nvSpPr>
      <dsp:spPr>
        <a:xfrm>
          <a:off x="0" y="53400"/>
          <a:ext cx="4572000" cy="44460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smtClean="0"/>
            <a:t>INTEGRITAS</a:t>
          </a:r>
          <a:endParaRPr lang="en-GB" sz="1900" kern="1200"/>
        </a:p>
      </dsp:txBody>
      <dsp:txXfrm>
        <a:off x="21704" y="75104"/>
        <a:ext cx="4528592" cy="401192"/>
      </dsp:txXfrm>
    </dsp:sp>
    <dsp:sp modelId="{012FAEC5-1CB9-4284-A3A3-B0B9DA57D00D}">
      <dsp:nvSpPr>
        <dsp:cNvPr id="0" name=""/>
        <dsp:cNvSpPr/>
      </dsp:nvSpPr>
      <dsp:spPr>
        <a:xfrm>
          <a:off x="0" y="552720"/>
          <a:ext cx="4572000" cy="44460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smtClean="0"/>
            <a:t>OBYEKTIFITAS</a:t>
          </a:r>
          <a:endParaRPr lang="en-GB" sz="1900" kern="1200"/>
        </a:p>
      </dsp:txBody>
      <dsp:txXfrm>
        <a:off x="21704" y="574424"/>
        <a:ext cx="4528592" cy="401192"/>
      </dsp:txXfrm>
    </dsp:sp>
    <dsp:sp modelId="{3123AD1E-88DE-4F22-8CAF-9FE5FDA7A4BD}">
      <dsp:nvSpPr>
        <dsp:cNvPr id="0" name=""/>
        <dsp:cNvSpPr/>
      </dsp:nvSpPr>
      <dsp:spPr>
        <a:xfrm>
          <a:off x="0" y="1052040"/>
          <a:ext cx="4572000" cy="44460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smtClean="0"/>
            <a:t>KERAHASIAAN</a:t>
          </a:r>
          <a:endParaRPr lang="en-GB" sz="1900" kern="1200"/>
        </a:p>
      </dsp:txBody>
      <dsp:txXfrm>
        <a:off x="21704" y="1073744"/>
        <a:ext cx="4528592" cy="401192"/>
      </dsp:txXfrm>
    </dsp:sp>
    <dsp:sp modelId="{BAD367C1-8E6A-4548-BEF1-69AA92EC1BA4}">
      <dsp:nvSpPr>
        <dsp:cNvPr id="0" name=""/>
        <dsp:cNvSpPr/>
      </dsp:nvSpPr>
      <dsp:spPr>
        <a:xfrm>
          <a:off x="0" y="1551360"/>
          <a:ext cx="4572000" cy="44460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smtClean="0"/>
            <a:t>KOMPETENSI</a:t>
          </a:r>
          <a:endParaRPr lang="en-GB" sz="1900" kern="1200"/>
        </a:p>
      </dsp:txBody>
      <dsp:txXfrm>
        <a:off x="21704" y="1573064"/>
        <a:ext cx="4528592" cy="401192"/>
      </dsp:txXfrm>
    </dsp:sp>
    <dsp:sp modelId="{5A94EE0D-82A3-46EF-B096-1EA5B85C44BA}">
      <dsp:nvSpPr>
        <dsp:cNvPr id="0" name=""/>
        <dsp:cNvSpPr/>
      </dsp:nvSpPr>
      <dsp:spPr>
        <a:xfrm>
          <a:off x="0" y="2050680"/>
          <a:ext cx="4572000" cy="444600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smtClean="0"/>
            <a:t>AKUNTABEL</a:t>
          </a:r>
          <a:endParaRPr lang="en-GB" sz="1900" kern="1200"/>
        </a:p>
      </dsp:txBody>
      <dsp:txXfrm>
        <a:off x="21704" y="2072384"/>
        <a:ext cx="4528592" cy="401192"/>
      </dsp:txXfrm>
    </dsp:sp>
    <dsp:sp modelId="{9EE4F213-F861-4B4E-9748-B6DD99FDA2F6}">
      <dsp:nvSpPr>
        <dsp:cNvPr id="0" name=""/>
        <dsp:cNvSpPr/>
      </dsp:nvSpPr>
      <dsp:spPr>
        <a:xfrm>
          <a:off x="0" y="2550000"/>
          <a:ext cx="4572000" cy="444600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PERILAKU PROFESIONAL</a:t>
          </a:r>
          <a:endParaRPr lang="en-GB" sz="1900" kern="1200" dirty="0"/>
        </a:p>
      </dsp:txBody>
      <dsp:txXfrm>
        <a:off x="21704" y="2571704"/>
        <a:ext cx="4528592" cy="401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p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834675" y="-25"/>
            <a:ext cx="3309317" cy="2987238"/>
          </a:xfrm>
          <a:custGeom>
            <a:avLst/>
            <a:gdLst/>
            <a:ahLst/>
            <a:cxnLst/>
            <a:rect l="l" t="t" r="r" b="b"/>
            <a:pathLst>
              <a:path w="32972" h="29763" extrusionOk="0">
                <a:moveTo>
                  <a:pt x="798" y="1"/>
                </a:moveTo>
                <a:cubicBezTo>
                  <a:pt x="1" y="1054"/>
                  <a:pt x="366" y="2627"/>
                  <a:pt x="1201" y="3647"/>
                </a:cubicBezTo>
                <a:cubicBezTo>
                  <a:pt x="2042" y="4668"/>
                  <a:pt x="3243" y="5301"/>
                  <a:pt x="4335" y="6038"/>
                </a:cubicBezTo>
                <a:cubicBezTo>
                  <a:pt x="5432" y="6775"/>
                  <a:pt x="6496" y="7736"/>
                  <a:pt x="6791" y="9024"/>
                </a:cubicBezTo>
                <a:cubicBezTo>
                  <a:pt x="7091" y="10340"/>
                  <a:pt x="6496" y="11715"/>
                  <a:pt x="5667" y="12774"/>
                </a:cubicBezTo>
                <a:cubicBezTo>
                  <a:pt x="4832" y="13839"/>
                  <a:pt x="3762" y="14696"/>
                  <a:pt x="2877" y="15717"/>
                </a:cubicBezTo>
                <a:cubicBezTo>
                  <a:pt x="1316" y="17518"/>
                  <a:pt x="355" y="19947"/>
                  <a:pt x="716" y="22305"/>
                </a:cubicBezTo>
                <a:cubicBezTo>
                  <a:pt x="1081" y="24664"/>
                  <a:pt x="2959" y="26831"/>
                  <a:pt x="5328" y="27120"/>
                </a:cubicBezTo>
                <a:cubicBezTo>
                  <a:pt x="5540" y="27146"/>
                  <a:pt x="5753" y="27157"/>
                  <a:pt x="5965" y="27157"/>
                </a:cubicBezTo>
                <a:cubicBezTo>
                  <a:pt x="7523" y="27157"/>
                  <a:pt x="9087" y="26549"/>
                  <a:pt x="10638" y="26549"/>
                </a:cubicBezTo>
                <a:cubicBezTo>
                  <a:pt x="10943" y="26549"/>
                  <a:pt x="11247" y="26572"/>
                  <a:pt x="11551" y="26629"/>
                </a:cubicBezTo>
                <a:cubicBezTo>
                  <a:pt x="13287" y="26956"/>
                  <a:pt x="14646" y="28283"/>
                  <a:pt x="16246" y="29036"/>
                </a:cubicBezTo>
                <a:cubicBezTo>
                  <a:pt x="17313" y="29538"/>
                  <a:pt x="18460" y="29763"/>
                  <a:pt x="19623" y="29763"/>
                </a:cubicBezTo>
                <a:cubicBezTo>
                  <a:pt x="21898" y="29763"/>
                  <a:pt x="24227" y="28901"/>
                  <a:pt x="26110" y="27568"/>
                </a:cubicBezTo>
                <a:cubicBezTo>
                  <a:pt x="28959" y="25553"/>
                  <a:pt x="30995" y="22617"/>
                  <a:pt x="32971" y="19745"/>
                </a:cubicBezTo>
                <a:lnTo>
                  <a:pt x="32971" y="6"/>
                </a:lnTo>
                <a:lnTo>
                  <a:pt x="79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0" y="2156025"/>
            <a:ext cx="3309317" cy="2987238"/>
          </a:xfrm>
          <a:custGeom>
            <a:avLst/>
            <a:gdLst/>
            <a:ahLst/>
            <a:cxnLst/>
            <a:rect l="l" t="t" r="r" b="b"/>
            <a:pathLst>
              <a:path w="32972" h="29763" extrusionOk="0">
                <a:moveTo>
                  <a:pt x="798" y="1"/>
                </a:moveTo>
                <a:cubicBezTo>
                  <a:pt x="1" y="1054"/>
                  <a:pt x="366" y="2627"/>
                  <a:pt x="1201" y="3647"/>
                </a:cubicBezTo>
                <a:cubicBezTo>
                  <a:pt x="2042" y="4668"/>
                  <a:pt x="3243" y="5301"/>
                  <a:pt x="4335" y="6038"/>
                </a:cubicBezTo>
                <a:cubicBezTo>
                  <a:pt x="5432" y="6775"/>
                  <a:pt x="6496" y="7736"/>
                  <a:pt x="6791" y="9024"/>
                </a:cubicBezTo>
                <a:cubicBezTo>
                  <a:pt x="7091" y="10340"/>
                  <a:pt x="6496" y="11715"/>
                  <a:pt x="5667" y="12774"/>
                </a:cubicBezTo>
                <a:cubicBezTo>
                  <a:pt x="4832" y="13839"/>
                  <a:pt x="3762" y="14696"/>
                  <a:pt x="2877" y="15717"/>
                </a:cubicBezTo>
                <a:cubicBezTo>
                  <a:pt x="1316" y="17518"/>
                  <a:pt x="355" y="19947"/>
                  <a:pt x="716" y="22305"/>
                </a:cubicBezTo>
                <a:cubicBezTo>
                  <a:pt x="1081" y="24664"/>
                  <a:pt x="2959" y="26831"/>
                  <a:pt x="5328" y="27120"/>
                </a:cubicBezTo>
                <a:cubicBezTo>
                  <a:pt x="5540" y="27146"/>
                  <a:pt x="5753" y="27157"/>
                  <a:pt x="5965" y="27157"/>
                </a:cubicBezTo>
                <a:cubicBezTo>
                  <a:pt x="7523" y="27157"/>
                  <a:pt x="9087" y="26549"/>
                  <a:pt x="10638" y="26549"/>
                </a:cubicBezTo>
                <a:cubicBezTo>
                  <a:pt x="10943" y="26549"/>
                  <a:pt x="11247" y="26572"/>
                  <a:pt x="11551" y="26629"/>
                </a:cubicBezTo>
                <a:cubicBezTo>
                  <a:pt x="13287" y="26956"/>
                  <a:pt x="14646" y="28283"/>
                  <a:pt x="16246" y="29036"/>
                </a:cubicBezTo>
                <a:cubicBezTo>
                  <a:pt x="17313" y="29538"/>
                  <a:pt x="18460" y="29763"/>
                  <a:pt x="19623" y="29763"/>
                </a:cubicBezTo>
                <a:cubicBezTo>
                  <a:pt x="21898" y="29763"/>
                  <a:pt x="24227" y="28901"/>
                  <a:pt x="26110" y="27568"/>
                </a:cubicBezTo>
                <a:cubicBezTo>
                  <a:pt x="28959" y="25553"/>
                  <a:pt x="30995" y="22617"/>
                  <a:pt x="32971" y="19745"/>
                </a:cubicBezTo>
                <a:lnTo>
                  <a:pt x="32971" y="6"/>
                </a:lnTo>
                <a:lnTo>
                  <a:pt x="79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4936300" y="-19"/>
            <a:ext cx="4207839" cy="1074716"/>
          </a:xfrm>
          <a:custGeom>
            <a:avLst/>
            <a:gdLst/>
            <a:ahLst/>
            <a:cxnLst/>
            <a:rect l="l" t="t" r="r" b="b"/>
            <a:pathLst>
              <a:path w="127327" h="41769" extrusionOk="0">
                <a:moveTo>
                  <a:pt x="33782" y="1"/>
                </a:moveTo>
                <a:cubicBezTo>
                  <a:pt x="29984" y="1"/>
                  <a:pt x="26138" y="938"/>
                  <a:pt x="22754" y="2656"/>
                </a:cubicBezTo>
                <a:cubicBezTo>
                  <a:pt x="15812" y="6192"/>
                  <a:pt x="10669" y="12586"/>
                  <a:pt x="7228" y="19575"/>
                </a:cubicBezTo>
                <a:cubicBezTo>
                  <a:pt x="3775" y="26564"/>
                  <a:pt x="1882" y="34184"/>
                  <a:pt x="1" y="41744"/>
                </a:cubicBezTo>
                <a:lnTo>
                  <a:pt x="127326" y="41768"/>
                </a:lnTo>
                <a:lnTo>
                  <a:pt x="127326" y="26766"/>
                </a:lnTo>
                <a:cubicBezTo>
                  <a:pt x="125115" y="27301"/>
                  <a:pt x="122843" y="27563"/>
                  <a:pt x="120569" y="27563"/>
                </a:cubicBezTo>
                <a:cubicBezTo>
                  <a:pt x="114092" y="27563"/>
                  <a:pt x="107601" y="25443"/>
                  <a:pt x="102454" y="21504"/>
                </a:cubicBezTo>
                <a:cubicBezTo>
                  <a:pt x="96791" y="17147"/>
                  <a:pt x="91803" y="10369"/>
                  <a:pt x="84703" y="10369"/>
                </a:cubicBezTo>
                <a:cubicBezTo>
                  <a:pt x="84624" y="10369"/>
                  <a:pt x="84544" y="10370"/>
                  <a:pt x="84464" y="10371"/>
                </a:cubicBezTo>
                <a:cubicBezTo>
                  <a:pt x="77370" y="10524"/>
                  <a:pt x="71793" y="17722"/>
                  <a:pt x="64740" y="17722"/>
                </a:cubicBezTo>
                <a:cubicBezTo>
                  <a:pt x="64643" y="17722"/>
                  <a:pt x="64547" y="17720"/>
                  <a:pt x="64449" y="17718"/>
                </a:cubicBezTo>
                <a:cubicBezTo>
                  <a:pt x="56187" y="17479"/>
                  <a:pt x="51829" y="7943"/>
                  <a:pt x="45007" y="3287"/>
                </a:cubicBezTo>
                <a:cubicBezTo>
                  <a:pt x="41712" y="1036"/>
                  <a:pt x="37773" y="1"/>
                  <a:pt x="33782" y="1"/>
                </a:cubicBezTo>
                <a:close/>
              </a:path>
            </a:pathLst>
          </a:custGeom>
          <a:solidFill>
            <a:srgbClr val="FED002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468900" y="-12"/>
            <a:ext cx="3558131" cy="1211312"/>
          </a:xfrm>
          <a:custGeom>
            <a:avLst/>
            <a:gdLst/>
            <a:ahLst/>
            <a:cxnLst/>
            <a:rect l="l" t="t" r="r" b="b"/>
            <a:pathLst>
              <a:path w="29571" h="10067" extrusionOk="0">
                <a:moveTo>
                  <a:pt x="10181" y="0"/>
                </a:moveTo>
                <a:cubicBezTo>
                  <a:pt x="5410" y="0"/>
                  <a:pt x="2293" y="2806"/>
                  <a:pt x="0" y="10066"/>
                </a:cubicBezTo>
                <a:lnTo>
                  <a:pt x="29570" y="10066"/>
                </a:lnTo>
                <a:cubicBezTo>
                  <a:pt x="16901" y="4324"/>
                  <a:pt x="15443" y="0"/>
                  <a:pt x="10181" y="0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611300" y="3437299"/>
            <a:ext cx="5593200" cy="1706200"/>
          </a:xfrm>
          <a:custGeom>
            <a:avLst/>
            <a:gdLst/>
            <a:ahLst/>
            <a:cxnLst/>
            <a:rect l="l" t="t" r="r" b="b"/>
            <a:pathLst>
              <a:path w="237352" h="72404" extrusionOk="0">
                <a:moveTo>
                  <a:pt x="25265" y="1"/>
                </a:moveTo>
                <a:cubicBezTo>
                  <a:pt x="24946" y="1"/>
                  <a:pt x="24624" y="9"/>
                  <a:pt x="24301" y="25"/>
                </a:cubicBezTo>
                <a:cubicBezTo>
                  <a:pt x="14014" y="549"/>
                  <a:pt x="6358" y="9348"/>
                  <a:pt x="0" y="17432"/>
                </a:cubicBezTo>
                <a:lnTo>
                  <a:pt x="24" y="72403"/>
                </a:lnTo>
                <a:lnTo>
                  <a:pt x="237351" y="72403"/>
                </a:lnTo>
                <a:cubicBezTo>
                  <a:pt x="234172" y="66569"/>
                  <a:pt x="230922" y="60628"/>
                  <a:pt x="226136" y="56020"/>
                </a:cubicBezTo>
                <a:cubicBezTo>
                  <a:pt x="221955" y="51996"/>
                  <a:pt x="216340" y="49080"/>
                  <a:pt x="210615" y="49080"/>
                </a:cubicBezTo>
                <a:cubicBezTo>
                  <a:pt x="209785" y="49080"/>
                  <a:pt x="208952" y="49141"/>
                  <a:pt x="208121" y="49269"/>
                </a:cubicBezTo>
                <a:cubicBezTo>
                  <a:pt x="200930" y="50389"/>
                  <a:pt x="195084" y="56187"/>
                  <a:pt x="187857" y="57104"/>
                </a:cubicBezTo>
                <a:cubicBezTo>
                  <a:pt x="187177" y="57191"/>
                  <a:pt x="186499" y="57233"/>
                  <a:pt x="185824" y="57233"/>
                </a:cubicBezTo>
                <a:cubicBezTo>
                  <a:pt x="179715" y="57233"/>
                  <a:pt x="173869" y="53788"/>
                  <a:pt x="169355" y="49531"/>
                </a:cubicBezTo>
                <a:cubicBezTo>
                  <a:pt x="164330" y="44805"/>
                  <a:pt x="160413" y="39006"/>
                  <a:pt x="155424" y="34256"/>
                </a:cubicBezTo>
                <a:cubicBezTo>
                  <a:pt x="146597" y="25874"/>
                  <a:pt x="134399" y="21415"/>
                  <a:pt x="122252" y="21415"/>
                </a:cubicBezTo>
                <a:cubicBezTo>
                  <a:pt x="115246" y="21415"/>
                  <a:pt x="108257" y="22898"/>
                  <a:pt x="101941" y="25969"/>
                </a:cubicBezTo>
                <a:cubicBezTo>
                  <a:pt x="94274" y="29696"/>
                  <a:pt x="87154" y="35613"/>
                  <a:pt x="78629" y="35827"/>
                </a:cubicBezTo>
                <a:cubicBezTo>
                  <a:pt x="78465" y="35831"/>
                  <a:pt x="78302" y="35833"/>
                  <a:pt x="78140" y="35833"/>
                </a:cubicBezTo>
                <a:cubicBezTo>
                  <a:pt x="67113" y="35833"/>
                  <a:pt x="58547" y="26354"/>
                  <a:pt x="51554" y="17730"/>
                </a:cubicBezTo>
                <a:cubicBezTo>
                  <a:pt x="44662" y="9230"/>
                  <a:pt x="36063" y="1"/>
                  <a:pt x="25265" y="1"/>
                </a:cubicBezTo>
                <a:close/>
              </a:path>
            </a:pathLst>
          </a:custGeom>
          <a:solidFill>
            <a:srgbClr val="FF4D01">
              <a:alpha val="50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158047"/>
            <a:ext cx="5672961" cy="985453"/>
          </a:xfrm>
          <a:custGeom>
            <a:avLst/>
            <a:gdLst/>
            <a:ahLst/>
            <a:cxnLst/>
            <a:rect l="l" t="t" r="r" b="b"/>
            <a:pathLst>
              <a:path w="111634" h="19392" extrusionOk="0">
                <a:moveTo>
                  <a:pt x="17433" y="1"/>
                </a:moveTo>
                <a:cubicBezTo>
                  <a:pt x="14716" y="1"/>
                  <a:pt x="11947" y="743"/>
                  <a:pt x="9561" y="1913"/>
                </a:cubicBezTo>
                <a:cubicBezTo>
                  <a:pt x="5859" y="3735"/>
                  <a:pt x="2906" y="6473"/>
                  <a:pt x="1" y="9164"/>
                </a:cubicBezTo>
                <a:lnTo>
                  <a:pt x="13" y="19392"/>
                </a:lnTo>
                <a:lnTo>
                  <a:pt x="111634" y="19392"/>
                </a:lnTo>
                <a:cubicBezTo>
                  <a:pt x="109729" y="13701"/>
                  <a:pt x="104597" y="8878"/>
                  <a:pt x="98156" y="6747"/>
                </a:cubicBezTo>
                <a:cubicBezTo>
                  <a:pt x="95615" y="5905"/>
                  <a:pt x="92895" y="5490"/>
                  <a:pt x="90173" y="5490"/>
                </a:cubicBezTo>
                <a:cubicBezTo>
                  <a:pt x="86008" y="5490"/>
                  <a:pt x="81839" y="6461"/>
                  <a:pt x="78296" y="8355"/>
                </a:cubicBezTo>
                <a:cubicBezTo>
                  <a:pt x="74544" y="10355"/>
                  <a:pt x="70871" y="13455"/>
                  <a:pt x="66643" y="13455"/>
                </a:cubicBezTo>
                <a:cubicBezTo>
                  <a:pt x="66215" y="13455"/>
                  <a:pt x="65782" y="13423"/>
                  <a:pt x="65342" y="13355"/>
                </a:cubicBezTo>
                <a:cubicBezTo>
                  <a:pt x="60723" y="12643"/>
                  <a:pt x="57607" y="8057"/>
                  <a:pt x="52925" y="8057"/>
                </a:cubicBezTo>
                <a:cubicBezTo>
                  <a:pt x="52912" y="8057"/>
                  <a:pt x="52900" y="8057"/>
                  <a:pt x="52888" y="8057"/>
                </a:cubicBezTo>
                <a:cubicBezTo>
                  <a:pt x="48662" y="8081"/>
                  <a:pt x="45649" y="11855"/>
                  <a:pt x="41494" y="12522"/>
                </a:cubicBezTo>
                <a:cubicBezTo>
                  <a:pt x="41049" y="12593"/>
                  <a:pt x="40607" y="12627"/>
                  <a:pt x="40168" y="12627"/>
                </a:cubicBezTo>
                <a:cubicBezTo>
                  <a:pt x="36587" y="12627"/>
                  <a:pt x="33279" y="10372"/>
                  <a:pt x="30850" y="7986"/>
                </a:cubicBezTo>
                <a:cubicBezTo>
                  <a:pt x="28123" y="5295"/>
                  <a:pt x="25671" y="2151"/>
                  <a:pt x="21849" y="747"/>
                </a:cubicBezTo>
                <a:cubicBezTo>
                  <a:pt x="20443" y="231"/>
                  <a:pt x="18946" y="1"/>
                  <a:pt x="17433" y="1"/>
                </a:cubicBezTo>
                <a:close/>
              </a:path>
            </a:pathLst>
          </a:custGeom>
          <a:solidFill>
            <a:srgbClr val="FF4D01">
              <a:alpha val="50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7482446" y="4409700"/>
            <a:ext cx="2155504" cy="733809"/>
          </a:xfrm>
          <a:custGeom>
            <a:avLst/>
            <a:gdLst/>
            <a:ahLst/>
            <a:cxnLst/>
            <a:rect l="l" t="t" r="r" b="b"/>
            <a:pathLst>
              <a:path w="29571" h="10067" extrusionOk="0">
                <a:moveTo>
                  <a:pt x="10181" y="0"/>
                </a:moveTo>
                <a:cubicBezTo>
                  <a:pt x="5410" y="0"/>
                  <a:pt x="2293" y="2806"/>
                  <a:pt x="0" y="10066"/>
                </a:cubicBezTo>
                <a:lnTo>
                  <a:pt x="29570" y="10066"/>
                </a:lnTo>
                <a:cubicBezTo>
                  <a:pt x="16901" y="4324"/>
                  <a:pt x="15443" y="0"/>
                  <a:pt x="10181" y="0"/>
                </a:cubicBezTo>
                <a:close/>
              </a:path>
            </a:pathLst>
          </a:cu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7913" y="2721625"/>
            <a:ext cx="959100" cy="959100"/>
          </a:xfrm>
          <a:prstGeom prst="ellipse">
            <a:avLst/>
          </a:prstGeom>
          <a:solidFill>
            <a:srgbClr val="FF4D01">
              <a:alpha val="50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082725" y="746825"/>
            <a:ext cx="6988200" cy="3642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184142" y="1255163"/>
            <a:ext cx="4775700" cy="19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84162" y="3418788"/>
            <a:ext cx="47757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678850" y="1481754"/>
            <a:ext cx="959100" cy="959100"/>
          </a:xfrm>
          <a:prstGeom prst="ellipse">
            <a:avLst/>
          </a:prstGeom>
          <a:solidFill>
            <a:srgbClr val="FED002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765502" y="0"/>
            <a:ext cx="3378498" cy="1310416"/>
          </a:xfrm>
          <a:custGeom>
            <a:avLst/>
            <a:gdLst/>
            <a:ahLst/>
            <a:cxnLst/>
            <a:rect l="l" t="t" r="r" b="b"/>
            <a:pathLst>
              <a:path w="37492" h="14542" extrusionOk="0">
                <a:moveTo>
                  <a:pt x="1" y="0"/>
                </a:moveTo>
                <a:lnTo>
                  <a:pt x="1" y="10099"/>
                </a:lnTo>
                <a:cubicBezTo>
                  <a:pt x="1128" y="12447"/>
                  <a:pt x="3160" y="14542"/>
                  <a:pt x="5531" y="14542"/>
                </a:cubicBezTo>
                <a:cubicBezTo>
                  <a:pt x="5928" y="14542"/>
                  <a:pt x="6335" y="14483"/>
                  <a:pt x="6748" y="14357"/>
                </a:cubicBezTo>
                <a:cubicBezTo>
                  <a:pt x="10645" y="13167"/>
                  <a:pt x="12048" y="9013"/>
                  <a:pt x="15247" y="7703"/>
                </a:cubicBezTo>
                <a:cubicBezTo>
                  <a:pt x="15945" y="7416"/>
                  <a:pt x="16655" y="7304"/>
                  <a:pt x="17363" y="7304"/>
                </a:cubicBezTo>
                <a:cubicBezTo>
                  <a:pt x="18715" y="7304"/>
                  <a:pt x="20059" y="7714"/>
                  <a:pt x="21285" y="8101"/>
                </a:cubicBezTo>
                <a:cubicBezTo>
                  <a:pt x="23881" y="8921"/>
                  <a:pt x="26534" y="9688"/>
                  <a:pt x="28911" y="9688"/>
                </a:cubicBezTo>
                <a:cubicBezTo>
                  <a:pt x="29383" y="9688"/>
                  <a:pt x="29844" y="9657"/>
                  <a:pt x="30292" y="9591"/>
                </a:cubicBezTo>
                <a:cubicBezTo>
                  <a:pt x="33807" y="9073"/>
                  <a:pt x="35663" y="7594"/>
                  <a:pt x="36880" y="4367"/>
                </a:cubicBezTo>
                <a:cubicBezTo>
                  <a:pt x="37388" y="3014"/>
                  <a:pt x="37492" y="1545"/>
                  <a:pt x="37393" y="0"/>
                </a:cubicBezTo>
                <a:close/>
              </a:path>
            </a:pathLst>
          </a:custGeom>
          <a:solidFill>
            <a:srgbClr val="FED002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0" y="0"/>
            <a:ext cx="1681797" cy="652318"/>
          </a:xfrm>
          <a:custGeom>
            <a:avLst/>
            <a:gdLst/>
            <a:ahLst/>
            <a:cxnLst/>
            <a:rect l="l" t="t" r="r" b="b"/>
            <a:pathLst>
              <a:path w="37492" h="14542" extrusionOk="0">
                <a:moveTo>
                  <a:pt x="1" y="0"/>
                </a:moveTo>
                <a:lnTo>
                  <a:pt x="1" y="10099"/>
                </a:lnTo>
                <a:cubicBezTo>
                  <a:pt x="1128" y="12447"/>
                  <a:pt x="3160" y="14542"/>
                  <a:pt x="5531" y="14542"/>
                </a:cubicBezTo>
                <a:cubicBezTo>
                  <a:pt x="5928" y="14542"/>
                  <a:pt x="6335" y="14483"/>
                  <a:pt x="6748" y="14357"/>
                </a:cubicBezTo>
                <a:cubicBezTo>
                  <a:pt x="10645" y="13167"/>
                  <a:pt x="12048" y="9013"/>
                  <a:pt x="15247" y="7703"/>
                </a:cubicBezTo>
                <a:cubicBezTo>
                  <a:pt x="15945" y="7416"/>
                  <a:pt x="16655" y="7304"/>
                  <a:pt x="17363" y="7304"/>
                </a:cubicBezTo>
                <a:cubicBezTo>
                  <a:pt x="18715" y="7304"/>
                  <a:pt x="20059" y="7714"/>
                  <a:pt x="21285" y="8101"/>
                </a:cubicBezTo>
                <a:cubicBezTo>
                  <a:pt x="23881" y="8921"/>
                  <a:pt x="26534" y="9688"/>
                  <a:pt x="28911" y="9688"/>
                </a:cubicBezTo>
                <a:cubicBezTo>
                  <a:pt x="29383" y="9688"/>
                  <a:pt x="29844" y="9657"/>
                  <a:pt x="30292" y="9591"/>
                </a:cubicBezTo>
                <a:cubicBezTo>
                  <a:pt x="33807" y="9073"/>
                  <a:pt x="35663" y="7594"/>
                  <a:pt x="36880" y="4367"/>
                </a:cubicBezTo>
                <a:cubicBezTo>
                  <a:pt x="37388" y="3014"/>
                  <a:pt x="37492" y="1545"/>
                  <a:pt x="37393" y="0"/>
                </a:cubicBezTo>
                <a:close/>
              </a:path>
            </a:pathLst>
          </a:cu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0" y="0"/>
            <a:ext cx="2006414" cy="529209"/>
          </a:xfrm>
          <a:custGeom>
            <a:avLst/>
            <a:gdLst/>
            <a:ahLst/>
            <a:cxnLst/>
            <a:rect l="l" t="t" r="r" b="b"/>
            <a:pathLst>
              <a:path w="34571" h="9118" extrusionOk="0">
                <a:moveTo>
                  <a:pt x="0" y="0"/>
                </a:moveTo>
                <a:lnTo>
                  <a:pt x="0" y="6338"/>
                </a:lnTo>
                <a:cubicBezTo>
                  <a:pt x="943" y="7967"/>
                  <a:pt x="2339" y="9118"/>
                  <a:pt x="4255" y="9118"/>
                </a:cubicBezTo>
                <a:cubicBezTo>
                  <a:pt x="4290" y="9118"/>
                  <a:pt x="4326" y="9117"/>
                  <a:pt x="4362" y="9117"/>
                </a:cubicBezTo>
                <a:cubicBezTo>
                  <a:pt x="6420" y="9073"/>
                  <a:pt x="8510" y="7490"/>
                  <a:pt x="10405" y="6305"/>
                </a:cubicBezTo>
                <a:cubicBezTo>
                  <a:pt x="12479" y="5012"/>
                  <a:pt x="16256" y="1807"/>
                  <a:pt x="19035" y="1687"/>
                </a:cubicBezTo>
                <a:cubicBezTo>
                  <a:pt x="19099" y="1685"/>
                  <a:pt x="19164" y="1683"/>
                  <a:pt x="19229" y="1683"/>
                </a:cubicBezTo>
                <a:cubicBezTo>
                  <a:pt x="21978" y="1683"/>
                  <a:pt x="25338" y="4009"/>
                  <a:pt x="27327" y="4766"/>
                </a:cubicBezTo>
                <a:cubicBezTo>
                  <a:pt x="28374" y="5162"/>
                  <a:pt x="29407" y="5376"/>
                  <a:pt x="30348" y="5376"/>
                </a:cubicBezTo>
                <a:cubicBezTo>
                  <a:pt x="32168" y="5376"/>
                  <a:pt x="33645" y="4574"/>
                  <a:pt x="34221" y="2735"/>
                </a:cubicBezTo>
                <a:cubicBezTo>
                  <a:pt x="34500" y="1835"/>
                  <a:pt x="34571" y="912"/>
                  <a:pt x="34527" y="0"/>
                </a:cubicBezTo>
                <a:close/>
              </a:path>
            </a:pathLst>
          </a:cu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-239600" y="742325"/>
            <a:ext cx="441600" cy="441600"/>
          </a:xfrm>
          <a:prstGeom prst="ellipse">
            <a:avLst/>
          </a:pr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flipH="1">
            <a:off x="7137540" y="4491209"/>
            <a:ext cx="2006465" cy="652281"/>
          </a:xfrm>
          <a:custGeom>
            <a:avLst/>
            <a:gdLst/>
            <a:ahLst/>
            <a:cxnLst/>
            <a:rect l="l" t="t" r="r" b="b"/>
            <a:pathLst>
              <a:path w="85155" h="27683" extrusionOk="0">
                <a:moveTo>
                  <a:pt x="24" y="1"/>
                </a:moveTo>
                <a:lnTo>
                  <a:pt x="1" y="27683"/>
                </a:lnTo>
                <a:lnTo>
                  <a:pt x="85154" y="27683"/>
                </a:lnTo>
                <a:cubicBezTo>
                  <a:pt x="81689" y="23277"/>
                  <a:pt x="78153" y="18813"/>
                  <a:pt x="73593" y="15562"/>
                </a:cubicBezTo>
                <a:cubicBezTo>
                  <a:pt x="70012" y="13016"/>
                  <a:pt x="65664" y="11288"/>
                  <a:pt x="61333" y="11288"/>
                </a:cubicBezTo>
                <a:cubicBezTo>
                  <a:pt x="60134" y="11288"/>
                  <a:pt x="58937" y="11421"/>
                  <a:pt x="57758" y="11705"/>
                </a:cubicBezTo>
                <a:cubicBezTo>
                  <a:pt x="54422" y="12512"/>
                  <a:pt x="51323" y="14479"/>
                  <a:pt x="47895" y="14479"/>
                </a:cubicBezTo>
                <a:cubicBezTo>
                  <a:pt x="47884" y="14479"/>
                  <a:pt x="47874" y="14479"/>
                  <a:pt x="47864" y="14479"/>
                </a:cubicBezTo>
                <a:cubicBezTo>
                  <a:pt x="40863" y="14455"/>
                  <a:pt x="36005" y="6418"/>
                  <a:pt x="29028" y="5954"/>
                </a:cubicBezTo>
                <a:cubicBezTo>
                  <a:pt x="28807" y="5939"/>
                  <a:pt x="28588" y="5932"/>
                  <a:pt x="28369" y="5932"/>
                </a:cubicBezTo>
                <a:cubicBezTo>
                  <a:pt x="24082" y="5932"/>
                  <a:pt x="20179" y="8697"/>
                  <a:pt x="15919" y="9490"/>
                </a:cubicBezTo>
                <a:cubicBezTo>
                  <a:pt x="15260" y="9612"/>
                  <a:pt x="14609" y="9670"/>
                  <a:pt x="13967" y="9670"/>
                </a:cubicBezTo>
                <a:cubicBezTo>
                  <a:pt x="8159" y="9670"/>
                  <a:pt x="3155" y="4922"/>
                  <a:pt x="24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6316473" y="4433225"/>
            <a:ext cx="2827548" cy="710276"/>
          </a:xfrm>
          <a:custGeom>
            <a:avLst/>
            <a:gdLst/>
            <a:ahLst/>
            <a:cxnLst/>
            <a:rect l="l" t="t" r="r" b="b"/>
            <a:pathLst>
              <a:path w="136613" h="34317" extrusionOk="0">
                <a:moveTo>
                  <a:pt x="130454" y="1"/>
                </a:moveTo>
                <a:cubicBezTo>
                  <a:pt x="123279" y="1"/>
                  <a:pt x="116079" y="2986"/>
                  <a:pt x="111193" y="8278"/>
                </a:cubicBezTo>
                <a:cubicBezTo>
                  <a:pt x="106847" y="12993"/>
                  <a:pt x="103478" y="19803"/>
                  <a:pt x="97132" y="20708"/>
                </a:cubicBezTo>
                <a:cubicBezTo>
                  <a:pt x="96665" y="20775"/>
                  <a:pt x="96201" y="20806"/>
                  <a:pt x="95741" y="20806"/>
                </a:cubicBezTo>
                <a:cubicBezTo>
                  <a:pt x="90211" y="20806"/>
                  <a:pt x="85124" y="16362"/>
                  <a:pt x="79460" y="16362"/>
                </a:cubicBezTo>
                <a:cubicBezTo>
                  <a:pt x="79453" y="16362"/>
                  <a:pt x="79446" y="16362"/>
                  <a:pt x="79439" y="16362"/>
                </a:cubicBezTo>
                <a:cubicBezTo>
                  <a:pt x="69533" y="16386"/>
                  <a:pt x="63520" y="29543"/>
                  <a:pt x="53614" y="29757"/>
                </a:cubicBezTo>
                <a:cubicBezTo>
                  <a:pt x="53538" y="29758"/>
                  <a:pt x="53461" y="29759"/>
                  <a:pt x="53385" y="29759"/>
                </a:cubicBezTo>
                <a:cubicBezTo>
                  <a:pt x="47007" y="29759"/>
                  <a:pt x="42046" y="24386"/>
                  <a:pt x="36446" y="21268"/>
                </a:cubicBezTo>
                <a:cubicBezTo>
                  <a:pt x="32619" y="19136"/>
                  <a:pt x="28233" y="18045"/>
                  <a:pt x="23849" y="18045"/>
                </a:cubicBezTo>
                <a:cubicBezTo>
                  <a:pt x="20936" y="18045"/>
                  <a:pt x="18024" y="18527"/>
                  <a:pt x="15276" y="19506"/>
                </a:cubicBezTo>
                <a:cubicBezTo>
                  <a:pt x="8406" y="21958"/>
                  <a:pt x="2691" y="27471"/>
                  <a:pt x="1" y="34257"/>
                </a:cubicBezTo>
                <a:lnTo>
                  <a:pt x="136613" y="34317"/>
                </a:lnTo>
                <a:lnTo>
                  <a:pt x="136613" y="765"/>
                </a:lnTo>
                <a:cubicBezTo>
                  <a:pt x="134600" y="250"/>
                  <a:pt x="132528" y="1"/>
                  <a:pt x="130454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8804600" y="3637850"/>
            <a:ext cx="652200" cy="652200"/>
          </a:xfrm>
          <a:prstGeom prst="ellipse">
            <a:avLst/>
          </a:pr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7951138" y="229013"/>
            <a:ext cx="959175" cy="162000"/>
            <a:chOff x="447675" y="1666875"/>
            <a:chExt cx="959175" cy="162000"/>
          </a:xfrm>
        </p:grpSpPr>
        <p:sp>
          <p:nvSpPr>
            <p:cNvPr id="60" name="Google Shape;60;p6"/>
            <p:cNvSpPr/>
            <p:nvPr/>
          </p:nvSpPr>
          <p:spPr>
            <a:xfrm>
              <a:off x="44767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71340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97912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24485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6"/>
          <p:cNvSpPr/>
          <p:nvPr/>
        </p:nvSpPr>
        <p:spPr>
          <a:xfrm>
            <a:off x="65263" y="1021913"/>
            <a:ext cx="162000" cy="162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6104538" y="4858313"/>
            <a:ext cx="427725" cy="162000"/>
            <a:chOff x="447675" y="1666875"/>
            <a:chExt cx="427725" cy="162000"/>
          </a:xfrm>
        </p:grpSpPr>
        <p:sp>
          <p:nvSpPr>
            <p:cNvPr id="66" name="Google Shape;66;p6"/>
            <p:cNvSpPr/>
            <p:nvPr/>
          </p:nvSpPr>
          <p:spPr>
            <a:xfrm>
              <a:off x="44767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1340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3"/>
          <p:cNvSpPr/>
          <p:nvPr/>
        </p:nvSpPr>
        <p:spPr>
          <a:xfrm rot="10800000">
            <a:off x="3979357" y="0"/>
            <a:ext cx="5164646" cy="5154850"/>
          </a:xfrm>
          <a:custGeom>
            <a:avLst/>
            <a:gdLst/>
            <a:ahLst/>
            <a:cxnLst/>
            <a:rect l="l" t="t" r="r" b="b"/>
            <a:pathLst>
              <a:path w="31634" h="40931" extrusionOk="0">
                <a:moveTo>
                  <a:pt x="23855" y="1"/>
                </a:moveTo>
                <a:lnTo>
                  <a:pt x="0" y="17"/>
                </a:lnTo>
                <a:lnTo>
                  <a:pt x="0" y="40931"/>
                </a:lnTo>
                <a:lnTo>
                  <a:pt x="31601" y="40931"/>
                </a:lnTo>
                <a:cubicBezTo>
                  <a:pt x="31634" y="34790"/>
                  <a:pt x="29576" y="28659"/>
                  <a:pt x="25935" y="24080"/>
                </a:cubicBezTo>
                <a:cubicBezTo>
                  <a:pt x="25001" y="22900"/>
                  <a:pt x="23959" y="21814"/>
                  <a:pt x="23205" y="20477"/>
                </a:cubicBezTo>
                <a:cubicBezTo>
                  <a:pt x="22452" y="19145"/>
                  <a:pt x="22015" y="17474"/>
                  <a:pt x="22436" y="15968"/>
                </a:cubicBezTo>
                <a:cubicBezTo>
                  <a:pt x="22998" y="13959"/>
                  <a:pt x="24958" y="12567"/>
                  <a:pt x="25040" y="10465"/>
                </a:cubicBezTo>
                <a:cubicBezTo>
                  <a:pt x="25121" y="8134"/>
                  <a:pt x="22867" y="6541"/>
                  <a:pt x="22343" y="4286"/>
                </a:cubicBezTo>
                <a:cubicBezTo>
                  <a:pt x="21977" y="2692"/>
                  <a:pt x="22616" y="874"/>
                  <a:pt x="238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3"/>
          <p:cNvSpPr/>
          <p:nvPr/>
        </p:nvSpPr>
        <p:spPr>
          <a:xfrm rot="-5400000">
            <a:off x="4930657" y="935962"/>
            <a:ext cx="5145931" cy="3280896"/>
          </a:xfrm>
          <a:custGeom>
            <a:avLst/>
            <a:gdLst/>
            <a:ahLst/>
            <a:cxnLst/>
            <a:rect l="l" t="t" r="r" b="b"/>
            <a:pathLst>
              <a:path w="160735" h="128524" extrusionOk="0">
                <a:moveTo>
                  <a:pt x="131935" y="1"/>
                </a:moveTo>
                <a:cubicBezTo>
                  <a:pt x="130608" y="1"/>
                  <a:pt x="129280" y="147"/>
                  <a:pt x="127969" y="461"/>
                </a:cubicBezTo>
                <a:cubicBezTo>
                  <a:pt x="120492" y="2235"/>
                  <a:pt x="115170" y="8783"/>
                  <a:pt x="109824" y="14450"/>
                </a:cubicBezTo>
                <a:cubicBezTo>
                  <a:pt x="105031" y="19520"/>
                  <a:pt x="98894" y="24438"/>
                  <a:pt x="92241" y="24438"/>
                </a:cubicBezTo>
                <a:cubicBezTo>
                  <a:pt x="91457" y="24438"/>
                  <a:pt x="90666" y="24370"/>
                  <a:pt x="89869" y="24225"/>
                </a:cubicBezTo>
                <a:cubicBezTo>
                  <a:pt x="82820" y="22951"/>
                  <a:pt x="77772" y="16082"/>
                  <a:pt x="70807" y="14415"/>
                </a:cubicBezTo>
                <a:cubicBezTo>
                  <a:pt x="69666" y="14141"/>
                  <a:pt x="68527" y="14016"/>
                  <a:pt x="67394" y="14016"/>
                </a:cubicBezTo>
                <a:cubicBezTo>
                  <a:pt x="61032" y="14016"/>
                  <a:pt x="54850" y="17965"/>
                  <a:pt x="49423" y="21785"/>
                </a:cubicBezTo>
                <a:cubicBezTo>
                  <a:pt x="43880" y="25697"/>
                  <a:pt x="37639" y="29806"/>
                  <a:pt x="31135" y="29806"/>
                </a:cubicBezTo>
                <a:cubicBezTo>
                  <a:pt x="30137" y="29806"/>
                  <a:pt x="29132" y="29709"/>
                  <a:pt x="28123" y="29500"/>
                </a:cubicBezTo>
                <a:cubicBezTo>
                  <a:pt x="22956" y="28428"/>
                  <a:pt x="18789" y="24583"/>
                  <a:pt x="13978" y="22392"/>
                </a:cubicBezTo>
                <a:cubicBezTo>
                  <a:pt x="12122" y="21544"/>
                  <a:pt x="9961" y="21056"/>
                  <a:pt x="7875" y="21056"/>
                </a:cubicBezTo>
                <a:cubicBezTo>
                  <a:pt x="4545" y="21056"/>
                  <a:pt x="1406" y="22300"/>
                  <a:pt x="1" y="25309"/>
                </a:cubicBezTo>
                <a:lnTo>
                  <a:pt x="1" y="128524"/>
                </a:lnTo>
                <a:lnTo>
                  <a:pt x="160735" y="128524"/>
                </a:lnTo>
                <a:lnTo>
                  <a:pt x="160735" y="21820"/>
                </a:lnTo>
                <a:cubicBezTo>
                  <a:pt x="156865" y="16070"/>
                  <a:pt x="152317" y="10212"/>
                  <a:pt x="146971" y="5878"/>
                </a:cubicBezTo>
                <a:cubicBezTo>
                  <a:pt x="142692" y="2411"/>
                  <a:pt x="137317" y="1"/>
                  <a:pt x="131935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3"/>
          <p:cNvSpPr/>
          <p:nvPr/>
        </p:nvSpPr>
        <p:spPr>
          <a:xfrm rot="-5400000">
            <a:off x="5510311" y="1512572"/>
            <a:ext cx="5143251" cy="2124220"/>
          </a:xfrm>
          <a:custGeom>
            <a:avLst/>
            <a:gdLst/>
            <a:ahLst/>
            <a:cxnLst/>
            <a:rect l="l" t="t" r="r" b="b"/>
            <a:pathLst>
              <a:path w="160890" h="83213" extrusionOk="0">
                <a:moveTo>
                  <a:pt x="86296" y="0"/>
                </a:moveTo>
                <a:cubicBezTo>
                  <a:pt x="78520" y="0"/>
                  <a:pt x="70747" y="4949"/>
                  <a:pt x="65056" y="11061"/>
                </a:cubicBezTo>
                <a:cubicBezTo>
                  <a:pt x="57984" y="18669"/>
                  <a:pt x="52769" y="28159"/>
                  <a:pt x="45233" y="35219"/>
                </a:cubicBezTo>
                <a:cubicBezTo>
                  <a:pt x="41283" y="38911"/>
                  <a:pt x="36209" y="41946"/>
                  <a:pt x="31144" y="41946"/>
                </a:cubicBezTo>
                <a:cubicBezTo>
                  <a:pt x="29889" y="41946"/>
                  <a:pt x="28634" y="41760"/>
                  <a:pt x="27397" y="41351"/>
                </a:cubicBezTo>
                <a:cubicBezTo>
                  <a:pt x="20170" y="38958"/>
                  <a:pt x="16717" y="30349"/>
                  <a:pt x="14002" y="22741"/>
                </a:cubicBezTo>
                <a:cubicBezTo>
                  <a:pt x="11300" y="15145"/>
                  <a:pt x="7383" y="6596"/>
                  <a:pt x="1" y="4882"/>
                </a:cubicBezTo>
                <a:lnTo>
                  <a:pt x="1" y="83213"/>
                </a:lnTo>
                <a:lnTo>
                  <a:pt x="160854" y="83213"/>
                </a:lnTo>
                <a:lnTo>
                  <a:pt x="160890" y="7037"/>
                </a:lnTo>
                <a:lnTo>
                  <a:pt x="160890" y="7037"/>
                </a:lnTo>
                <a:cubicBezTo>
                  <a:pt x="155306" y="13038"/>
                  <a:pt x="149615" y="19122"/>
                  <a:pt x="142650" y="23098"/>
                </a:cubicBezTo>
                <a:cubicBezTo>
                  <a:pt x="138302" y="25573"/>
                  <a:pt x="133332" y="27125"/>
                  <a:pt x="128450" y="27125"/>
                </a:cubicBezTo>
                <a:cubicBezTo>
                  <a:pt x="125512" y="27125"/>
                  <a:pt x="122605" y="26563"/>
                  <a:pt x="119885" y="25301"/>
                </a:cubicBezTo>
                <a:cubicBezTo>
                  <a:pt x="108764" y="20122"/>
                  <a:pt x="103478" y="4894"/>
                  <a:pt x="91929" y="929"/>
                </a:cubicBezTo>
                <a:cubicBezTo>
                  <a:pt x="90071" y="292"/>
                  <a:pt x="88183" y="0"/>
                  <a:pt x="86296" y="0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3"/>
          <p:cNvSpPr/>
          <p:nvPr/>
        </p:nvSpPr>
        <p:spPr>
          <a:xfrm rot="-5400000">
            <a:off x="5764530" y="1747750"/>
            <a:ext cx="5127267" cy="1631743"/>
          </a:xfrm>
          <a:custGeom>
            <a:avLst/>
            <a:gdLst/>
            <a:ahLst/>
            <a:cxnLst/>
            <a:rect l="l" t="t" r="r" b="b"/>
            <a:pathLst>
              <a:path w="160390" h="63921" extrusionOk="0">
                <a:moveTo>
                  <a:pt x="25594" y="1"/>
                </a:moveTo>
                <a:cubicBezTo>
                  <a:pt x="24854" y="1"/>
                  <a:pt x="24109" y="50"/>
                  <a:pt x="23360" y="151"/>
                </a:cubicBezTo>
                <a:cubicBezTo>
                  <a:pt x="17014" y="1020"/>
                  <a:pt x="11549" y="5616"/>
                  <a:pt x="7882" y="11176"/>
                </a:cubicBezTo>
                <a:cubicBezTo>
                  <a:pt x="4215" y="16737"/>
                  <a:pt x="2084" y="23249"/>
                  <a:pt x="0" y="29679"/>
                </a:cubicBezTo>
                <a:lnTo>
                  <a:pt x="24" y="63921"/>
                </a:lnTo>
                <a:lnTo>
                  <a:pt x="160294" y="63921"/>
                </a:lnTo>
                <a:lnTo>
                  <a:pt x="160294" y="59647"/>
                </a:lnTo>
                <a:cubicBezTo>
                  <a:pt x="160389" y="56503"/>
                  <a:pt x="158079" y="53789"/>
                  <a:pt x="155460" y="52301"/>
                </a:cubicBezTo>
                <a:cubicBezTo>
                  <a:pt x="152852" y="50812"/>
                  <a:pt x="149888" y="50193"/>
                  <a:pt x="147149" y="48979"/>
                </a:cubicBezTo>
                <a:cubicBezTo>
                  <a:pt x="139410" y="45550"/>
                  <a:pt x="134303" y="37834"/>
                  <a:pt x="128504" y="31405"/>
                </a:cubicBezTo>
                <a:cubicBezTo>
                  <a:pt x="123628" y="25989"/>
                  <a:pt x="117052" y="21086"/>
                  <a:pt x="110283" y="21086"/>
                </a:cubicBezTo>
                <a:cubicBezTo>
                  <a:pt x="109002" y="21086"/>
                  <a:pt x="107714" y="21261"/>
                  <a:pt x="106430" y="21642"/>
                </a:cubicBezTo>
                <a:cubicBezTo>
                  <a:pt x="98441" y="23999"/>
                  <a:pt x="93952" y="33322"/>
                  <a:pt x="86368" y="36906"/>
                </a:cubicBezTo>
                <a:cubicBezTo>
                  <a:pt x="84111" y="37971"/>
                  <a:pt x="81720" y="38448"/>
                  <a:pt x="79303" y="38448"/>
                </a:cubicBezTo>
                <a:cubicBezTo>
                  <a:pt x="73482" y="38448"/>
                  <a:pt x="67511" y="35682"/>
                  <a:pt x="62901" y="31703"/>
                </a:cubicBezTo>
                <a:cubicBezTo>
                  <a:pt x="56245" y="25952"/>
                  <a:pt x="51637" y="17999"/>
                  <a:pt x="45780" y="11331"/>
                </a:cubicBezTo>
                <a:cubicBezTo>
                  <a:pt x="40448" y="5250"/>
                  <a:pt x="33274" y="1"/>
                  <a:pt x="25594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Shape 212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2" name="Shape 2122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3" name="Shape 2123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4" name="Shape 2124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125" name="Shape 212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126" name="Shape 212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Shape 212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Shape 212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Shape 212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Shape 213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Shape 213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Shape 2132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Shape 2133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Shape 2134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Shape 213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Shape 213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Shape 213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Shape 213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Shape 213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Shape 214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Shape 214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Shape 2142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Shape 2143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Shape 2144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Shape 214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Shape 214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Shape 214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Shape 214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Shape 214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Shape 215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Shape 215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Shape 2152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Shape 2153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Shape 2154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Shape 215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Shape 215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Shape 215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Shape 215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Shape 215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Shape 216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Shape 216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Shape 2162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Shape 2163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Shape 2164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Shape 216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Shape 216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Shape 216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Shape 216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Shape 216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Shape 217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Shape 217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Shape 2172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Shape 2173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Shape 2174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Shape 217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Shape 217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Shape 217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Shape 217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Shape 217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Shape 218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Shape 218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Shape 2182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Shape 2183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184" name="Shape 2184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Shape 218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Shape 218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Shape 218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Shape 218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Shape 218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Shape 219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Shape 219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Shape 2192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Shape 2193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Shape 2194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Shape 219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Shape 219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Shape 219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Shape 219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Shape 219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Shape 220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Shape 220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Shape 2202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Shape 2203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Shape 2204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Shape 220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Shape 220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Shape 220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Shape 220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Shape 220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Shape 22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Shape 22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Shape 2212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Shape 2213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Shape 2214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Shape 221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Shape 221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Shape 221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Shape 221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Shape 221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Shape 222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Shape 222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Shape 2222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Shape 2223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Shape 2224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Shape 222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Shape 222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Shape 222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Shape 222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Shape 222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Shape 223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Shape 223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Shape 2232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Shape 2233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Shape 2234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Shape 223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Shape 223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Shape 223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Shape 223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Shape 223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Shape 224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Shape 224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Shape 2242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Shape 2243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Shape 2244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Shape 224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Shape 224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247" name="Shape 224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Shape 224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Shape 224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Shape 225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Shape 225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Shape 2252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Shape 2253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Shape 2254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Shape 225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Shape 225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Shape 225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Shape 225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Shape 225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Shape 226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Shape 226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Shape 2262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Shape 2263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Shape 2264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Shape 226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Shape 226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Shape 226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Shape 226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Shape 226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Shape 227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Shape 227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Shape 2272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Shape 2273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Shape 2274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Shape 227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Shape 227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Shape 227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Shape 227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Shape 227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Shape 228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Shape 228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Shape 2282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Shape 2283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Shape 2284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Shape 228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Shape 228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Shape 228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Shape 228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Shape 228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Shape 229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Shape 229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Shape 2292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Shape 2293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Shape 2294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Shape 229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Shape 229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Shape 229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Shape 229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Shape 229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Shape 230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Shape 230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Shape 2302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Shape 2303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Shape 2304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Shape 230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Shape 230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Shape 230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Shape 230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Shape 230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Shape 23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Shape 23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Shape 2312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Shape 2313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Shape 2314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Shape 231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Shape 231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Shape 231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Shape 231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Shape 231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Shape 232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Shape 232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Shape 2322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Shape 2323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Shape 2324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Shape 232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Shape 232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Shape 232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Shape 232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Shape 232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Shape 233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Shape 233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Shape 2332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Shape 2333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Shape 2334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Shape 233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Shape 233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Shape 233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Shape 233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Shape 233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Shape 234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Shape 234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Shape 2342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Shape 2343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Shape 2344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Shape 234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Shape 234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Shape 234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8" name="Shape 2348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349" name="Shape 234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Shape 235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Shape 235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Shape 2352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Shape 2353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Shape 2354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Shape 235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Shape 235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Shape 235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Shape 235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Shape 235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Shape 236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Shape 236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Shape 2362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Shape 2363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Shape 2364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Shape 236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Shape 236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Shape 236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Shape 236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Shape 236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Shape 237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Shape 237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Shape 2372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Shape 2373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Shape 2374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Shape 237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Shape 237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Shape 237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Shape 237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Shape 237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Shape 238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Shape 238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Shape 2382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Shape 2383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Shape 2384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Shape 238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Shape 238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Shape 238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Shape 238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Shape 239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Shape 239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Shape 2392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Shape 2393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Shape 2394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Shape 239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Shape 239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Shape 239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Shape 239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9" name="Shape 239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8" name="Google Shape;1288;p9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9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1292" name="Google Shape;1292;p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403" name="Google Shape;1403;p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>
            <a:spLocks noGrp="1"/>
          </p:cNvSpPr>
          <p:nvPr>
            <p:ph type="subTitle" idx="1"/>
          </p:nvPr>
        </p:nvSpPr>
        <p:spPr>
          <a:xfrm>
            <a:off x="2400000" y="1445250"/>
            <a:ext cx="4344000" cy="22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720000" y="384647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60" name="Google Shape;160;p15"/>
          <p:cNvGrpSpPr/>
          <p:nvPr/>
        </p:nvGrpSpPr>
        <p:grpSpPr>
          <a:xfrm>
            <a:off x="-1036777" y="-1211455"/>
            <a:ext cx="11157571" cy="5700196"/>
            <a:chOff x="-1036777" y="-1211455"/>
            <a:chExt cx="11157571" cy="5700196"/>
          </a:xfrm>
        </p:grpSpPr>
        <p:sp>
          <p:nvSpPr>
            <p:cNvPr id="161" name="Google Shape;161;p15"/>
            <p:cNvSpPr/>
            <p:nvPr/>
          </p:nvSpPr>
          <p:spPr>
            <a:xfrm>
              <a:off x="1555908" y="319864"/>
              <a:ext cx="218168" cy="220126"/>
            </a:xfrm>
            <a:custGeom>
              <a:avLst/>
              <a:gdLst/>
              <a:ahLst/>
              <a:cxnLst/>
              <a:rect l="l" t="t" r="r" b="b"/>
              <a:pathLst>
                <a:path w="1337" h="1349" extrusionOk="0">
                  <a:moveTo>
                    <a:pt x="1336" y="681"/>
                  </a:moveTo>
                  <a:cubicBezTo>
                    <a:pt x="1336" y="1047"/>
                    <a:pt x="1046" y="1349"/>
                    <a:pt x="668" y="1349"/>
                  </a:cubicBezTo>
                  <a:cubicBezTo>
                    <a:pt x="303" y="1349"/>
                    <a:pt x="1" y="1047"/>
                    <a:pt x="1" y="681"/>
                  </a:cubicBezTo>
                  <a:cubicBezTo>
                    <a:pt x="1" y="303"/>
                    <a:pt x="303" y="1"/>
                    <a:pt x="668" y="1"/>
                  </a:cubicBezTo>
                  <a:cubicBezTo>
                    <a:pt x="1046" y="1"/>
                    <a:pt x="1336" y="303"/>
                    <a:pt x="1336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031298" y="3403078"/>
              <a:ext cx="150286" cy="117325"/>
            </a:xfrm>
            <a:custGeom>
              <a:avLst/>
              <a:gdLst/>
              <a:ahLst/>
              <a:cxnLst/>
              <a:rect l="l" t="t" r="r" b="b"/>
              <a:pathLst>
                <a:path w="921" h="719" extrusionOk="0">
                  <a:moveTo>
                    <a:pt x="706" y="139"/>
                  </a:moveTo>
                  <a:cubicBezTo>
                    <a:pt x="921" y="353"/>
                    <a:pt x="769" y="719"/>
                    <a:pt x="467" y="719"/>
                  </a:cubicBezTo>
                  <a:cubicBezTo>
                    <a:pt x="152" y="719"/>
                    <a:pt x="1" y="353"/>
                    <a:pt x="215" y="139"/>
                  </a:cubicBezTo>
                  <a:cubicBezTo>
                    <a:pt x="354" y="1"/>
                    <a:pt x="568" y="1"/>
                    <a:pt x="706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4473275" y="4291132"/>
              <a:ext cx="197445" cy="197608"/>
            </a:xfrm>
            <a:custGeom>
              <a:avLst/>
              <a:gdLst/>
              <a:ahLst/>
              <a:cxnLst/>
              <a:rect l="l" t="t" r="r" b="b"/>
              <a:pathLst>
                <a:path w="1210" h="1211" extrusionOk="0">
                  <a:moveTo>
                    <a:pt x="1210" y="606"/>
                  </a:moveTo>
                  <a:cubicBezTo>
                    <a:pt x="1210" y="946"/>
                    <a:pt x="945" y="1210"/>
                    <a:pt x="605" y="1210"/>
                  </a:cubicBezTo>
                  <a:cubicBezTo>
                    <a:pt x="278" y="1210"/>
                    <a:pt x="0" y="946"/>
                    <a:pt x="0" y="606"/>
                  </a:cubicBezTo>
                  <a:cubicBezTo>
                    <a:pt x="0" y="278"/>
                    <a:pt x="278" y="1"/>
                    <a:pt x="605" y="1"/>
                  </a:cubicBezTo>
                  <a:cubicBezTo>
                    <a:pt x="945" y="1"/>
                    <a:pt x="1210" y="278"/>
                    <a:pt x="1210" y="6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8315375" y="412392"/>
              <a:ext cx="255046" cy="255210"/>
            </a:xfrm>
            <a:custGeom>
              <a:avLst/>
              <a:gdLst/>
              <a:ahLst/>
              <a:cxnLst/>
              <a:rect l="l" t="t" r="r" b="b"/>
              <a:pathLst>
                <a:path w="1563" h="1564" extrusionOk="0">
                  <a:moveTo>
                    <a:pt x="781" y="1"/>
                  </a:moveTo>
                  <a:cubicBezTo>
                    <a:pt x="353" y="1"/>
                    <a:pt x="0" y="354"/>
                    <a:pt x="0" y="782"/>
                  </a:cubicBezTo>
                  <a:cubicBezTo>
                    <a:pt x="0" y="1210"/>
                    <a:pt x="353" y="1563"/>
                    <a:pt x="781" y="1563"/>
                  </a:cubicBezTo>
                  <a:cubicBezTo>
                    <a:pt x="1210" y="1563"/>
                    <a:pt x="1563" y="1210"/>
                    <a:pt x="1563" y="782"/>
                  </a:cubicBezTo>
                  <a:cubicBezTo>
                    <a:pt x="1563" y="354"/>
                    <a:pt x="1210" y="1"/>
                    <a:pt x="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7266201" y="854947"/>
              <a:ext cx="80447" cy="82405"/>
            </a:xfrm>
            <a:custGeom>
              <a:avLst/>
              <a:gdLst/>
              <a:ahLst/>
              <a:cxnLst/>
              <a:rect l="l" t="t" r="r" b="b"/>
              <a:pathLst>
                <a:path w="493" h="505" extrusionOk="0">
                  <a:moveTo>
                    <a:pt x="253" y="1"/>
                  </a:moveTo>
                  <a:cubicBezTo>
                    <a:pt x="114" y="1"/>
                    <a:pt x="1" y="114"/>
                    <a:pt x="1" y="253"/>
                  </a:cubicBezTo>
                  <a:cubicBezTo>
                    <a:pt x="1" y="391"/>
                    <a:pt x="114" y="505"/>
                    <a:pt x="253" y="505"/>
                  </a:cubicBezTo>
                  <a:cubicBezTo>
                    <a:pt x="392" y="505"/>
                    <a:pt x="492" y="391"/>
                    <a:pt x="492" y="253"/>
                  </a:cubicBezTo>
                  <a:cubicBezTo>
                    <a:pt x="492" y="114"/>
                    <a:pt x="392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15"/>
            <p:cNvSpPr/>
            <p:nvPr/>
          </p:nvSpPr>
          <p:spPr>
            <a:xfrm rot="-7200010" flipH="1">
              <a:off x="7590317" y="-220337"/>
              <a:ext cx="2831429" cy="939701"/>
            </a:xfrm>
            <a:custGeom>
              <a:avLst/>
              <a:gdLst/>
              <a:ahLst/>
              <a:cxnLst/>
              <a:rect l="l" t="t" r="r" b="b"/>
              <a:pathLst>
                <a:path w="8056" h="2417" extrusionOk="0">
                  <a:moveTo>
                    <a:pt x="2839" y="1"/>
                  </a:moveTo>
                  <a:cubicBezTo>
                    <a:pt x="2802" y="1"/>
                    <a:pt x="2764" y="2"/>
                    <a:pt x="2725" y="5"/>
                  </a:cubicBezTo>
                  <a:cubicBezTo>
                    <a:pt x="1460" y="82"/>
                    <a:pt x="1142" y="1208"/>
                    <a:pt x="1204" y="1603"/>
                  </a:cubicBezTo>
                  <a:cubicBezTo>
                    <a:pt x="1249" y="1923"/>
                    <a:pt x="1169" y="2062"/>
                    <a:pt x="942" y="2062"/>
                  </a:cubicBezTo>
                  <a:cubicBezTo>
                    <a:pt x="886" y="2062"/>
                    <a:pt x="821" y="2054"/>
                    <a:pt x="748" y="2038"/>
                  </a:cubicBezTo>
                  <a:cubicBezTo>
                    <a:pt x="719" y="2032"/>
                    <a:pt x="690" y="2029"/>
                    <a:pt x="661" y="2029"/>
                  </a:cubicBezTo>
                  <a:cubicBezTo>
                    <a:pt x="318" y="2029"/>
                    <a:pt x="0" y="2417"/>
                    <a:pt x="0" y="2417"/>
                  </a:cubicBezTo>
                  <a:lnTo>
                    <a:pt x="8056" y="2417"/>
                  </a:lnTo>
                  <a:cubicBezTo>
                    <a:pt x="7838" y="1932"/>
                    <a:pt x="7426" y="1808"/>
                    <a:pt x="7041" y="1808"/>
                  </a:cubicBezTo>
                  <a:cubicBezTo>
                    <a:pt x="6657" y="1808"/>
                    <a:pt x="6299" y="1930"/>
                    <a:pt x="6181" y="1941"/>
                  </a:cubicBezTo>
                  <a:cubicBezTo>
                    <a:pt x="6178" y="1941"/>
                    <a:pt x="6176" y="1941"/>
                    <a:pt x="6173" y="1941"/>
                  </a:cubicBezTo>
                  <a:cubicBezTo>
                    <a:pt x="5948" y="1941"/>
                    <a:pt x="6208" y="1148"/>
                    <a:pt x="5470" y="834"/>
                  </a:cubicBezTo>
                  <a:cubicBezTo>
                    <a:pt x="5329" y="775"/>
                    <a:pt x="5196" y="751"/>
                    <a:pt x="5073" y="751"/>
                  </a:cubicBezTo>
                  <a:cubicBezTo>
                    <a:pt x="4536" y="751"/>
                    <a:pt x="4184" y="1208"/>
                    <a:pt x="4184" y="1208"/>
                  </a:cubicBezTo>
                  <a:cubicBezTo>
                    <a:pt x="4184" y="1208"/>
                    <a:pt x="4001" y="1"/>
                    <a:pt x="2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15"/>
            <p:cNvSpPr/>
            <p:nvPr/>
          </p:nvSpPr>
          <p:spPr>
            <a:xfrm rot="9102685" flipH="1">
              <a:off x="-983184" y="-195164"/>
              <a:ext cx="2831423" cy="939705"/>
            </a:xfrm>
            <a:custGeom>
              <a:avLst/>
              <a:gdLst/>
              <a:ahLst/>
              <a:cxnLst/>
              <a:rect l="l" t="t" r="r" b="b"/>
              <a:pathLst>
                <a:path w="8056" h="2417" extrusionOk="0">
                  <a:moveTo>
                    <a:pt x="2839" y="1"/>
                  </a:moveTo>
                  <a:cubicBezTo>
                    <a:pt x="2802" y="1"/>
                    <a:pt x="2764" y="2"/>
                    <a:pt x="2725" y="5"/>
                  </a:cubicBezTo>
                  <a:cubicBezTo>
                    <a:pt x="1460" y="82"/>
                    <a:pt x="1142" y="1208"/>
                    <a:pt x="1204" y="1603"/>
                  </a:cubicBezTo>
                  <a:cubicBezTo>
                    <a:pt x="1249" y="1923"/>
                    <a:pt x="1169" y="2062"/>
                    <a:pt x="942" y="2062"/>
                  </a:cubicBezTo>
                  <a:cubicBezTo>
                    <a:pt x="886" y="2062"/>
                    <a:pt x="821" y="2054"/>
                    <a:pt x="748" y="2038"/>
                  </a:cubicBezTo>
                  <a:cubicBezTo>
                    <a:pt x="719" y="2032"/>
                    <a:pt x="690" y="2029"/>
                    <a:pt x="661" y="2029"/>
                  </a:cubicBezTo>
                  <a:cubicBezTo>
                    <a:pt x="318" y="2029"/>
                    <a:pt x="0" y="2417"/>
                    <a:pt x="0" y="2417"/>
                  </a:cubicBezTo>
                  <a:lnTo>
                    <a:pt x="8056" y="2417"/>
                  </a:lnTo>
                  <a:cubicBezTo>
                    <a:pt x="7838" y="1932"/>
                    <a:pt x="7426" y="1808"/>
                    <a:pt x="7041" y="1808"/>
                  </a:cubicBezTo>
                  <a:cubicBezTo>
                    <a:pt x="6657" y="1808"/>
                    <a:pt x="6299" y="1930"/>
                    <a:pt x="6181" y="1941"/>
                  </a:cubicBezTo>
                  <a:cubicBezTo>
                    <a:pt x="6178" y="1941"/>
                    <a:pt x="6176" y="1941"/>
                    <a:pt x="6173" y="1941"/>
                  </a:cubicBezTo>
                  <a:cubicBezTo>
                    <a:pt x="5948" y="1941"/>
                    <a:pt x="6208" y="1148"/>
                    <a:pt x="5470" y="834"/>
                  </a:cubicBezTo>
                  <a:cubicBezTo>
                    <a:pt x="5329" y="775"/>
                    <a:pt x="5196" y="751"/>
                    <a:pt x="5073" y="751"/>
                  </a:cubicBezTo>
                  <a:cubicBezTo>
                    <a:pt x="4536" y="751"/>
                    <a:pt x="4184" y="1208"/>
                    <a:pt x="4184" y="1208"/>
                  </a:cubicBezTo>
                  <a:cubicBezTo>
                    <a:pt x="4184" y="1208"/>
                    <a:pt x="4001" y="1"/>
                    <a:pt x="2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507854"/>
            <a:ext cx="9144000" cy="1635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634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7"/>
          <p:cNvSpPr/>
          <p:nvPr/>
        </p:nvSpPr>
        <p:spPr>
          <a:xfrm>
            <a:off x="1082725" y="746825"/>
            <a:ext cx="6988200" cy="3642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7"/>
          <p:cNvSpPr txBox="1">
            <a:spLocks noGrp="1"/>
          </p:cNvSpPr>
          <p:nvPr>
            <p:ph type="ctrTitle"/>
          </p:nvPr>
        </p:nvSpPr>
        <p:spPr>
          <a:xfrm>
            <a:off x="2006081" y="963900"/>
            <a:ext cx="5383763" cy="21998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Kode </a:t>
            </a:r>
            <a:r>
              <a:rPr lang="en-GB" sz="4400" dirty="0" err="1"/>
              <a:t>Etik</a:t>
            </a:r>
            <a:r>
              <a:rPr lang="en-GB" sz="4400" dirty="0"/>
              <a:t> </a:t>
            </a:r>
            <a:br>
              <a:rPr lang="en-GB" sz="4400" dirty="0"/>
            </a:br>
            <a:r>
              <a:rPr lang="en-GB" sz="4400" dirty="0" smtClean="0"/>
              <a:t>Audit </a:t>
            </a:r>
            <a:r>
              <a:rPr lang="en-GB" sz="4400" dirty="0"/>
              <a:t>Intern</a:t>
            </a:r>
            <a:endParaRPr sz="4400" dirty="0"/>
          </a:p>
        </p:txBody>
      </p:sp>
      <p:grpSp>
        <p:nvGrpSpPr>
          <p:cNvPr id="427" name="Google Shape;427;p37"/>
          <p:cNvGrpSpPr/>
          <p:nvPr/>
        </p:nvGrpSpPr>
        <p:grpSpPr>
          <a:xfrm>
            <a:off x="713400" y="1621588"/>
            <a:ext cx="959175" cy="162000"/>
            <a:chOff x="447675" y="1666875"/>
            <a:chExt cx="959175" cy="162000"/>
          </a:xfrm>
        </p:grpSpPr>
        <p:sp>
          <p:nvSpPr>
            <p:cNvPr id="428" name="Google Shape;428;p37"/>
            <p:cNvSpPr/>
            <p:nvPr/>
          </p:nvSpPr>
          <p:spPr>
            <a:xfrm>
              <a:off x="44767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71340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97912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24485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7"/>
          <p:cNvGrpSpPr/>
          <p:nvPr/>
        </p:nvGrpSpPr>
        <p:grpSpPr>
          <a:xfrm>
            <a:off x="7802300" y="4326538"/>
            <a:ext cx="427725" cy="162000"/>
            <a:chOff x="979125" y="1666875"/>
            <a:chExt cx="427725" cy="162000"/>
          </a:xfrm>
        </p:grpSpPr>
        <p:sp>
          <p:nvSpPr>
            <p:cNvPr id="433" name="Google Shape;433;p37"/>
            <p:cNvSpPr/>
            <p:nvPr/>
          </p:nvSpPr>
          <p:spPr>
            <a:xfrm>
              <a:off x="97912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24485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37"/>
          <p:cNvSpPr/>
          <p:nvPr/>
        </p:nvSpPr>
        <p:spPr>
          <a:xfrm>
            <a:off x="4092450" y="3230095"/>
            <a:ext cx="959100" cy="49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4350" y="514350"/>
            <a:ext cx="8115300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14350" y="1047750"/>
            <a:ext cx="8115300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31588" y="1824222"/>
            <a:ext cx="1880824" cy="18808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b="-5009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688497" y="907467"/>
            <a:ext cx="5767007" cy="1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9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Etika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8291" y="3757918"/>
            <a:ext cx="6087419" cy="44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"/>
              </a:rPr>
              <a:t>Menjelaskan pengertian etika secara umum</a:t>
            </a:r>
          </a:p>
          <a:p>
            <a:pPr algn="ctr"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798401" y="415956"/>
            <a:ext cx="533231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7"/>
              </a:lnSpc>
            </a:pPr>
            <a:r>
              <a:rPr lang="en-US" sz="6350" dirty="0" err="1">
                <a:solidFill>
                  <a:srgbClr val="5D3018"/>
                </a:solidFill>
                <a:latin typeface="The Seasons Bold"/>
              </a:rPr>
              <a:t>Definisi</a:t>
            </a:r>
            <a:endParaRPr lang="en-US" sz="6350" dirty="0">
              <a:solidFill>
                <a:srgbClr val="5D3018"/>
              </a:solidFill>
              <a:latin typeface="The Seaso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9377" y="1181507"/>
            <a:ext cx="7779535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D3018"/>
                </a:solidFill>
                <a:latin typeface="Garet Bold"/>
              </a:rPr>
              <a:t>KBBI</a:t>
            </a: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Etik</a:t>
            </a:r>
            <a:endParaRPr lang="en-US" sz="1200" dirty="0">
              <a:solidFill>
                <a:srgbClr val="5D3018"/>
              </a:solidFill>
              <a:latin typeface="Garet Bold"/>
            </a:endParaRPr>
          </a:p>
          <a:p>
            <a:pPr marL="215904" lvl="1" indent="-107952">
              <a:lnSpc>
                <a:spcPts val="1400"/>
              </a:lnSpc>
              <a:buFont typeface="Arial"/>
              <a:buChar char="•"/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kumpulan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asas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nilai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berkenaan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akhlak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;</a:t>
            </a:r>
          </a:p>
          <a:p>
            <a:pPr marL="215904" lvl="1" indent="-107952">
              <a:lnSpc>
                <a:spcPts val="1400"/>
              </a:lnSpc>
              <a:buFont typeface="Arial"/>
              <a:buChar char="•"/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nilai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mengenai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benar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salah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dianut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suatu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golongan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masyarakat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Etika</a:t>
            </a:r>
            <a:endParaRPr lang="en-US" sz="1200" dirty="0">
              <a:solidFill>
                <a:srgbClr val="5D3018"/>
              </a:solidFill>
              <a:latin typeface="Garet Bold"/>
            </a:endParaRP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ilmu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tentang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apa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baik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apa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buruk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tentang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hak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kewajiban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moral (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akhlak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)</a:t>
            </a:r>
          </a:p>
          <a:p>
            <a:pPr>
              <a:lnSpc>
                <a:spcPts val="1400"/>
              </a:lnSpc>
            </a:pPr>
            <a:endParaRPr lang="en-US" sz="12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D3018"/>
                </a:solidFill>
                <a:latin typeface="Garet Bold"/>
              </a:rPr>
              <a:t>Kohler</a:t>
            </a: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Etik</a:t>
            </a:r>
            <a:endParaRPr lang="en-US" sz="1200" dirty="0">
              <a:solidFill>
                <a:srgbClr val="5D3018"/>
              </a:solidFill>
              <a:latin typeface="Garet Bold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D3018"/>
                </a:solidFill>
                <a:latin typeface="Garet"/>
              </a:rPr>
              <a:t>a system of moral principles and their application to particular problems of conduct; specially, the rules of conduct of a profession imposed by a professional body governing the behavior of its member.</a:t>
            </a:r>
          </a:p>
          <a:p>
            <a:pPr>
              <a:lnSpc>
                <a:spcPts val="1400"/>
              </a:lnSpc>
            </a:pPr>
            <a:endParaRPr lang="en-US" sz="12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400"/>
              </a:lnSpc>
            </a:pPr>
            <a:endParaRPr lang="en-US" sz="12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D3018"/>
                </a:solidFill>
                <a:latin typeface="Garet Bold"/>
              </a:rPr>
              <a:t>Dictionary of Accounting,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Abdulah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Assegaf</a:t>
            </a:r>
            <a:endParaRPr lang="en-US" sz="1200" dirty="0">
              <a:solidFill>
                <a:srgbClr val="5D3018"/>
              </a:solidFill>
              <a:latin typeface="Garet Bold"/>
            </a:endParaRP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Etika</a:t>
            </a:r>
            <a:endParaRPr lang="en-US" sz="1200" dirty="0">
              <a:solidFill>
                <a:srgbClr val="5D3018"/>
              </a:solidFill>
              <a:latin typeface="Garet Bold"/>
            </a:endParaRP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disiplin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pribadi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hubungannya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lingkungan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lebih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daripada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apa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sekedar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ditentukan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undang‐undang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>
              <a:lnSpc>
                <a:spcPts val="1400"/>
              </a:lnSpc>
            </a:pPr>
            <a:endParaRPr lang="en-US" sz="12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Kode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etik</a:t>
            </a:r>
            <a:endParaRPr lang="en-US" sz="1200" dirty="0">
              <a:solidFill>
                <a:srgbClr val="5D3018"/>
              </a:solidFill>
              <a:latin typeface="Garet Bold"/>
            </a:endParaRPr>
          </a:p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sistem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dari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prinsip‐prinsip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moral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diberlakukan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suatu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kelompok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profesi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ditetapkan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secara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bersama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505063" y="390769"/>
            <a:ext cx="6799541" cy="5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PENGERTIAN KODE ETIK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494" y="1082218"/>
            <a:ext cx="7079890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d-ID" sz="2400" dirty="0"/>
              <a:t>kode etik pada prinsipnya merupakan sistem dari prinsip-prinsip moral yang diberlakukan dalam suatu kelompok profesi yang ditetapkan secara bersama</a:t>
            </a:r>
            <a:r>
              <a:rPr lang="en-US" sz="2400" dirty="0"/>
              <a:t>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6556" y="2789359"/>
            <a:ext cx="7276554" cy="193899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d-ID" sz="2400" dirty="0"/>
              <a:t>Kode etik suatu profesi merupakan ketentuan perilaku yang harus dipatuhi oleh setiap mereka yang menjalankan tugas profesi tersebut, seperti dokter, pengacara, polisi, akuntan, penilai, dan profesi lainnya</a:t>
            </a:r>
            <a:r>
              <a:rPr lang="en-US" sz="2400" dirty="0"/>
              <a:t>.</a:t>
            </a:r>
            <a:endParaRPr lang="en-GB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38138" y="3964157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998036" y="4674494"/>
            <a:ext cx="2212669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50658" y="1670962"/>
            <a:ext cx="1060716" cy="946689"/>
          </a:xfrm>
          <a:custGeom>
            <a:avLst/>
            <a:gdLst/>
            <a:ahLst/>
            <a:cxnLst/>
            <a:rect l="l" t="t" r="r" b="b"/>
            <a:pathLst>
              <a:path w="2121431" h="1893377">
                <a:moveTo>
                  <a:pt x="0" y="0"/>
                </a:moveTo>
                <a:lnTo>
                  <a:pt x="2121431" y="0"/>
                </a:lnTo>
                <a:lnTo>
                  <a:pt x="2121431" y="1893377"/>
                </a:lnTo>
                <a:lnTo>
                  <a:pt x="0" y="1893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83208" y="3040482"/>
            <a:ext cx="1007013" cy="1007013"/>
          </a:xfrm>
          <a:custGeom>
            <a:avLst/>
            <a:gdLst/>
            <a:ahLst/>
            <a:cxnLst/>
            <a:rect l="l" t="t" r="r" b="b"/>
            <a:pathLst>
              <a:path w="2014025" h="2014025">
                <a:moveTo>
                  <a:pt x="0" y="0"/>
                </a:moveTo>
                <a:lnTo>
                  <a:pt x="2014024" y="0"/>
                </a:lnTo>
                <a:lnTo>
                  <a:pt x="2014024" y="2014024"/>
                </a:lnTo>
                <a:lnTo>
                  <a:pt x="0" y="2014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05841" y="469006"/>
            <a:ext cx="533231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7"/>
              </a:lnSpc>
            </a:pPr>
            <a:r>
              <a:rPr lang="en-US" sz="6350" dirty="0" err="1">
                <a:solidFill>
                  <a:srgbClr val="5D3018"/>
                </a:solidFill>
                <a:latin typeface="The Seasons Bold"/>
              </a:rPr>
              <a:t>Tidak</a:t>
            </a:r>
            <a:r>
              <a:rPr lang="en-US" sz="6350" dirty="0">
                <a:solidFill>
                  <a:srgbClr val="5D3018"/>
                </a:solidFill>
                <a:latin typeface="The Seasons Bold"/>
              </a:rPr>
              <a:t> </a:t>
            </a:r>
            <a:r>
              <a:rPr lang="en-US" sz="6350" dirty="0" err="1">
                <a:solidFill>
                  <a:srgbClr val="5D3018"/>
                </a:solidFill>
                <a:latin typeface="The Seasons Bold"/>
              </a:rPr>
              <a:t>etis</a:t>
            </a:r>
            <a:r>
              <a:rPr lang="en-US" sz="6350" dirty="0">
                <a:solidFill>
                  <a:srgbClr val="5D3018"/>
                </a:solidFill>
                <a:latin typeface="The Seasons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83208" y="1942361"/>
            <a:ext cx="3853086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Standar etika orang tersebut berbeda dengan masyarakat pada umumnya</a:t>
            </a:r>
          </a:p>
          <a:p>
            <a:pPr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15251" y="3232599"/>
            <a:ext cx="4920889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Orang tersebut secara sengaja bertindak tidak etis untuk keuntungan diri sendiri</a:t>
            </a:r>
          </a:p>
          <a:p>
            <a:pPr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2F77A5-84A5-BE2C-049A-F9163B355B75}"/>
              </a:ext>
            </a:extLst>
          </p:cNvPr>
          <p:cNvSpPr txBox="1"/>
          <p:nvPr/>
        </p:nvSpPr>
        <p:spPr>
          <a:xfrm>
            <a:off x="795501" y="1085522"/>
            <a:ext cx="467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Faktor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seseorang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berperilaku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tidak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etis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73302" b="-7330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34745" r="-3474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14349" y="1073993"/>
            <a:ext cx="5330007" cy="70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350" dirty="0" err="1">
                <a:solidFill>
                  <a:srgbClr val="5D3018"/>
                </a:solidFill>
                <a:latin typeface="The Seasons Bold"/>
              </a:rPr>
              <a:t>Rasionalisasi</a:t>
            </a:r>
            <a:endParaRPr lang="en-US" sz="6350" dirty="0">
              <a:solidFill>
                <a:srgbClr val="5D3018"/>
              </a:solidFill>
              <a:latin typeface="The Seaso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9014" y="2019403"/>
            <a:ext cx="4720676" cy="205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Setiap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orang juga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melakukan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hal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(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etis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)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sama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820"/>
              </a:lnSpc>
            </a:pPr>
            <a:r>
              <a:rPr lang="en-US" sz="1300" dirty="0">
                <a:solidFill>
                  <a:srgbClr val="5D3018"/>
                </a:solidFill>
                <a:latin typeface="Garet"/>
              </a:rPr>
              <a:t>Jika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suatu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perbuatan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melanggar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hukum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berarti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perbuatan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tersebut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melanggar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etika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Kemungkinan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bahwa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tindakan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etisnya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akan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diketahui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orang lain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serta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sanksi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harus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ditanggung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jika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perbuatan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etis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tersebut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diketahui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orang lain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signifikan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8" name="Freeform 8"/>
          <p:cNvSpPr/>
          <p:nvPr/>
        </p:nvSpPr>
        <p:spPr>
          <a:xfrm rot="-10800000">
            <a:off x="514350" y="2038316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424180" h="424180">
                <a:moveTo>
                  <a:pt x="0" y="0"/>
                </a:moveTo>
                <a:lnTo>
                  <a:pt x="424180" y="0"/>
                </a:lnTo>
                <a:lnTo>
                  <a:pt x="424180" y="424180"/>
                </a:lnTo>
                <a:lnTo>
                  <a:pt x="0" y="424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514350" y="3420418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424180" h="424180">
                <a:moveTo>
                  <a:pt x="0" y="0"/>
                </a:moveTo>
                <a:lnTo>
                  <a:pt x="424180" y="0"/>
                </a:lnTo>
                <a:lnTo>
                  <a:pt x="424180" y="424180"/>
                </a:lnTo>
                <a:lnTo>
                  <a:pt x="0" y="424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514350" y="2744333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424180" h="424180">
                <a:moveTo>
                  <a:pt x="0" y="0"/>
                </a:moveTo>
                <a:lnTo>
                  <a:pt x="424180" y="0"/>
                </a:lnTo>
                <a:lnTo>
                  <a:pt x="424180" y="424180"/>
                </a:lnTo>
                <a:lnTo>
                  <a:pt x="0" y="424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BEFA230-3D01-C239-F981-2BECDD9C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500" y="318016"/>
            <a:ext cx="7717500" cy="738900"/>
          </a:xfrm>
        </p:spPr>
        <p:txBody>
          <a:bodyPr/>
          <a:lstStyle/>
          <a:p>
            <a:r>
              <a:rPr lang="en-US" dirty="0" err="1"/>
              <a:t>Dilema</a:t>
            </a:r>
            <a:r>
              <a:rPr lang="en-US" dirty="0"/>
              <a:t> Etika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7574897" y="3176447"/>
            <a:ext cx="1728507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364097" y="4424363"/>
            <a:ext cx="8256275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656298" y="697127"/>
            <a:ext cx="4750669" cy="70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350" dirty="0">
                <a:solidFill>
                  <a:srgbClr val="5D3018"/>
                </a:solidFill>
                <a:latin typeface="The Seasons Bold"/>
              </a:rPr>
              <a:t>4 way tests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530985"/>
            <a:ext cx="5034567" cy="182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Apakah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tindakan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tersebut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benar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?</a:t>
            </a: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 Bold"/>
            </a:endParaRP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Apakah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tindakan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tersebut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adil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untuk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semua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pihak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?</a:t>
            </a: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 Bold"/>
            </a:endParaRP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Apakah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tindakan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tersebut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dapat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membangun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kesan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baik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dan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pertemanan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yang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lebih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baik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?</a:t>
            </a: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 Bold"/>
            </a:endParaRP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Apakah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tindakan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tersebut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menguntungkan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semua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pihak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77837" y="874865"/>
            <a:ext cx="2449860" cy="24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5D3018"/>
                </a:solidFill>
                <a:latin typeface="The Seasons Bold"/>
              </a:rPr>
              <a:t>(Rotary International, 1930s)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RERANGKA PEMECAHAN DILEMA </a:t>
            </a:r>
            <a:r>
              <a:rPr lang="en-GB" sz="3200" dirty="0" smtClean="0"/>
              <a:t>ETIKA</a:t>
            </a:r>
            <a:endParaRPr lang="id-ID" sz="3200" dirty="0"/>
          </a:p>
        </p:txBody>
      </p:sp>
      <p:sp>
        <p:nvSpPr>
          <p:cNvPr id="4" name="TextBox 3"/>
          <p:cNvSpPr txBox="1"/>
          <p:nvPr/>
        </p:nvSpPr>
        <p:spPr>
          <a:xfrm flipV="1">
            <a:off x="713275" y="518552"/>
            <a:ext cx="6979115" cy="459267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616149" y="1230979"/>
            <a:ext cx="6247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T</a:t>
            </a:r>
            <a:r>
              <a:rPr lang="id-ID" sz="1600" b="1" i="1" dirty="0"/>
              <a:t>he six-step approach</a:t>
            </a:r>
            <a:r>
              <a:rPr lang="id-ID" sz="1600" b="1" dirty="0"/>
              <a:t>,</a:t>
            </a:r>
            <a:r>
              <a:rPr lang="id-ID" sz="1600" dirty="0"/>
              <a:t> meliputi langkah-langkah sebagai berikut:</a:t>
            </a:r>
            <a:endParaRPr lang="en-GB" sz="1600" dirty="0"/>
          </a:p>
          <a:p>
            <a:endParaRPr lang="en-GB" sz="16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10185585"/>
              </p:ext>
            </p:extLst>
          </p:nvPr>
        </p:nvGraphicFramePr>
        <p:xfrm>
          <a:off x="713275" y="1596138"/>
          <a:ext cx="7064633" cy="316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17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4350" y="514350"/>
            <a:ext cx="8115300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14350" y="1047750"/>
            <a:ext cx="8115300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31588" y="1824222"/>
            <a:ext cx="1880824" cy="18808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b="-5009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688497" y="907467"/>
            <a:ext cx="5767007" cy="1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9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Kode Etik AAIPI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8291" y="3757918"/>
            <a:ext cx="6087419" cy="44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"/>
              </a:rPr>
              <a:t>Menjelaskan kode etik seorang auditor internal pemerintah</a:t>
            </a:r>
          </a:p>
          <a:p>
            <a:pPr algn="ctr"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14350" y="565113"/>
            <a:ext cx="533231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7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Kode Etik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7966" y="1887166"/>
            <a:ext cx="77678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 indent="-129540">
              <a:buFont typeface="Arial"/>
              <a:buChar char="•"/>
            </a:pPr>
            <a:r>
              <a:rPr lang="en-US" sz="1800" dirty="0" err="1">
                <a:solidFill>
                  <a:srgbClr val="5D3018"/>
                </a:solidFill>
                <a:latin typeface="Garet"/>
              </a:rPr>
              <a:t>kode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etik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pada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prinsipnya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merupakan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sistem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dari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prinsip-prinsip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moral yang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diberlakukan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suatu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kelompok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profesi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ditetapkan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secara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bersama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endParaRPr lang="en-US" sz="1800" dirty="0">
              <a:solidFill>
                <a:srgbClr val="5D3018"/>
              </a:solidFill>
              <a:latin typeface="Garet"/>
            </a:endParaRPr>
          </a:p>
          <a:p>
            <a:pPr marL="259080" lvl="1" indent="-129540">
              <a:buFont typeface="Arial"/>
              <a:buChar char="•"/>
            </a:pPr>
            <a:r>
              <a:rPr lang="en-US" sz="1800" dirty="0">
                <a:solidFill>
                  <a:srgbClr val="5D3018"/>
                </a:solidFill>
                <a:latin typeface="Garet"/>
              </a:rPr>
              <a:t>Kode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etik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suatu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profesi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merupakan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ketentuan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perilaku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harus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dipatuhi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oleh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setiap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mereka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menjalankan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tugas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profesi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tersebut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seperti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dokter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pengacara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polisi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akuntan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penilai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, dan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profesi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800" dirty="0" err="1">
                <a:solidFill>
                  <a:srgbClr val="5D3018"/>
                </a:solidFill>
                <a:latin typeface="Garet"/>
              </a:rPr>
              <a:t>lainnya</a:t>
            </a:r>
            <a:r>
              <a:rPr lang="en-US" sz="18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endParaRPr lang="en-US" sz="1800" dirty="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14350" y="565113"/>
            <a:ext cx="7007936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7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Prinsip vs Perilaku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33" y="1279166"/>
            <a:ext cx="6790944" cy="369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21044" y="51470"/>
            <a:ext cx="9165043" cy="898327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ID" sz="1600" b="1" dirty="0">
                <a:ln/>
                <a:solidFill>
                  <a:srgbClr val="002060"/>
                </a:solidFill>
              </a:rPr>
              <a:t>Henry Marvin, Ak., </a:t>
            </a:r>
            <a:r>
              <a:rPr lang="en-ID" sz="1600" b="1" dirty="0" err="1">
                <a:ln/>
                <a:solidFill>
                  <a:srgbClr val="002060"/>
                </a:solidFill>
              </a:rPr>
              <a:t>M.Acc</a:t>
            </a:r>
            <a:r>
              <a:rPr lang="en-ID" sz="1600" b="1" dirty="0">
                <a:ln/>
                <a:solidFill>
                  <a:srgbClr val="002060"/>
                </a:solidFill>
              </a:rPr>
              <a:t>., CA, CGCAE</a:t>
            </a:r>
            <a:endParaRPr lang="id-ID" sz="1600" b="1" dirty="0">
              <a:ln/>
              <a:solidFill>
                <a:srgbClr val="00206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D" sz="1400" b="1" dirty="0" err="1">
                <a:ln/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Koordinator</a:t>
            </a:r>
            <a:r>
              <a:rPr lang="en-ID" sz="1400" b="1" dirty="0">
                <a:ln/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ln/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Pengawasan</a:t>
            </a:r>
            <a:r>
              <a:rPr lang="en-ID" sz="1400" b="1" dirty="0">
                <a:ln/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ln/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Bidang</a:t>
            </a:r>
            <a:r>
              <a:rPr lang="en-ID" sz="1400" b="1" dirty="0">
                <a:ln/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Pertahanan</a:t>
            </a:r>
          </a:p>
          <a:p>
            <a:pPr>
              <a:spcBef>
                <a:spcPts val="0"/>
              </a:spcBef>
            </a:pPr>
            <a:r>
              <a:rPr lang="en-ID" sz="1050" b="1" dirty="0" err="1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Badan</a:t>
            </a:r>
            <a:r>
              <a:rPr lang="en-ID" sz="1050" b="1" dirty="0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ID" sz="1050" b="1" dirty="0" err="1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Pengawasan</a:t>
            </a:r>
            <a:r>
              <a:rPr lang="en-ID" sz="1050" b="1" dirty="0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ID" sz="1050" b="1" dirty="0" err="1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Keuangan</a:t>
            </a:r>
            <a:r>
              <a:rPr lang="en-ID" sz="1050" b="1" dirty="0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ID" sz="1050" b="1" dirty="0" err="1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dan</a:t>
            </a:r>
            <a:r>
              <a:rPr lang="en-ID" sz="1050" b="1" dirty="0">
                <a:ln/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Pembangunan</a:t>
            </a:r>
            <a:endParaRPr lang="ko-KR" altLang="en-US" sz="1050" b="1" dirty="0">
              <a:ln/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D50B7973-DED9-4EDA-9C38-4ECBF81014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r="5833"/>
          <a:stretch>
            <a:fillRect/>
          </a:stretch>
        </p:blipFill>
        <p:spPr/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69F69C5-5EEC-CBA9-327C-40D9E2768984}"/>
              </a:ext>
            </a:extLst>
          </p:cNvPr>
          <p:cNvGrpSpPr/>
          <p:nvPr/>
        </p:nvGrpSpPr>
        <p:grpSpPr>
          <a:xfrm>
            <a:off x="6590077" y="3242950"/>
            <a:ext cx="2897841" cy="806144"/>
            <a:chOff x="6590077" y="3522689"/>
            <a:chExt cx="2897841" cy="806144"/>
          </a:xfrm>
        </p:grpSpPr>
        <p:sp>
          <p:nvSpPr>
            <p:cNvPr id="8" name="TextBox 7"/>
            <p:cNvSpPr txBox="1"/>
            <p:nvPr/>
          </p:nvSpPr>
          <p:spPr>
            <a:xfrm>
              <a:off x="6590077" y="3728669"/>
              <a:ext cx="2897841" cy="60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Diklat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e-Procurement,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Diklat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GCG,</a:t>
              </a:r>
              <a:endParaRPr lang="en-US" altLang="ko-KR" sz="11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Diklat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Audit Kinerja,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Diklat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Audit PHLN,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Diklat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GCG,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Diklat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Perencanaan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Audit</a:t>
              </a:r>
              <a:endParaRPr lang="id-ID" altLang="ko-KR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0077" y="3522689"/>
              <a:ext cx="2897841" cy="276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ID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Pendidikan &amp; </a:t>
              </a:r>
              <a:r>
                <a:rPr lang="en-ID" altLang="ko-KR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Pelatihan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93CA1C-B535-9F11-2023-28CBB938A636}"/>
              </a:ext>
            </a:extLst>
          </p:cNvPr>
          <p:cNvGrpSpPr/>
          <p:nvPr/>
        </p:nvGrpSpPr>
        <p:grpSpPr>
          <a:xfrm>
            <a:off x="220943" y="3579862"/>
            <a:ext cx="2334833" cy="768220"/>
            <a:chOff x="220943" y="3579862"/>
            <a:chExt cx="2334833" cy="768220"/>
          </a:xfrm>
        </p:grpSpPr>
        <p:sp>
          <p:nvSpPr>
            <p:cNvPr id="13" name="TextBox 12"/>
            <p:cNvSpPr txBox="1"/>
            <p:nvPr/>
          </p:nvSpPr>
          <p:spPr>
            <a:xfrm>
              <a:off x="241195" y="3824862"/>
              <a:ext cx="231458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Kantor BPKP Pusat, </a:t>
              </a:r>
              <a:r>
                <a:rPr lang="en-US" altLang="ko-KR" sz="1100" dirty="0" err="1">
                  <a:solidFill>
                    <a:schemeClr val="bg1"/>
                  </a:solidFill>
                  <a:cs typeface="Arial" pitchFamily="34" charset="0"/>
                </a:rPr>
                <a:t>Lantai</a:t>
              </a:r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id-ID" altLang="ko-KR" sz="1100" dirty="0">
                  <a:solidFill>
                    <a:schemeClr val="bg1"/>
                  </a:solidFill>
                  <a:cs typeface="Arial" pitchFamily="34" charset="0"/>
                </a:rPr>
                <a:t>5</a:t>
              </a:r>
              <a:endParaRPr lang="en-US" altLang="ko-KR" sz="1100" dirty="0">
                <a:solidFill>
                  <a:schemeClr val="bg1"/>
                </a:solidFill>
                <a:cs typeface="Arial" pitchFamily="34" charset="0"/>
              </a:endParaRPr>
            </a:p>
            <a:p>
              <a:pPr algn="r">
                <a:spcBef>
                  <a:spcPts val="600"/>
                </a:spcBef>
              </a:pPr>
              <a:r>
                <a:rPr lang="en-ID" sz="1100" dirty="0">
                  <a:solidFill>
                    <a:schemeClr val="bg1"/>
                  </a:solidFill>
                </a:rPr>
                <a:t>(+62) 8161342080</a:t>
              </a:r>
              <a:r>
                <a:rPr lang="en-ID" sz="1200" dirty="0"/>
                <a:t>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0943" y="3579862"/>
              <a:ext cx="2314581" cy="3182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Kontak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B580083-1D3D-DDD7-AD64-563A5E2AA64D}"/>
              </a:ext>
            </a:extLst>
          </p:cNvPr>
          <p:cNvGrpSpPr/>
          <p:nvPr/>
        </p:nvGrpSpPr>
        <p:grpSpPr>
          <a:xfrm>
            <a:off x="-21358" y="1790694"/>
            <a:ext cx="2630092" cy="1710921"/>
            <a:chOff x="-21358" y="1790694"/>
            <a:chExt cx="2630092" cy="1710921"/>
          </a:xfrm>
        </p:grpSpPr>
        <p:sp>
          <p:nvSpPr>
            <p:cNvPr id="19" name="TextBox 18"/>
            <p:cNvSpPr txBox="1"/>
            <p:nvPr/>
          </p:nvSpPr>
          <p:spPr>
            <a:xfrm>
              <a:off x="-21358" y="2055065"/>
              <a:ext cx="2630092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Korwas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Pertahanan (2020 –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sekarang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r"/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Kasubditwas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Pertahanan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(20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2020)</a:t>
              </a:r>
            </a:p>
            <a:p>
              <a:pPr algn="r"/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Korwas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BPKP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Jatim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(20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id-ID" altLang="ko-KR" sz="1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Korwas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BPKP Maluku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(201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201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id-ID" altLang="ko-KR" sz="1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Auditor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Deputi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Polhukam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(201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2016)</a:t>
              </a:r>
            </a:p>
            <a:p>
              <a:pPr algn="r"/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Auditor 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BPKP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Yogya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(20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201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r"/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Auditor 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Dep.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Perekonomian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2009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ID" altLang="ko-KR" sz="1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Auditor BPKP DKI 2 (2001 – 2008)</a:t>
              </a:r>
              <a:endParaRPr lang="ko-KR" altLang="en-US" sz="1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2355" y="1790694"/>
              <a:ext cx="2472993" cy="277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r"/>
              <a:r>
                <a:rPr lang="en-US" altLang="ko-KR" sz="1200" b="1" dirty="0" err="1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Riwayat</a:t>
              </a:r>
              <a:r>
                <a:rPr lang="en-US" altLang="ko-KR" sz="1200" b="1" dirty="0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Jabatan</a:t>
              </a:r>
              <a:endParaRPr lang="ko-KR" altLang="en-US" sz="1200" b="1" dirty="0">
                <a:ln/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97C6AF-E856-49A8-4BBD-00D10672079E}"/>
              </a:ext>
            </a:extLst>
          </p:cNvPr>
          <p:cNvGrpSpPr/>
          <p:nvPr/>
        </p:nvGrpSpPr>
        <p:grpSpPr>
          <a:xfrm>
            <a:off x="291289" y="1114750"/>
            <a:ext cx="2305797" cy="667597"/>
            <a:chOff x="291289" y="1114750"/>
            <a:chExt cx="2305797" cy="667597"/>
          </a:xfrm>
        </p:grpSpPr>
        <p:sp>
          <p:nvSpPr>
            <p:cNvPr id="24" name="TextBox 23"/>
            <p:cNvSpPr txBox="1"/>
            <p:nvPr/>
          </p:nvSpPr>
          <p:spPr>
            <a:xfrm>
              <a:off x="291289" y="1359156"/>
              <a:ext cx="2305797" cy="4231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Calibri" panose="020F0502020204030204" pitchFamily="34" charset="0"/>
                </a:rPr>
                <a:t>NIP </a:t>
              </a:r>
              <a:r>
                <a:rPr lang="en-ID" sz="1050" dirty="0">
                  <a:latin typeface="+mj-lt"/>
                  <a:cs typeface="Calibri" panose="020F0502020204030204" pitchFamily="34" charset="0"/>
                </a:rPr>
                <a:t>19700723 199103 1 001 </a:t>
              </a:r>
            </a:p>
            <a:p>
              <a:pPr algn="r"/>
              <a:r>
                <a:rPr lang="en-ID" sz="1050" dirty="0">
                  <a:latin typeface="+mj-lt"/>
                  <a:cs typeface="Calibri" panose="020F0502020204030204" pitchFamily="34" charset="0"/>
                </a:rPr>
                <a:t>P</a:t>
              </a:r>
              <a:r>
                <a:rPr lang="id-ID" sz="1050" dirty="0">
                  <a:latin typeface="+mj-lt"/>
                  <a:cs typeface="Calibri" panose="020F0502020204030204" pitchFamily="34" charset="0"/>
                </a:rPr>
                <a:t>embina </a:t>
              </a:r>
              <a:r>
                <a:rPr lang="en-ID" sz="1050" dirty="0">
                  <a:latin typeface="+mj-lt"/>
                  <a:cs typeface="Calibri" panose="020F0502020204030204" pitchFamily="34" charset="0"/>
                </a:rPr>
                <a:t> Tk. I  </a:t>
              </a:r>
              <a:r>
                <a:rPr lang="id-ID" sz="1050" dirty="0">
                  <a:latin typeface="+mj-lt"/>
                  <a:cs typeface="Calibri" panose="020F0502020204030204" pitchFamily="34" charset="0"/>
                </a:rPr>
                <a:t>/ IV </a:t>
              </a:r>
              <a:r>
                <a:rPr lang="en-ID" sz="1050" dirty="0">
                  <a:latin typeface="+mj-lt"/>
                  <a:cs typeface="Calibri" panose="020F0502020204030204" pitchFamily="34" charset="0"/>
                </a:rPr>
                <a:t>b </a:t>
              </a:r>
              <a:endPara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6394" y="1114750"/>
              <a:ext cx="2107797" cy="277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r"/>
              <a:r>
                <a:rPr lang="en-US" altLang="ko-KR" sz="1200" b="1" dirty="0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Data </a:t>
              </a:r>
              <a:r>
                <a:rPr lang="en-US" altLang="ko-KR" sz="1200" b="1" dirty="0" err="1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Kepegawaian</a:t>
              </a:r>
              <a:endParaRPr lang="ko-KR" altLang="en-US" sz="1200" b="1" dirty="0">
                <a:ln/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E6A05F-B76C-2432-A59C-273B0088B286}"/>
              </a:ext>
            </a:extLst>
          </p:cNvPr>
          <p:cNvGrpSpPr/>
          <p:nvPr/>
        </p:nvGrpSpPr>
        <p:grpSpPr>
          <a:xfrm>
            <a:off x="6599500" y="1862499"/>
            <a:ext cx="2348780" cy="1391393"/>
            <a:chOff x="6590078" y="2067694"/>
            <a:chExt cx="2348780" cy="1391393"/>
          </a:xfrm>
        </p:grpSpPr>
        <p:sp>
          <p:nvSpPr>
            <p:cNvPr id="29" name="TextBox 28"/>
            <p:cNvSpPr txBox="1"/>
            <p:nvPr/>
          </p:nvSpPr>
          <p:spPr>
            <a:xfrm>
              <a:off x="6590078" y="2351091"/>
              <a:ext cx="234878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100" i="1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Certified of Government Chief Auditor Executive  (CGCAE)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100" i="1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Chartered Accountant (CA),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Auditor Madya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Auditor Muda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Auditor </a:t>
              </a:r>
              <a:r>
                <a:rPr lang="en-US" altLang="ko-KR" sz="1100" dirty="0" err="1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Pertama</a:t>
              </a:r>
              <a:endParaRPr lang="en-US" altLang="ko-KR" sz="11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90078" y="2067694"/>
              <a:ext cx="223039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altLang="ko-KR" sz="1200" b="1" dirty="0" err="1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Sertifikasi</a:t>
              </a:r>
              <a:endParaRPr lang="ko-KR" altLang="en-US" sz="1200" b="1" dirty="0">
                <a:ln/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9DF7D-ED86-CEC0-110F-C89AEB12867E}"/>
              </a:ext>
            </a:extLst>
          </p:cNvPr>
          <p:cNvGrpSpPr/>
          <p:nvPr/>
        </p:nvGrpSpPr>
        <p:grpSpPr>
          <a:xfrm>
            <a:off x="6590077" y="975235"/>
            <a:ext cx="2348781" cy="833030"/>
            <a:chOff x="6590077" y="1114749"/>
            <a:chExt cx="2348781" cy="83303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70B737-DBF2-544C-8E79-F0654971D7FC}"/>
                </a:ext>
              </a:extLst>
            </p:cNvPr>
            <p:cNvSpPr txBox="1"/>
            <p:nvPr/>
          </p:nvSpPr>
          <p:spPr>
            <a:xfrm>
              <a:off x="6590077" y="1347614"/>
              <a:ext cx="2348781" cy="600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28600" indent="-228600">
                <a:buAutoNum type="arabicPeriod"/>
              </a:pP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D3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 – </a:t>
              </a:r>
              <a:r>
                <a:rPr lang="en-US" altLang="ko-KR" sz="1100" dirty="0" err="1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Akuntansi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 (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STAN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)</a:t>
              </a:r>
            </a:p>
            <a:p>
              <a:pPr marL="228600" indent="-228600">
                <a:buAutoNum type="arabicPeriod"/>
              </a:pP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D4 –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 Akuntansi (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STAN</a:t>
              </a:r>
              <a:r>
                <a:rPr lang="id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)</a:t>
              </a:r>
              <a:endParaRPr lang="en-US" altLang="ko-KR" sz="11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endParaRPr>
            </a:p>
            <a:p>
              <a:pPr marL="228600" indent="-228600">
                <a:buAutoNum type="arabicPeriod"/>
              </a:pP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S2 –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Akuntansi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1100" dirty="0" err="1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Publik</a:t>
              </a:r>
              <a:r>
                <a:rPr lang="en-ID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1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(UGM)</a:t>
              </a:r>
              <a:endParaRPr lang="ko-KR" altLang="en-US" sz="11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088318-FAAD-BC49-810C-62566D2692EF}"/>
                </a:ext>
              </a:extLst>
            </p:cNvPr>
            <p:cNvSpPr txBox="1"/>
            <p:nvPr/>
          </p:nvSpPr>
          <p:spPr>
            <a:xfrm>
              <a:off x="6590078" y="1114749"/>
              <a:ext cx="2318189" cy="277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altLang="ko-KR" sz="1200" b="1" dirty="0" err="1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Riwayat</a:t>
              </a:r>
              <a:r>
                <a:rPr lang="en-US" altLang="ko-KR" sz="1200" b="1" dirty="0">
                  <a:ln/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 Pendidikan</a:t>
              </a:r>
              <a:endParaRPr lang="ko-KR" altLang="en-US" sz="1200" b="1" dirty="0">
                <a:ln/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FCFAFE-D5AF-11B4-8074-BAACBCA3A3DB}"/>
              </a:ext>
            </a:extLst>
          </p:cNvPr>
          <p:cNvGrpSpPr/>
          <p:nvPr/>
        </p:nvGrpSpPr>
        <p:grpSpPr>
          <a:xfrm>
            <a:off x="5940152" y="1109349"/>
            <a:ext cx="576064" cy="576064"/>
            <a:chOff x="5940152" y="1272440"/>
            <a:chExt cx="576064" cy="576064"/>
          </a:xfrm>
        </p:grpSpPr>
        <p:sp>
          <p:nvSpPr>
            <p:cNvPr id="32" name="Oval 31"/>
            <p:cNvSpPr/>
            <p:nvPr/>
          </p:nvSpPr>
          <p:spPr>
            <a:xfrm>
              <a:off x="5940152" y="1272440"/>
              <a:ext cx="576064" cy="57606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5" name="Parallelogram 15">
              <a:extLst>
                <a:ext uri="{FF2B5EF4-FFF2-40B4-BE49-F238E27FC236}">
                  <a16:creationId xmlns:a16="http://schemas.microsoft.com/office/drawing/2014/main" id="{7D3E2823-512D-5349-9CEF-10B48C628336}"/>
                </a:ext>
              </a:extLst>
            </p:cNvPr>
            <p:cNvSpPr/>
            <p:nvPr/>
          </p:nvSpPr>
          <p:spPr>
            <a:xfrm rot="16200000">
              <a:off x="6086749" y="1394575"/>
              <a:ext cx="282870" cy="348647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885C6D-B422-25F9-7BB1-FCDCA5989C3D}"/>
              </a:ext>
            </a:extLst>
          </p:cNvPr>
          <p:cNvGrpSpPr/>
          <p:nvPr/>
        </p:nvGrpSpPr>
        <p:grpSpPr>
          <a:xfrm>
            <a:off x="2627784" y="1272440"/>
            <a:ext cx="576064" cy="576064"/>
            <a:chOff x="2627784" y="1272440"/>
            <a:chExt cx="576064" cy="576064"/>
          </a:xfrm>
        </p:grpSpPr>
        <p:sp>
          <p:nvSpPr>
            <p:cNvPr id="22" name="Oval 21"/>
            <p:cNvSpPr/>
            <p:nvPr/>
          </p:nvSpPr>
          <p:spPr>
            <a:xfrm>
              <a:off x="2627784" y="1272440"/>
              <a:ext cx="576064" cy="5760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6" name="Rectangle 30">
              <a:extLst>
                <a:ext uri="{FF2B5EF4-FFF2-40B4-BE49-F238E27FC236}">
                  <a16:creationId xmlns:a16="http://schemas.microsoft.com/office/drawing/2014/main" id="{7F05D337-5A4B-064E-A9A3-CB419D052AA1}"/>
                </a:ext>
              </a:extLst>
            </p:cNvPr>
            <p:cNvSpPr/>
            <p:nvPr/>
          </p:nvSpPr>
          <p:spPr>
            <a:xfrm>
              <a:off x="2780460" y="1420507"/>
              <a:ext cx="270713" cy="282871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EF6E11-A218-6D6F-75AB-06A6CBD02D88}"/>
              </a:ext>
            </a:extLst>
          </p:cNvPr>
          <p:cNvGrpSpPr/>
          <p:nvPr/>
        </p:nvGrpSpPr>
        <p:grpSpPr>
          <a:xfrm>
            <a:off x="5910837" y="2202276"/>
            <a:ext cx="576064" cy="576064"/>
            <a:chOff x="5930257" y="2619077"/>
            <a:chExt cx="576064" cy="576064"/>
          </a:xfrm>
        </p:grpSpPr>
        <p:sp>
          <p:nvSpPr>
            <p:cNvPr id="27" name="Oval 26"/>
            <p:cNvSpPr/>
            <p:nvPr/>
          </p:nvSpPr>
          <p:spPr>
            <a:xfrm>
              <a:off x="5930257" y="2619077"/>
              <a:ext cx="576064" cy="57606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7" name="Right Triangle 17">
              <a:extLst>
                <a:ext uri="{FF2B5EF4-FFF2-40B4-BE49-F238E27FC236}">
                  <a16:creationId xmlns:a16="http://schemas.microsoft.com/office/drawing/2014/main" id="{14F0A7E4-4598-9C40-ACAA-D1DFE4DB6A03}"/>
                </a:ext>
              </a:extLst>
            </p:cNvPr>
            <p:cNvSpPr/>
            <p:nvPr/>
          </p:nvSpPr>
          <p:spPr>
            <a:xfrm>
              <a:off x="6098707" y="2753666"/>
              <a:ext cx="239164" cy="288032"/>
            </a:xfrm>
            <a:custGeom>
              <a:avLst/>
              <a:gdLst/>
              <a:ahLst/>
              <a:cxnLst/>
              <a:rect l="l" t="t" r="r" b="b"/>
              <a:pathLst>
                <a:path w="2387678" h="3240000">
                  <a:moveTo>
                    <a:pt x="1645041" y="17032"/>
                  </a:moveTo>
                  <a:lnTo>
                    <a:pt x="2376264" y="17032"/>
                  </a:lnTo>
                  <a:lnTo>
                    <a:pt x="2376264" y="17033"/>
                  </a:lnTo>
                  <a:lnTo>
                    <a:pt x="1645042" y="17033"/>
                  </a:lnTo>
                  <a:close/>
                  <a:moveTo>
                    <a:pt x="0" y="17032"/>
                  </a:moveTo>
                  <a:lnTo>
                    <a:pt x="1379678" y="17032"/>
                  </a:lnTo>
                  <a:lnTo>
                    <a:pt x="1379678" y="996125"/>
                  </a:lnTo>
                  <a:lnTo>
                    <a:pt x="2376264" y="996125"/>
                  </a:lnTo>
                  <a:lnTo>
                    <a:pt x="2376264" y="3240000"/>
                  </a:lnTo>
                  <a:lnTo>
                    <a:pt x="0" y="3240000"/>
                  </a:lnTo>
                  <a:close/>
                  <a:moveTo>
                    <a:pt x="1498869" y="0"/>
                  </a:moveTo>
                  <a:lnTo>
                    <a:pt x="2387678" y="888809"/>
                  </a:lnTo>
                  <a:lnTo>
                    <a:pt x="1498869" y="888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DA70AD-59DF-E19B-5443-41EB1D6E6B50}"/>
              </a:ext>
            </a:extLst>
          </p:cNvPr>
          <p:cNvGrpSpPr/>
          <p:nvPr/>
        </p:nvGrpSpPr>
        <p:grpSpPr>
          <a:xfrm>
            <a:off x="2627784" y="2619077"/>
            <a:ext cx="576064" cy="576064"/>
            <a:chOff x="2627784" y="2619077"/>
            <a:chExt cx="576064" cy="576064"/>
          </a:xfrm>
        </p:grpSpPr>
        <p:sp>
          <p:nvSpPr>
            <p:cNvPr id="17" name="Oval 16"/>
            <p:cNvSpPr/>
            <p:nvPr/>
          </p:nvSpPr>
          <p:spPr>
            <a:xfrm>
              <a:off x="2627784" y="2619077"/>
              <a:ext cx="576064" cy="5760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8" name="Isosceles Triangle 68">
              <a:extLst>
                <a:ext uri="{FF2B5EF4-FFF2-40B4-BE49-F238E27FC236}">
                  <a16:creationId xmlns:a16="http://schemas.microsoft.com/office/drawing/2014/main" id="{16E2E74F-F3E6-D448-95A6-9955CC88C739}"/>
                </a:ext>
              </a:extLst>
            </p:cNvPr>
            <p:cNvSpPr/>
            <p:nvPr/>
          </p:nvSpPr>
          <p:spPr>
            <a:xfrm rot="10800000">
              <a:off x="2838179" y="2707811"/>
              <a:ext cx="155275" cy="434784"/>
            </a:xfrm>
            <a:custGeom>
              <a:avLst/>
              <a:gdLst/>
              <a:ahLst/>
              <a:cxnLst/>
              <a:rect l="l" t="t" r="r" b="b"/>
              <a:pathLst>
                <a:path w="1040400" h="3240000">
                  <a:moveTo>
                    <a:pt x="41345" y="940666"/>
                  </a:moveTo>
                  <a:lnTo>
                    <a:pt x="1242" y="653403"/>
                  </a:lnTo>
                  <a:lnTo>
                    <a:pt x="0" y="653403"/>
                  </a:lnTo>
                  <a:lnTo>
                    <a:pt x="1057" y="652077"/>
                  </a:lnTo>
                  <a:lnTo>
                    <a:pt x="447" y="647712"/>
                  </a:lnTo>
                  <a:lnTo>
                    <a:pt x="4531" y="647712"/>
                  </a:lnTo>
                  <a:lnTo>
                    <a:pt x="520200" y="0"/>
                  </a:lnTo>
                  <a:lnTo>
                    <a:pt x="659109" y="174478"/>
                  </a:lnTo>
                  <a:close/>
                  <a:moveTo>
                    <a:pt x="101622" y="1372451"/>
                  </a:moveTo>
                  <a:lnTo>
                    <a:pt x="61820" y="1087335"/>
                  </a:lnTo>
                  <a:lnTo>
                    <a:pt x="728036" y="261055"/>
                  </a:lnTo>
                  <a:lnTo>
                    <a:pt x="870500" y="439998"/>
                  </a:lnTo>
                  <a:lnTo>
                    <a:pt x="860164" y="431664"/>
                  </a:lnTo>
                  <a:close/>
                  <a:moveTo>
                    <a:pt x="161365" y="1800403"/>
                  </a:moveTo>
                  <a:lnTo>
                    <a:pt x="122098" y="1519120"/>
                  </a:lnTo>
                  <a:lnTo>
                    <a:pt x="930953" y="515931"/>
                  </a:lnTo>
                  <a:lnTo>
                    <a:pt x="1035869" y="647712"/>
                  </a:lnTo>
                  <a:lnTo>
                    <a:pt x="1039954" y="647712"/>
                  </a:lnTo>
                  <a:lnTo>
                    <a:pt x="1039345" y="652078"/>
                  </a:lnTo>
                  <a:lnTo>
                    <a:pt x="1040400" y="653403"/>
                  </a:lnTo>
                  <a:lnTo>
                    <a:pt x="1039160" y="653403"/>
                  </a:lnTo>
                  <a:lnTo>
                    <a:pt x="1029316" y="723920"/>
                  </a:lnTo>
                  <a:close/>
                  <a:moveTo>
                    <a:pt x="217894" y="2205330"/>
                  </a:moveTo>
                  <a:lnTo>
                    <a:pt x="181840" y="1947070"/>
                  </a:lnTo>
                  <a:lnTo>
                    <a:pt x="1000266" y="932012"/>
                  </a:lnTo>
                  <a:lnTo>
                    <a:pt x="949113" y="1298429"/>
                  </a:lnTo>
                  <a:close/>
                  <a:moveTo>
                    <a:pt x="330192" y="2564220"/>
                  </a:moveTo>
                  <a:lnTo>
                    <a:pt x="267995" y="2564220"/>
                  </a:lnTo>
                  <a:lnTo>
                    <a:pt x="237100" y="2342912"/>
                  </a:lnTo>
                  <a:lnTo>
                    <a:pt x="242309" y="2347112"/>
                  </a:lnTo>
                  <a:lnTo>
                    <a:pt x="920063" y="1506522"/>
                  </a:lnTo>
                  <a:lnTo>
                    <a:pt x="865005" y="1900914"/>
                  </a:lnTo>
                  <a:close/>
                  <a:moveTo>
                    <a:pt x="772406" y="2564220"/>
                  </a:moveTo>
                  <a:lnTo>
                    <a:pt x="468924" y="2564220"/>
                  </a:lnTo>
                  <a:lnTo>
                    <a:pt x="835955" y="2109008"/>
                  </a:lnTo>
                  <a:close/>
                  <a:moveTo>
                    <a:pt x="892044" y="3240000"/>
                  </a:moveTo>
                  <a:lnTo>
                    <a:pt x="148356" y="3240000"/>
                  </a:lnTo>
                  <a:lnTo>
                    <a:pt x="276144" y="2663936"/>
                  </a:lnTo>
                  <a:lnTo>
                    <a:pt x="764256" y="26639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283865-730A-7A83-5EFE-AF1FC1834085}"/>
              </a:ext>
            </a:extLst>
          </p:cNvPr>
          <p:cNvGrpSpPr/>
          <p:nvPr/>
        </p:nvGrpSpPr>
        <p:grpSpPr>
          <a:xfrm>
            <a:off x="5940152" y="3358810"/>
            <a:ext cx="576064" cy="576064"/>
            <a:chOff x="5940152" y="3772018"/>
            <a:chExt cx="576064" cy="576064"/>
          </a:xfrm>
        </p:grpSpPr>
        <p:sp>
          <p:nvSpPr>
            <p:cNvPr id="6" name="Oval 5"/>
            <p:cNvSpPr/>
            <p:nvPr/>
          </p:nvSpPr>
          <p:spPr>
            <a:xfrm>
              <a:off x="5940152" y="3772018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9" name="Rectangle 9">
              <a:extLst>
                <a:ext uri="{FF2B5EF4-FFF2-40B4-BE49-F238E27FC236}">
                  <a16:creationId xmlns:a16="http://schemas.microsoft.com/office/drawing/2014/main" id="{B9737429-671B-C04A-A5FB-DEA869EC04FA}"/>
                </a:ext>
              </a:extLst>
            </p:cNvPr>
            <p:cNvSpPr/>
            <p:nvPr/>
          </p:nvSpPr>
          <p:spPr>
            <a:xfrm>
              <a:off x="6077909" y="3921071"/>
              <a:ext cx="300550" cy="281341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251429-89EC-AA74-D00F-9BA3C74AB388}"/>
              </a:ext>
            </a:extLst>
          </p:cNvPr>
          <p:cNvGrpSpPr/>
          <p:nvPr/>
        </p:nvGrpSpPr>
        <p:grpSpPr>
          <a:xfrm>
            <a:off x="2627784" y="3772018"/>
            <a:ext cx="576064" cy="576064"/>
            <a:chOff x="2627784" y="3772018"/>
            <a:chExt cx="576064" cy="576064"/>
          </a:xfrm>
        </p:grpSpPr>
        <p:sp>
          <p:nvSpPr>
            <p:cNvPr id="11" name="Oval 10"/>
            <p:cNvSpPr/>
            <p:nvPr/>
          </p:nvSpPr>
          <p:spPr>
            <a:xfrm>
              <a:off x="2627784" y="3772018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1" name="Trapezoid 13">
              <a:extLst>
                <a:ext uri="{FF2B5EF4-FFF2-40B4-BE49-F238E27FC236}">
                  <a16:creationId xmlns:a16="http://schemas.microsoft.com/office/drawing/2014/main" id="{F2E3F555-201C-064D-809B-6CCD874F26D5}"/>
                </a:ext>
              </a:extLst>
            </p:cNvPr>
            <p:cNvSpPr/>
            <p:nvPr/>
          </p:nvSpPr>
          <p:spPr>
            <a:xfrm>
              <a:off x="2734897" y="3896116"/>
              <a:ext cx="361838" cy="305956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52" name="Rounded Rectangle 7">
            <a:extLst>
              <a:ext uri="{FF2B5EF4-FFF2-40B4-BE49-F238E27FC236}">
                <a16:creationId xmlns:a16="http://schemas.microsoft.com/office/drawing/2014/main" id="{5140B0BF-7BDB-A440-B0FC-FCEFCA314765}"/>
              </a:ext>
            </a:extLst>
          </p:cNvPr>
          <p:cNvSpPr/>
          <p:nvPr/>
        </p:nvSpPr>
        <p:spPr>
          <a:xfrm>
            <a:off x="1115616" y="4083918"/>
            <a:ext cx="122075" cy="217630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F96B57-8DA2-87C1-F331-C5F20CC4CD6D}"/>
              </a:ext>
            </a:extLst>
          </p:cNvPr>
          <p:cNvGrpSpPr/>
          <p:nvPr/>
        </p:nvGrpSpPr>
        <p:grpSpPr>
          <a:xfrm>
            <a:off x="6590077" y="4049094"/>
            <a:ext cx="2662443" cy="806144"/>
            <a:chOff x="6590077" y="3522689"/>
            <a:chExt cx="2897841" cy="806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05F572-3062-CBF6-6526-BEE14CB23F25}"/>
                </a:ext>
              </a:extLst>
            </p:cNvPr>
            <p:cNvSpPr txBox="1"/>
            <p:nvPr/>
          </p:nvSpPr>
          <p:spPr>
            <a:xfrm>
              <a:off x="6590077" y="3728669"/>
              <a:ext cx="2779725" cy="60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Audit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Naker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di Venezuela &amp;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Afsel</a:t>
              </a:r>
              <a:endParaRPr lang="en-ID" altLang="ko-KR" sz="11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Reviu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PBJ di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Kedubes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Inggris</a:t>
              </a:r>
              <a:endParaRPr lang="en-ID" altLang="ko-KR" sz="11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Reviu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Asrama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Mhs</a:t>
              </a:r>
              <a:r>
                <a:rPr lang="en-ID" altLang="ko-KR" sz="1100" dirty="0">
                  <a:solidFill>
                    <a:schemeClr val="bg1"/>
                  </a:solidFill>
                  <a:cs typeface="Arial" pitchFamily="34" charset="0"/>
                </a:rPr>
                <a:t> Kairo, </a:t>
              </a:r>
              <a:r>
                <a:rPr lang="en-ID" altLang="ko-KR" sz="1100" dirty="0" err="1">
                  <a:solidFill>
                    <a:schemeClr val="bg1"/>
                  </a:solidFill>
                  <a:cs typeface="Arial" pitchFamily="34" charset="0"/>
                </a:rPr>
                <a:t>Mesir</a:t>
              </a:r>
              <a:endParaRPr lang="id-ID" altLang="ko-KR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B9D2C4-53DA-D8AB-5AA4-36F7C98EF14B}"/>
                </a:ext>
              </a:extLst>
            </p:cNvPr>
            <p:cNvSpPr txBox="1"/>
            <p:nvPr/>
          </p:nvSpPr>
          <p:spPr>
            <a:xfrm>
              <a:off x="6590077" y="3522689"/>
              <a:ext cx="2897841" cy="276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ID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Penugasan</a:t>
              </a:r>
              <a:r>
                <a:rPr lang="en-ID" altLang="ko-KR" sz="1200" b="1" dirty="0">
                  <a:solidFill>
                    <a:schemeClr val="bg1"/>
                  </a:solidFill>
                  <a:cs typeface="Arial" pitchFamily="34" charset="0"/>
                </a:rPr>
                <a:t> LN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6A0E61-5311-F660-9FDA-A14B5EBFE919}"/>
              </a:ext>
            </a:extLst>
          </p:cNvPr>
          <p:cNvGrpSpPr/>
          <p:nvPr/>
        </p:nvGrpSpPr>
        <p:grpSpPr>
          <a:xfrm>
            <a:off x="5966533" y="4146465"/>
            <a:ext cx="578194" cy="577758"/>
            <a:chOff x="5966533" y="4146465"/>
            <a:chExt cx="578194" cy="5777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33A73EA-64F2-5C87-2F30-3C4BE07B3428}"/>
                </a:ext>
              </a:extLst>
            </p:cNvPr>
            <p:cNvSpPr/>
            <p:nvPr/>
          </p:nvSpPr>
          <p:spPr>
            <a:xfrm>
              <a:off x="5966533" y="414815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5F61635-FE6E-4BD1-A38E-89BAD4AC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8727" y="4146465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576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3" y="642923"/>
            <a:ext cx="21961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PRINSIP ETIKA: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38438640"/>
              </p:ext>
            </p:extLst>
          </p:nvPr>
        </p:nvGraphicFramePr>
        <p:xfrm>
          <a:off x="1893075" y="1339445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Brace 4"/>
          <p:cNvSpPr/>
          <p:nvPr/>
        </p:nvSpPr>
        <p:spPr>
          <a:xfrm>
            <a:off x="6500826" y="1393023"/>
            <a:ext cx="160736" cy="19288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6" name="Right Brace 5"/>
          <p:cNvSpPr/>
          <p:nvPr/>
        </p:nvSpPr>
        <p:spPr>
          <a:xfrm>
            <a:off x="6500826" y="3482585"/>
            <a:ext cx="107157" cy="8572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715140" y="2143122"/>
            <a:ext cx="1547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50" dirty="0"/>
              <a:t>Permenpan</a:t>
            </a:r>
            <a:r>
              <a:rPr lang="en-GB" sz="1050" dirty="0"/>
              <a:t> </a:t>
            </a:r>
            <a:r>
              <a:rPr lang="id-ID" sz="1050" dirty="0"/>
              <a:t>03/2008</a:t>
            </a:r>
            <a:endParaRPr lang="en-GB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6715140" y="3696899"/>
            <a:ext cx="1547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Tambahan</a:t>
            </a:r>
            <a:r>
              <a:rPr lang="en-GB" sz="1100" dirty="0"/>
              <a:t> di KE-AIPI</a:t>
            </a:r>
          </a:p>
        </p:txBody>
      </p:sp>
    </p:spTree>
    <p:extLst>
      <p:ext uri="{BB962C8B-B14F-4D97-AF65-F5344CB8AC3E}">
        <p14:creationId xmlns:p14="http://schemas.microsoft.com/office/powerpoint/2010/main" val="239691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8" y="513924"/>
            <a:ext cx="7822088" cy="43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980202" y="1196073"/>
            <a:ext cx="2383922" cy="1787941"/>
          </a:xfrm>
          <a:custGeom>
            <a:avLst/>
            <a:gdLst/>
            <a:ahLst/>
            <a:cxnLst/>
            <a:rect l="l" t="t" r="r" b="b"/>
            <a:pathLst>
              <a:path w="4767843" h="3575882">
                <a:moveTo>
                  <a:pt x="0" y="0"/>
                </a:moveTo>
                <a:lnTo>
                  <a:pt x="4767843" y="0"/>
                </a:lnTo>
                <a:lnTo>
                  <a:pt x="4767843" y="3575883"/>
                </a:lnTo>
                <a:lnTo>
                  <a:pt x="0" y="3575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Integritas (Prinsip Etika 1)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233" y="3305175"/>
            <a:ext cx="7779535" cy="13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5D3018"/>
                </a:solidFill>
                <a:latin typeface="Garet"/>
              </a:rPr>
              <a:t>Integritas auditor intern pemerintah: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 Bold"/>
              </a:rPr>
              <a:t>MEMBANGUN KEPERCAYAA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N dan dengan demikian memberikan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DASAR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UNTUK KEPERCAYAAN DALAM PERTIMBANGANNYA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.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Integritas tidak hanya menyatakan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KEJUJURAN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, namun juga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HUBUNGAN WAJAR DAN KEADAAN YANG SEBENARNYA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233" y="1239352"/>
            <a:ext cx="5031270" cy="176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Integritas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adalah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mutu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sifat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atau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keadaan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yang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menunjukkan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kesatuan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yang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utuh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sehingga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memiliki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potensi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dan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kemampuan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yang </a:t>
            </a:r>
            <a:r>
              <a:rPr lang="en-US" sz="2000" b="1" dirty="0" err="1">
                <a:solidFill>
                  <a:srgbClr val="5D3018"/>
                </a:solidFill>
                <a:latin typeface="Garet Bold"/>
              </a:rPr>
              <a:t>memancarkan</a:t>
            </a:r>
            <a:r>
              <a:rPr lang="en-US" sz="20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b="1" dirty="0" err="1">
                <a:solidFill>
                  <a:srgbClr val="5D3018"/>
                </a:solidFill>
                <a:latin typeface="Garet Bold"/>
              </a:rPr>
              <a:t>kewibawaan</a:t>
            </a:r>
            <a:r>
              <a:rPr lang="en-US" sz="20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b="1" dirty="0" err="1">
                <a:solidFill>
                  <a:srgbClr val="5D3018"/>
                </a:solidFill>
                <a:latin typeface="Garet Bold"/>
              </a:rPr>
              <a:t>dan</a:t>
            </a:r>
            <a:r>
              <a:rPr lang="en-US" sz="20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b="1" dirty="0" err="1">
                <a:solidFill>
                  <a:srgbClr val="5D3018"/>
                </a:solidFill>
                <a:latin typeface="Garet Bold"/>
              </a:rPr>
              <a:t>kejujuran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Aturan Perilaku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375410"/>
            <a:ext cx="7779535" cy="341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30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melakukan pekerjaan dengan kejujuran, ketekunan, dan tanggung jawab;</a:t>
            </a:r>
          </a:p>
          <a:p>
            <a:pPr marL="323850" lvl="1" indent="-161925">
              <a:lnSpc>
                <a:spcPts val="30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menaati hukum dan membuat pengungkapan yang diharuskan oleh ketentuan perundang-undangan dan profesi;</a:t>
            </a:r>
          </a:p>
          <a:p>
            <a:pPr marL="323850" lvl="1" indent="-161925">
              <a:lnSpc>
                <a:spcPts val="30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menghormati dan berkontribusi pada tujuan organisasi yang sah dan etis; </a:t>
            </a:r>
          </a:p>
          <a:p>
            <a:pPr marL="323850" lvl="1" indent="-161925">
              <a:lnSpc>
                <a:spcPts val="30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tidak menerima gratifikasi terkait dengan jabatan dalam bentuk apapun. Bila gratifikasi tidak bisa dihindari, auditor intern pemerintah wajib melaporkan kepada Komisi Pemberantasan Korupsi (KPK) paling lama dalam waktu 7 (tujuh) hari setelah gratifikasi diterima atau sesuai ketentuan pelaporan gratifikasi.</a:t>
            </a:r>
          </a:p>
          <a:p>
            <a:pPr>
              <a:lnSpc>
                <a:spcPts val="3000"/>
              </a:lnSpc>
            </a:pPr>
            <a:endParaRPr lang="en-US" sz="150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865902" y="1333125"/>
            <a:ext cx="2050274" cy="1827059"/>
          </a:xfrm>
          <a:custGeom>
            <a:avLst/>
            <a:gdLst/>
            <a:ahLst/>
            <a:cxnLst/>
            <a:rect l="l" t="t" r="r" b="b"/>
            <a:pathLst>
              <a:path w="4100548" h="3654117">
                <a:moveTo>
                  <a:pt x="0" y="0"/>
                </a:moveTo>
                <a:lnTo>
                  <a:pt x="4100548" y="0"/>
                </a:lnTo>
                <a:lnTo>
                  <a:pt x="4100548" y="3654117"/>
                </a:lnTo>
                <a:lnTo>
                  <a:pt x="0" y="365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Objektivitas (Prinsip Etika 2)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233" y="3305175"/>
            <a:ext cx="7779535" cy="13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dirty="0">
                <a:solidFill>
                  <a:srgbClr val="5D3018"/>
                </a:solidFill>
                <a:latin typeface="Garet"/>
              </a:rPr>
              <a:t>Auditor intern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menunjukkan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objektivitas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profesional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: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membuat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PENILAIAN BERIMBANG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dari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semua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keadaan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relevan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TIDAK DIPENGARUHI OLEH KEPENTINGAN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sendiri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ataupun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orang lain. 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dirty="0" err="1">
                <a:solidFill>
                  <a:srgbClr val="5D3018"/>
                </a:solidFill>
                <a:latin typeface="Garet"/>
              </a:rPr>
              <a:t>Prinsip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objektivitas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menentukan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kewajiban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bagi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auditor intern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berterus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terang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jujur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secara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intelektual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bebas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dari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konflik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kepentingan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233" y="1239352"/>
            <a:ext cx="5031270" cy="176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Objektivitas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adalah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sikap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jujur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yang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tidak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dipengaruhi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pendapat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dan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pertimbangan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pribadi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atau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golongan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dalam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mengambil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putusan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atau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2000" dirty="0" err="1">
                <a:solidFill>
                  <a:srgbClr val="5D3018"/>
                </a:solidFill>
                <a:latin typeface="Garet Bold"/>
              </a:rPr>
              <a:t>tindakan</a:t>
            </a:r>
            <a:r>
              <a:rPr lang="en-US" sz="2000" dirty="0">
                <a:solidFill>
                  <a:srgbClr val="5D3018"/>
                </a:solidFill>
                <a:latin typeface="Garet Bold"/>
              </a:rPr>
              <a:t>.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5D3018"/>
              </a:solidFill>
              <a:latin typeface="Gare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Aturan Perilaku 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446848"/>
            <a:ext cx="7779535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Tidak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berpartisipasi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dalam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kegiatan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hubungan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apapun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dapat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menimbulkan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konflik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dengan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kepentingan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organisasinya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menimbulkan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prasangka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meragukan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kemampuannya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melaksanakan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tugas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memenuhi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tanggung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jawab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profesinya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secara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objektif</a:t>
            </a:r>
            <a:r>
              <a:rPr lang="en-US" sz="1500" dirty="0" smtClean="0">
                <a:solidFill>
                  <a:srgbClr val="5D3018"/>
                </a:solidFill>
                <a:latin typeface="Garet"/>
              </a:rPr>
              <a:t>.. </a:t>
            </a:r>
            <a:endParaRPr lang="en-US" sz="1500" dirty="0">
              <a:solidFill>
                <a:srgbClr val="5D3018"/>
              </a:solidFill>
              <a:latin typeface="Garet"/>
            </a:endParaRPr>
          </a:p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 dirty="0" err="1">
                <a:solidFill>
                  <a:srgbClr val="5D3018"/>
                </a:solidFill>
                <a:latin typeface="Garet"/>
              </a:rPr>
              <a:t>Mengungkapkan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semua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fakta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material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diketahui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yaitu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fakta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jika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diungkapkan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mengubah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memengaruhi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pengambilan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keputusan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menutupi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adanya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praktik-praktik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melanggar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hukum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>
              <a:lnSpc>
                <a:spcPts val="2250"/>
              </a:lnSpc>
            </a:pPr>
            <a:endParaRPr lang="en-US" sz="1500" dirty="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645964" y="1236524"/>
            <a:ext cx="2381939" cy="2057400"/>
          </a:xfrm>
          <a:custGeom>
            <a:avLst/>
            <a:gdLst/>
            <a:ahLst/>
            <a:cxnLst/>
            <a:rect l="l" t="t" r="r" b="b"/>
            <a:pathLst>
              <a:path w="4763878" h="4114800">
                <a:moveTo>
                  <a:pt x="0" y="0"/>
                </a:moveTo>
                <a:lnTo>
                  <a:pt x="4763879" y="0"/>
                </a:lnTo>
                <a:lnTo>
                  <a:pt x="4763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Kerahasiaan (Prinsip Etika 3)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233" y="3305175"/>
            <a:ext cx="7779535" cy="105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Auditor intern pemerintah menghormati nilai dan kepemilikan informasi yang diterima dan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TIDAK MENGUNGKAPKAN INFORMASI TANPA KEWENANGAN YANG TEPAT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, kecuali ada ketentuan perundang-undangan atau kewajiban profesional untuk melakukannya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233" y="1239352"/>
            <a:ext cx="5031270" cy="176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D3018"/>
                </a:solidFill>
                <a:latin typeface="Garet Bold"/>
              </a:rPr>
              <a:t>Kerahasiaan adalah sifat sesuatu yang dipercayakan kepada seseorang agar tidak diceritakan kepada orang lain yang tidak berwenang mengetahuinya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5D3018"/>
              </a:solidFill>
              <a:latin typeface="Gare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363092" y="2984015"/>
            <a:ext cx="6417816" cy="4114800"/>
          </a:xfrm>
          <a:custGeom>
            <a:avLst/>
            <a:gdLst/>
            <a:ahLst/>
            <a:cxnLst/>
            <a:rect l="l" t="t" r="r" b="b"/>
            <a:pathLst>
              <a:path w="12835632" h="8229600">
                <a:moveTo>
                  <a:pt x="0" y="0"/>
                </a:moveTo>
                <a:lnTo>
                  <a:pt x="12835632" y="0"/>
                </a:lnTo>
                <a:lnTo>
                  <a:pt x="12835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57" b="-195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Aturan Perilaku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350" y="1446848"/>
            <a:ext cx="7779535" cy="173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Berhati-hati dalam penggunaan dan perlindungan informasi yang diperoleh dalam tugasnya.</a:t>
            </a:r>
          </a:p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Tidak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menggunakan informasi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 untuk keuntungan pribadi atau dengan cara apapun yang akan bertentangan dengan ketentuan perundang-undangan atau merugikan tujuan organisasi yang sah dan etis.</a:t>
            </a:r>
          </a:p>
          <a:p>
            <a:pPr>
              <a:lnSpc>
                <a:spcPts val="2250"/>
              </a:lnSpc>
            </a:pPr>
            <a:endParaRPr lang="en-US" sz="150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829373" y="1272689"/>
            <a:ext cx="2632395" cy="1766996"/>
          </a:xfrm>
          <a:custGeom>
            <a:avLst/>
            <a:gdLst/>
            <a:ahLst/>
            <a:cxnLst/>
            <a:rect l="l" t="t" r="r" b="b"/>
            <a:pathLst>
              <a:path w="5264790" h="3533991">
                <a:moveTo>
                  <a:pt x="0" y="0"/>
                </a:moveTo>
                <a:lnTo>
                  <a:pt x="5264790" y="0"/>
                </a:lnTo>
                <a:lnTo>
                  <a:pt x="5264790" y="3533990"/>
                </a:lnTo>
                <a:lnTo>
                  <a:pt x="0" y="3533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Kompetensi (Prinsip etika 4)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233" y="3547541"/>
            <a:ext cx="7779535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Auditor intern pemerintah menerapkan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PENGETAHUAN, KEAHLIAN DAN KETERAMPILAN, SERTA PENGALAMAN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 yang diperlukan dalam pelaksanaan layanan pengawasan intern.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233" y="1239352"/>
            <a:ext cx="5031270" cy="212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D3018"/>
                </a:solidFill>
                <a:latin typeface="Garet Bold"/>
              </a:rPr>
              <a:t>Kompetensi adalah kemampuan dan karakteristik yang dimiliki oleh seseorang, berupa pengetahuan, keterampilan, dan sikap perilaku yang diperlukan dalam pelaksanaan tugas jabatannya.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5D3018"/>
              </a:solidFill>
              <a:latin typeface="Gare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 dirty="0" err="1">
                <a:solidFill>
                  <a:srgbClr val="5D3018"/>
                </a:solidFill>
                <a:latin typeface="The Seasons Bold"/>
              </a:rPr>
              <a:t>Kompetensi</a:t>
            </a:r>
            <a:r>
              <a:rPr lang="en-US" sz="4000" dirty="0">
                <a:solidFill>
                  <a:srgbClr val="5D3018"/>
                </a:solidFill>
                <a:latin typeface="The Seasons Bold"/>
              </a:rPr>
              <a:t> (</a:t>
            </a:r>
            <a:r>
              <a:rPr lang="en-US" sz="4000" dirty="0" err="1">
                <a:solidFill>
                  <a:srgbClr val="5D3018"/>
                </a:solidFill>
                <a:latin typeface="The Seasons Bold"/>
              </a:rPr>
              <a:t>Prinsip</a:t>
            </a:r>
            <a:r>
              <a:rPr lang="en-US" sz="4000" dirty="0">
                <a:solidFill>
                  <a:srgbClr val="5D3018"/>
                </a:solidFill>
                <a:latin typeface="The Seasons Bold"/>
              </a:rPr>
              <a:t> </a:t>
            </a:r>
            <a:r>
              <a:rPr lang="en-US" sz="4000" dirty="0" err="1">
                <a:solidFill>
                  <a:srgbClr val="5D3018"/>
                </a:solidFill>
                <a:latin typeface="The Seasons Bold"/>
              </a:rPr>
              <a:t>etika</a:t>
            </a:r>
            <a:r>
              <a:rPr lang="en-US" sz="4000" dirty="0">
                <a:solidFill>
                  <a:srgbClr val="5D3018"/>
                </a:solidFill>
                <a:latin typeface="The Seasons Bold"/>
              </a:rPr>
              <a:t> 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64" y="1104033"/>
            <a:ext cx="4958192" cy="38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FDDFD-CDE7-A0CB-B127-2E7BB101F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18"/>
          <a:stretch/>
        </p:blipFill>
        <p:spPr>
          <a:xfrm>
            <a:off x="241742" y="364574"/>
            <a:ext cx="3947706" cy="303902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3FF0F-1856-E0CE-FF99-0EC6459A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82" y="1402080"/>
            <a:ext cx="4057488" cy="34569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7D66C2C-73AB-E762-F786-26B34767BD62}"/>
              </a:ext>
            </a:extLst>
          </p:cNvPr>
          <p:cNvSpPr/>
          <p:nvPr/>
        </p:nvSpPr>
        <p:spPr>
          <a:xfrm rot="16200000">
            <a:off x="1575515" y="3752114"/>
            <a:ext cx="1280160" cy="933651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28DC309-A7F8-2802-E6D0-EE22C0785D95}"/>
              </a:ext>
            </a:extLst>
          </p:cNvPr>
          <p:cNvSpPr/>
          <p:nvPr/>
        </p:nvSpPr>
        <p:spPr>
          <a:xfrm rot="5400000">
            <a:off x="5847528" y="224454"/>
            <a:ext cx="1280160" cy="933651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113704" y="2343126"/>
            <a:ext cx="3869256" cy="2800374"/>
          </a:xfrm>
          <a:custGeom>
            <a:avLst/>
            <a:gdLst/>
            <a:ahLst/>
            <a:cxnLst/>
            <a:rect l="l" t="t" r="r" b="b"/>
            <a:pathLst>
              <a:path w="7738512" h="5600748">
                <a:moveTo>
                  <a:pt x="0" y="0"/>
                </a:moveTo>
                <a:lnTo>
                  <a:pt x="7738512" y="0"/>
                </a:lnTo>
                <a:lnTo>
                  <a:pt x="7738512" y="5600748"/>
                </a:lnTo>
                <a:lnTo>
                  <a:pt x="0" y="560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Aturan Perilaku 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350" y="1221765"/>
            <a:ext cx="4436635" cy="3214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Memberikan layanan yang dapat diselesaikan sepanjang memiliki pengetahuan, keahlian dan keterampilan, serta pengalaman yang diperlukan.</a:t>
            </a:r>
          </a:p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Melakukan pengawasan sesuai dengan Standar Audit Intern Pemerintah Indonesia.</a:t>
            </a:r>
          </a:p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Terus-menerus meningkatkan keahlian serta efektivitas dan kualitas pelaksanaan tugasnya, baik yang diperoleh dari pendidikan formal, pelatihan, sertifikasi, maupun pengalaman kerja.</a:t>
            </a:r>
          </a:p>
          <a:p>
            <a:pPr>
              <a:lnSpc>
                <a:spcPts val="2250"/>
              </a:lnSpc>
            </a:pPr>
            <a:endParaRPr lang="en-US" sz="150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829373" y="1272689"/>
            <a:ext cx="2632395" cy="1766996"/>
          </a:xfrm>
          <a:custGeom>
            <a:avLst/>
            <a:gdLst/>
            <a:ahLst/>
            <a:cxnLst/>
            <a:rect l="l" t="t" r="r" b="b"/>
            <a:pathLst>
              <a:path w="5264790" h="3533991">
                <a:moveTo>
                  <a:pt x="0" y="0"/>
                </a:moveTo>
                <a:lnTo>
                  <a:pt x="5264790" y="0"/>
                </a:lnTo>
                <a:lnTo>
                  <a:pt x="5264790" y="3533990"/>
                </a:lnTo>
                <a:lnTo>
                  <a:pt x="0" y="3533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" r="-28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Akuntabel (Prinsip etika 5)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233" y="3746364"/>
            <a:ext cx="7779535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Auditor intern pemerintah wajib menyampaikan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PERTANGGUNGJAWABAN ATAS KINERJA DAN TINDAKANNYA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 kepada pihak yang memiliki hak atau kewenangan untuk meminta keterangan atau pertanggungjawaban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233" y="1315552"/>
            <a:ext cx="503127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rgbClr val="5D3018"/>
                </a:solidFill>
                <a:latin typeface="Garet Bold"/>
              </a:rPr>
              <a:t>Akuntabel adalah kemampuan untuk menyampaikan pertanggungjawaban atau untuk menjawab dan menerangkan kinerja dan tindakan seseorang kepada pihak yang memiliki hak atau berkewenangan untuk meminta keterangan atau pertanggungjawaban.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rgbClr val="5D3018"/>
              </a:solidFill>
              <a:latin typeface="Gare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H="1">
            <a:off x="2586353" y="2509351"/>
            <a:ext cx="2000" cy="4104047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113703" y="2343126"/>
            <a:ext cx="4030293" cy="2800374"/>
          </a:xfrm>
          <a:custGeom>
            <a:avLst/>
            <a:gdLst/>
            <a:ahLst/>
            <a:cxnLst/>
            <a:rect l="l" t="t" r="r" b="b"/>
            <a:pathLst>
              <a:path w="7738512" h="5600748">
                <a:moveTo>
                  <a:pt x="0" y="0"/>
                </a:moveTo>
                <a:lnTo>
                  <a:pt x="7738512" y="0"/>
                </a:lnTo>
                <a:lnTo>
                  <a:pt x="7738512" y="5600748"/>
                </a:lnTo>
                <a:lnTo>
                  <a:pt x="0" y="560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13" b="-181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Aturan Perilaku 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7205" y="1686212"/>
            <a:ext cx="4436635" cy="203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prinsip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ini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, auditor intern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wajib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menyampaikan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pertanggungjawaban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jawaban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dan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keterangan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atas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kinerja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dan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tindakannya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secara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sendiri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kolektif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kepada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pihak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memiliki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hak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kewenangan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meminta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keterangan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500" dirty="0" err="1">
                <a:solidFill>
                  <a:srgbClr val="5D3018"/>
                </a:solidFill>
                <a:latin typeface="Garet"/>
              </a:rPr>
              <a:t>pertanggungjawaban</a:t>
            </a:r>
            <a:r>
              <a:rPr lang="en-US" sz="15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>
              <a:lnSpc>
                <a:spcPts val="2250"/>
              </a:lnSpc>
            </a:pPr>
            <a:endParaRPr lang="en-US" sz="1500" dirty="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829373" y="1272689"/>
            <a:ext cx="2632395" cy="1766996"/>
          </a:xfrm>
          <a:custGeom>
            <a:avLst/>
            <a:gdLst/>
            <a:ahLst/>
            <a:cxnLst/>
            <a:rect l="l" t="t" r="r" b="b"/>
            <a:pathLst>
              <a:path w="5264790" h="3533991">
                <a:moveTo>
                  <a:pt x="0" y="0"/>
                </a:moveTo>
                <a:lnTo>
                  <a:pt x="5264790" y="0"/>
                </a:lnTo>
                <a:lnTo>
                  <a:pt x="5264790" y="3533990"/>
                </a:lnTo>
                <a:lnTo>
                  <a:pt x="0" y="3533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45" b="-884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Profesional (Prinsip etika 6)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233" y="3547541"/>
            <a:ext cx="7779535" cy="105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Auditor intern pemerintah sebaiknya bertindak dalam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SIKAP KONSISTEN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 dengan reputasi profesi yang baik dan </a:t>
            </a:r>
            <a:r>
              <a:rPr lang="en-US" sz="1500">
                <a:solidFill>
                  <a:srgbClr val="5D3018"/>
                </a:solidFill>
                <a:latin typeface="Garet Bold"/>
              </a:rPr>
              <a:t>MENAHAN DIRI DARI SEGALA PERILAKU YANG MUNGKIN MENGHILANGKAN KEPERCAYAAN</a:t>
            </a:r>
            <a:r>
              <a:rPr lang="en-US" sz="1500">
                <a:solidFill>
                  <a:srgbClr val="5D3018"/>
                </a:solidFill>
                <a:latin typeface="Garet"/>
              </a:rPr>
              <a:t> kepada profesi pengawasan intern atau organisasi.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233" y="1239352"/>
            <a:ext cx="5031270" cy="212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D3018"/>
                </a:solidFill>
                <a:latin typeface="Garet Bold"/>
              </a:rPr>
              <a:t>Perilaku profesional adalah tindak tanduk yang merupakan ciri, mutu, dan kualitas suatu profesi atau orang yang profesional yang memerlukan kepandaian khusus untuk menjalankannya.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5D3018"/>
              </a:solidFill>
              <a:latin typeface="Gare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113704" y="2343126"/>
            <a:ext cx="3869256" cy="2800374"/>
          </a:xfrm>
          <a:custGeom>
            <a:avLst/>
            <a:gdLst/>
            <a:ahLst/>
            <a:cxnLst/>
            <a:rect l="l" t="t" r="r" b="b"/>
            <a:pathLst>
              <a:path w="7738512" h="5600748">
                <a:moveTo>
                  <a:pt x="0" y="0"/>
                </a:moveTo>
                <a:lnTo>
                  <a:pt x="7738512" y="0"/>
                </a:lnTo>
                <a:lnTo>
                  <a:pt x="7738512" y="5600748"/>
                </a:lnTo>
                <a:lnTo>
                  <a:pt x="0" y="560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13" r="-421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350" y="660194"/>
            <a:ext cx="7558139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Aturan Perilaku 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350" y="1221765"/>
            <a:ext cx="4436635" cy="232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Tidak terlibat dalam segala aktivitas ilegal, atau terlibat dalam tindakan yang menghilangkan kepercayaan kepada profesi pengawasan intern atau organisasi.</a:t>
            </a:r>
          </a:p>
          <a:p>
            <a:pPr marL="323850" lvl="1" indent="-161925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5D3018"/>
                </a:solidFill>
                <a:latin typeface="Garet"/>
              </a:rPr>
              <a:t>Tidak mengambil alih peran, tugas, fungsi, dan tanggung jawab manajemen auditan dalam melaksanakan tugas yang bersifat konsultasi.</a:t>
            </a:r>
          </a:p>
          <a:p>
            <a:pPr>
              <a:lnSpc>
                <a:spcPts val="2250"/>
              </a:lnSpc>
            </a:pPr>
            <a:endParaRPr lang="en-US" sz="150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28638" y="581015"/>
            <a:ext cx="7947418" cy="6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0"/>
              </a:lnSpc>
            </a:pPr>
            <a:r>
              <a:rPr lang="en-US" sz="6000" dirty="0" err="1">
                <a:solidFill>
                  <a:srgbClr val="5D3018"/>
                </a:solidFill>
                <a:latin typeface="The Seasons Bold"/>
              </a:rPr>
              <a:t>Pelanggaran</a:t>
            </a:r>
            <a:r>
              <a:rPr lang="en-US" sz="6000" dirty="0">
                <a:solidFill>
                  <a:srgbClr val="5D3018"/>
                </a:solidFill>
                <a:latin typeface="The Seasons Bold"/>
              </a:rPr>
              <a:t> Kode </a:t>
            </a:r>
            <a:r>
              <a:rPr lang="en-US" sz="6000" dirty="0" err="1">
                <a:solidFill>
                  <a:srgbClr val="5D3018"/>
                </a:solidFill>
                <a:latin typeface="The Seasons Bold"/>
              </a:rPr>
              <a:t>Etik</a:t>
            </a:r>
            <a:endParaRPr lang="en-US" sz="6000" dirty="0">
              <a:solidFill>
                <a:srgbClr val="5D3018"/>
              </a:solidFill>
              <a:latin typeface="The Seaso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6521" y="1657522"/>
            <a:ext cx="7779535" cy="239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2064"/>
              </a:lnSpc>
              <a:buFont typeface="Arial"/>
              <a:buChar char="•"/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Pelanggaran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terhadap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KE-AIPI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mengakibatkan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auditor intern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diberi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peringatan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diberhentikan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dari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tugas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pengawasan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dan/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 Bold"/>
              </a:rPr>
              <a:t>organisasi</a:t>
            </a:r>
            <a:r>
              <a:rPr lang="en-US" sz="1200" dirty="0">
                <a:solidFill>
                  <a:srgbClr val="5D3018"/>
                </a:solidFill>
                <a:latin typeface="Garet Bold"/>
              </a:rPr>
              <a:t>.</a:t>
            </a:r>
          </a:p>
          <a:p>
            <a:pPr marL="259080" lvl="1" indent="-129540">
              <a:lnSpc>
                <a:spcPts val="2064"/>
              </a:lnSpc>
              <a:buFont typeface="Arial"/>
              <a:buChar char="•"/>
            </a:pPr>
            <a:r>
              <a:rPr lang="en-US" sz="1200" dirty="0">
                <a:solidFill>
                  <a:srgbClr val="5D3018"/>
                </a:solidFill>
                <a:latin typeface="Garet"/>
              </a:rPr>
              <a:t>Tindakan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sesuai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KE-AIPI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diberi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toleransi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meskipun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alasan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tindakan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tersebut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dilakukan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demi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kepentingan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diperintahkan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oleh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pejabat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lebih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tinggi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 marL="259080" lvl="1" indent="-129540">
              <a:lnSpc>
                <a:spcPts val="2064"/>
              </a:lnSpc>
              <a:buFont typeface="Arial"/>
              <a:buChar char="•"/>
            </a:pPr>
            <a:r>
              <a:rPr lang="en-US" sz="1200" dirty="0">
                <a:solidFill>
                  <a:srgbClr val="5D3018"/>
                </a:solidFill>
                <a:latin typeface="Garet"/>
              </a:rPr>
              <a:t>Auditor intern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diperbolehkan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melakukan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memaksa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karyawan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lain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melakukan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tindakan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melawan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hukum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tidak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etis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 marL="259080" lvl="1" indent="-129540">
              <a:lnSpc>
                <a:spcPts val="2064"/>
              </a:lnSpc>
              <a:buFont typeface="Arial"/>
              <a:buChar char="•"/>
            </a:pPr>
            <a:r>
              <a:rPr lang="en-US" sz="1200" dirty="0" err="1">
                <a:solidFill>
                  <a:srgbClr val="5D3018"/>
                </a:solidFill>
                <a:latin typeface="Garet"/>
              </a:rPr>
              <a:t>Pemeriksaan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investigasi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, dan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pelaporan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pelanggaran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KE-AIPI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ditangani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oleh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Komite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Kode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Etik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Komite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Kode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Etik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melaporkan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hasil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pemeriksaan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dan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investigasi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kepada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pimpinan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APIP.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Pimpinan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APIP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harus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melaporkan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pelanggaran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KE-AIPI oleh auditor intern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kepada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pimpinan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200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sz="1200" dirty="0">
                <a:solidFill>
                  <a:srgbClr val="5D3018"/>
                </a:solidFill>
                <a:latin typeface="Gare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195728" y="1390356"/>
            <a:ext cx="6419088" cy="3187317"/>
          </a:xfrm>
          <a:custGeom>
            <a:avLst/>
            <a:gdLst/>
            <a:ahLst/>
            <a:cxnLst/>
            <a:rect l="l" t="t" r="r" b="b"/>
            <a:pathLst>
              <a:path w="12838176" h="6374634">
                <a:moveTo>
                  <a:pt x="0" y="0"/>
                </a:moveTo>
                <a:lnTo>
                  <a:pt x="12838176" y="0"/>
                </a:lnTo>
                <a:lnTo>
                  <a:pt x="12838176" y="6374635"/>
                </a:lnTo>
                <a:lnTo>
                  <a:pt x="0" y="6374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1494" y="723900"/>
            <a:ext cx="7947418" cy="70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0"/>
              </a:lnSpc>
            </a:pPr>
            <a:r>
              <a:rPr lang="en-US" sz="6400">
                <a:solidFill>
                  <a:srgbClr val="5D3018"/>
                </a:solidFill>
                <a:latin typeface="The Seasons Bold"/>
              </a:rPr>
              <a:t>Sanksi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95749" y="275422"/>
            <a:ext cx="6205548" cy="4422301"/>
          </a:xfrm>
          <a:custGeom>
            <a:avLst/>
            <a:gdLst/>
            <a:ahLst/>
            <a:cxnLst/>
            <a:rect l="l" t="t" r="r" b="b"/>
            <a:pathLst>
              <a:path w="9707043" h="6519873">
                <a:moveTo>
                  <a:pt x="0" y="0"/>
                </a:moveTo>
                <a:lnTo>
                  <a:pt x="9707042" y="0"/>
                </a:lnTo>
                <a:lnTo>
                  <a:pt x="9707042" y="6519872"/>
                </a:lnTo>
                <a:lnTo>
                  <a:pt x="0" y="6519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1494" y="723900"/>
            <a:ext cx="7947418" cy="70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0"/>
              </a:lnSpc>
            </a:pPr>
            <a:r>
              <a:rPr lang="en-US" sz="6400">
                <a:solidFill>
                  <a:srgbClr val="5D3018"/>
                </a:solidFill>
                <a:latin typeface="The Seasons Bold"/>
              </a:rPr>
              <a:t>Sanksi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TERIMA KASIH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730057" y="294230"/>
            <a:ext cx="1500179" cy="1085351"/>
            <a:chOff x="0" y="0"/>
            <a:chExt cx="4000477" cy="2894269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4000477" cy="2894269"/>
              <a:chOff x="0" y="2004314"/>
              <a:chExt cx="11125385" cy="80490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7535105"/>
                <a:ext cx="780386" cy="251821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821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8215"/>
                    </a:lnTo>
                    <a:lnTo>
                      <a:pt x="0" y="251821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11142" y="6277722"/>
                <a:ext cx="780386" cy="3775597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5597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775598"/>
                    </a:lnTo>
                    <a:lnTo>
                      <a:pt x="0" y="3775598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822285" y="4015885"/>
                <a:ext cx="780386" cy="603743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03743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037435"/>
                    </a:lnTo>
                    <a:lnTo>
                      <a:pt x="0" y="603743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8733427" y="3010440"/>
                <a:ext cx="780386" cy="7042880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2880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2880"/>
                    </a:lnTo>
                    <a:lnTo>
                      <a:pt x="0" y="7042880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805786" y="8038748"/>
                <a:ext cx="780386" cy="2014572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014572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014572"/>
                    </a:lnTo>
                    <a:lnTo>
                      <a:pt x="0" y="2014572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716928" y="7536255"/>
                <a:ext cx="780386" cy="251706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706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7065"/>
                    </a:lnTo>
                    <a:lnTo>
                      <a:pt x="0" y="2517065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6628071" y="6279923"/>
                <a:ext cx="780386" cy="377339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339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3773397"/>
                    </a:lnTo>
                    <a:lnTo>
                      <a:pt x="0" y="3773397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9539213" y="3765034"/>
                <a:ext cx="780386" cy="628828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288286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288286"/>
                    </a:lnTo>
                    <a:lnTo>
                      <a:pt x="0" y="6288286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611572" y="6779641"/>
                <a:ext cx="780386" cy="3273678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273678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273679"/>
                    </a:lnTo>
                    <a:lnTo>
                      <a:pt x="0" y="3273679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522714" y="5774309"/>
                <a:ext cx="780386" cy="4279011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4279011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4279011"/>
                    </a:lnTo>
                    <a:lnTo>
                      <a:pt x="0" y="4279011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7433856" y="3009646"/>
                <a:ext cx="780386" cy="7043674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3674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3674"/>
                    </a:lnTo>
                    <a:lnTo>
                      <a:pt x="0" y="7043674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0344999" y="2004314"/>
                <a:ext cx="780386" cy="804900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804900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8049006"/>
                    </a:lnTo>
                    <a:lnTo>
                      <a:pt x="0" y="8049006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1315480" y="2906972"/>
            <a:ext cx="5644831" cy="30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1820"/>
              </a:lnSpc>
              <a:buFont typeface="Wingdings" panose="05000000000000000000" pitchFamily="2" charset="2"/>
              <a:buChar char="v"/>
            </a:pPr>
            <a:r>
              <a:rPr lang="en-US" sz="4400" dirty="0" err="1" smtClean="0">
                <a:solidFill>
                  <a:srgbClr val="5D3018"/>
                </a:solidFill>
                <a:latin typeface="Garet"/>
              </a:rPr>
              <a:t>Etika</a:t>
            </a:r>
            <a:r>
              <a:rPr lang="en-US" sz="44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4400" dirty="0" err="1" smtClean="0">
                <a:solidFill>
                  <a:srgbClr val="5D3018"/>
                </a:solidFill>
                <a:latin typeface="Garet"/>
              </a:rPr>
              <a:t>dan</a:t>
            </a:r>
            <a:r>
              <a:rPr lang="en-US" sz="44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4400" dirty="0" err="1" smtClean="0">
                <a:solidFill>
                  <a:srgbClr val="5D3018"/>
                </a:solidFill>
                <a:latin typeface="Garet"/>
              </a:rPr>
              <a:t>Kode</a:t>
            </a:r>
            <a:r>
              <a:rPr lang="en-US" sz="44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4400" dirty="0" err="1" smtClean="0">
                <a:solidFill>
                  <a:srgbClr val="5D3018"/>
                </a:solidFill>
                <a:latin typeface="Garet"/>
              </a:rPr>
              <a:t>etik</a:t>
            </a:r>
            <a:r>
              <a:rPr lang="en-US" sz="4400" dirty="0" smtClean="0">
                <a:solidFill>
                  <a:srgbClr val="5D3018"/>
                </a:solidFill>
                <a:latin typeface="Garet"/>
              </a:rPr>
              <a:t> 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E4F6187B-E864-C395-E786-63A62156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87" y="765909"/>
            <a:ext cx="6761100" cy="857400"/>
          </a:xfrm>
        </p:spPr>
        <p:txBody>
          <a:bodyPr/>
          <a:lstStyle/>
          <a:p>
            <a:r>
              <a:rPr lang="en-US" sz="4000" dirty="0" err="1" smtClean="0"/>
              <a:t>Apa</a:t>
            </a:r>
            <a:r>
              <a:rPr lang="en-US" sz="4000" dirty="0" smtClean="0"/>
              <a:t> yang </a:t>
            </a:r>
            <a:r>
              <a:rPr lang="en-US" sz="4000" dirty="0" err="1" smtClean="0"/>
              <a:t>anda</a:t>
            </a:r>
            <a:r>
              <a:rPr lang="en-US" sz="4000" dirty="0" smtClean="0"/>
              <a:t> </a:t>
            </a:r>
            <a:r>
              <a:rPr lang="en-US" sz="4000" dirty="0" err="1" smtClean="0"/>
              <a:t>ketahui</a:t>
            </a:r>
            <a:r>
              <a:rPr lang="en-US" sz="4000" dirty="0" smtClean="0"/>
              <a:t> ?</a:t>
            </a:r>
            <a:endParaRPr lang="en-US" sz="4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730057" y="320170"/>
            <a:ext cx="1500179" cy="1085351"/>
            <a:chOff x="0" y="0"/>
            <a:chExt cx="4000477" cy="2894269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4000477" cy="2894269"/>
              <a:chOff x="0" y="2004314"/>
              <a:chExt cx="11125385" cy="80490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7535105"/>
                <a:ext cx="780386" cy="251821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821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8215"/>
                    </a:lnTo>
                    <a:lnTo>
                      <a:pt x="0" y="251821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11142" y="6277722"/>
                <a:ext cx="780386" cy="3775597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5597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775598"/>
                    </a:lnTo>
                    <a:lnTo>
                      <a:pt x="0" y="3775598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822285" y="4015885"/>
                <a:ext cx="780386" cy="603743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03743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037435"/>
                    </a:lnTo>
                    <a:lnTo>
                      <a:pt x="0" y="603743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8733427" y="3010440"/>
                <a:ext cx="780386" cy="7042880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2880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2880"/>
                    </a:lnTo>
                    <a:lnTo>
                      <a:pt x="0" y="7042880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805786" y="8038748"/>
                <a:ext cx="780386" cy="2014572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014572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014572"/>
                    </a:lnTo>
                    <a:lnTo>
                      <a:pt x="0" y="2014572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716928" y="7536255"/>
                <a:ext cx="780386" cy="251706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706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7065"/>
                    </a:lnTo>
                    <a:lnTo>
                      <a:pt x="0" y="2517065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6628071" y="6279923"/>
                <a:ext cx="780386" cy="377339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339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3773397"/>
                    </a:lnTo>
                    <a:lnTo>
                      <a:pt x="0" y="3773397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9539213" y="3765034"/>
                <a:ext cx="780386" cy="628828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288286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288286"/>
                    </a:lnTo>
                    <a:lnTo>
                      <a:pt x="0" y="6288286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611572" y="6779641"/>
                <a:ext cx="780386" cy="3273678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273678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273679"/>
                    </a:lnTo>
                    <a:lnTo>
                      <a:pt x="0" y="3273679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522714" y="5774309"/>
                <a:ext cx="780386" cy="4279011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4279011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4279011"/>
                    </a:lnTo>
                    <a:lnTo>
                      <a:pt x="0" y="4279011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7433856" y="3009646"/>
                <a:ext cx="780386" cy="7043674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3674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3674"/>
                    </a:lnTo>
                    <a:lnTo>
                      <a:pt x="0" y="7043674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0344999" y="2004314"/>
                <a:ext cx="780386" cy="804900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804900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8049006"/>
                    </a:lnTo>
                    <a:lnTo>
                      <a:pt x="0" y="8049006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406290" y="2926428"/>
            <a:ext cx="7453659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20"/>
              </a:lnSpc>
              <a:buFont typeface="Wingdings" panose="05000000000000000000" pitchFamily="2" charset="2"/>
              <a:buChar char="v"/>
            </a:pPr>
            <a:r>
              <a:rPr lang="en-US" sz="4000" dirty="0" err="1" smtClean="0">
                <a:solidFill>
                  <a:srgbClr val="5D3018"/>
                </a:solidFill>
                <a:latin typeface="Garet"/>
              </a:rPr>
              <a:t>Siapa</a:t>
            </a:r>
            <a:r>
              <a:rPr lang="en-US" sz="4000" dirty="0" smtClean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4000" dirty="0" err="1" smtClean="0">
                <a:solidFill>
                  <a:srgbClr val="5D3018"/>
                </a:solidFill>
                <a:latin typeface="Garet"/>
              </a:rPr>
              <a:t>memiliki</a:t>
            </a:r>
            <a:r>
              <a:rPr lang="en-US" sz="40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4000" dirty="0" err="1">
                <a:solidFill>
                  <a:srgbClr val="5D3018"/>
                </a:solidFill>
                <a:latin typeface="Garet"/>
              </a:rPr>
              <a:t>K</a:t>
            </a:r>
            <a:r>
              <a:rPr lang="en-US" sz="4000" dirty="0" err="1" smtClean="0">
                <a:solidFill>
                  <a:srgbClr val="5D3018"/>
                </a:solidFill>
                <a:latin typeface="Garet"/>
              </a:rPr>
              <a:t>ode</a:t>
            </a:r>
            <a:r>
              <a:rPr lang="en-US" sz="40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4000" dirty="0" err="1" smtClean="0">
                <a:solidFill>
                  <a:srgbClr val="5D3018"/>
                </a:solidFill>
                <a:latin typeface="Garet"/>
              </a:rPr>
              <a:t>etik</a:t>
            </a:r>
            <a:endParaRPr lang="en-US" sz="4000" dirty="0" smtClean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E4F6187B-E864-C395-E786-63A62156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87" y="791849"/>
            <a:ext cx="6761100" cy="857400"/>
          </a:xfrm>
        </p:spPr>
        <p:txBody>
          <a:bodyPr/>
          <a:lstStyle/>
          <a:p>
            <a:r>
              <a:rPr lang="en-US" sz="4000" dirty="0" err="1" smtClean="0"/>
              <a:t>Apa</a:t>
            </a:r>
            <a:r>
              <a:rPr lang="en-US" sz="4000" dirty="0" smtClean="0"/>
              <a:t> yang </a:t>
            </a:r>
            <a:r>
              <a:rPr lang="en-US" sz="4000" dirty="0" err="1" smtClean="0"/>
              <a:t>anda</a:t>
            </a:r>
            <a:r>
              <a:rPr lang="en-US" sz="4000" dirty="0" smtClean="0"/>
              <a:t> </a:t>
            </a:r>
            <a:r>
              <a:rPr lang="en-US" sz="4000" dirty="0" err="1" smtClean="0"/>
              <a:t>ketahui</a:t>
            </a:r>
            <a:r>
              <a:rPr lang="en-US" sz="4000" dirty="0" smtClean="0"/>
              <a:t>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40486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730057" y="320170"/>
            <a:ext cx="1500179" cy="1085351"/>
            <a:chOff x="0" y="0"/>
            <a:chExt cx="4000477" cy="2894269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4000477" cy="2894269"/>
              <a:chOff x="0" y="2004314"/>
              <a:chExt cx="11125385" cy="80490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7535105"/>
                <a:ext cx="780386" cy="251821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821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8215"/>
                    </a:lnTo>
                    <a:lnTo>
                      <a:pt x="0" y="251821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11142" y="6277722"/>
                <a:ext cx="780386" cy="3775597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5597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775598"/>
                    </a:lnTo>
                    <a:lnTo>
                      <a:pt x="0" y="3775598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822285" y="4015885"/>
                <a:ext cx="780386" cy="603743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03743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037435"/>
                    </a:lnTo>
                    <a:lnTo>
                      <a:pt x="0" y="603743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8733427" y="3010440"/>
                <a:ext cx="780386" cy="7042880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2880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2880"/>
                    </a:lnTo>
                    <a:lnTo>
                      <a:pt x="0" y="7042880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805786" y="8038748"/>
                <a:ext cx="780386" cy="2014572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014572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014572"/>
                    </a:lnTo>
                    <a:lnTo>
                      <a:pt x="0" y="2014572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716928" y="7536255"/>
                <a:ext cx="780386" cy="251706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706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7065"/>
                    </a:lnTo>
                    <a:lnTo>
                      <a:pt x="0" y="2517065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6628071" y="6279923"/>
                <a:ext cx="780386" cy="377339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339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3773397"/>
                    </a:lnTo>
                    <a:lnTo>
                      <a:pt x="0" y="3773397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9539213" y="3765034"/>
                <a:ext cx="780386" cy="628828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288286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288286"/>
                    </a:lnTo>
                    <a:lnTo>
                      <a:pt x="0" y="6288286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611572" y="6779641"/>
                <a:ext cx="780386" cy="3273678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273678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273679"/>
                    </a:lnTo>
                    <a:lnTo>
                      <a:pt x="0" y="3273679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522714" y="5774309"/>
                <a:ext cx="780386" cy="4279011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4279011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4279011"/>
                    </a:lnTo>
                    <a:lnTo>
                      <a:pt x="0" y="4279011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7433856" y="3009646"/>
                <a:ext cx="780386" cy="7043674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3674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3674"/>
                    </a:lnTo>
                    <a:lnTo>
                      <a:pt x="0" y="7043674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0344999" y="2004314"/>
                <a:ext cx="780386" cy="804900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804900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8049006"/>
                    </a:lnTo>
                    <a:lnTo>
                      <a:pt x="0" y="8049006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477627" y="2362223"/>
            <a:ext cx="737583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Apa</a:t>
            </a:r>
            <a:r>
              <a:rPr lang="en-US" sz="36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perbedaan</a:t>
            </a:r>
            <a:r>
              <a:rPr lang="en-US" sz="36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prinsip</a:t>
            </a:r>
            <a:r>
              <a:rPr lang="en-US" sz="36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etika</a:t>
            </a:r>
            <a:r>
              <a:rPr lang="en-US" sz="36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dan</a:t>
            </a:r>
            <a:r>
              <a:rPr lang="en-US" sz="36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aturan</a:t>
            </a:r>
            <a:r>
              <a:rPr lang="en-US" sz="36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3600" dirty="0" err="1" smtClean="0">
                <a:solidFill>
                  <a:srgbClr val="5D3018"/>
                </a:solidFill>
                <a:latin typeface="Garet"/>
              </a:rPr>
              <a:t>perilaku</a:t>
            </a:r>
            <a:endParaRPr lang="en-US" sz="3600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E4F6187B-E864-C395-E786-63A62156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87" y="791849"/>
            <a:ext cx="6761100" cy="857400"/>
          </a:xfrm>
        </p:spPr>
        <p:txBody>
          <a:bodyPr/>
          <a:lstStyle/>
          <a:p>
            <a:r>
              <a:rPr lang="en-US" sz="4000" dirty="0" err="1" smtClean="0"/>
              <a:t>Apa</a:t>
            </a:r>
            <a:r>
              <a:rPr lang="en-US" sz="4000" dirty="0" smtClean="0"/>
              <a:t> yang </a:t>
            </a:r>
            <a:r>
              <a:rPr lang="en-US" sz="4000" dirty="0" err="1" smtClean="0"/>
              <a:t>anda</a:t>
            </a:r>
            <a:r>
              <a:rPr lang="en-US" sz="4000" dirty="0" smtClean="0"/>
              <a:t> </a:t>
            </a:r>
            <a:r>
              <a:rPr lang="en-US" sz="4000" dirty="0" err="1" smtClean="0"/>
              <a:t>ketahui</a:t>
            </a:r>
            <a:r>
              <a:rPr lang="en-US" sz="4000" dirty="0" smtClean="0"/>
              <a:t>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48384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730057" y="320170"/>
            <a:ext cx="1500179" cy="1085351"/>
            <a:chOff x="0" y="0"/>
            <a:chExt cx="4000477" cy="2894269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4000477" cy="2894269"/>
              <a:chOff x="0" y="2004314"/>
              <a:chExt cx="11125385" cy="80490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7535105"/>
                <a:ext cx="780386" cy="251821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821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8215"/>
                    </a:lnTo>
                    <a:lnTo>
                      <a:pt x="0" y="251821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11142" y="6277722"/>
                <a:ext cx="780386" cy="3775597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5597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775598"/>
                    </a:lnTo>
                    <a:lnTo>
                      <a:pt x="0" y="3775598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822285" y="4015885"/>
                <a:ext cx="780386" cy="603743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03743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037435"/>
                    </a:lnTo>
                    <a:lnTo>
                      <a:pt x="0" y="6037435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8733427" y="3010440"/>
                <a:ext cx="780386" cy="7042880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2880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2880"/>
                    </a:lnTo>
                    <a:lnTo>
                      <a:pt x="0" y="7042880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805786" y="8038748"/>
                <a:ext cx="780386" cy="2014572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014572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014572"/>
                    </a:lnTo>
                    <a:lnTo>
                      <a:pt x="0" y="2014572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716928" y="7536255"/>
                <a:ext cx="780386" cy="2517065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2517065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2517065"/>
                    </a:lnTo>
                    <a:lnTo>
                      <a:pt x="0" y="2517065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6628071" y="6279923"/>
                <a:ext cx="780386" cy="377339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77339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3773397"/>
                    </a:lnTo>
                    <a:lnTo>
                      <a:pt x="0" y="3773397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9539213" y="3765034"/>
                <a:ext cx="780386" cy="628828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6288286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6288286"/>
                    </a:lnTo>
                    <a:lnTo>
                      <a:pt x="0" y="6288286"/>
                    </a:lnTo>
                    <a:close/>
                  </a:path>
                </a:pathLst>
              </a:custGeom>
              <a:solidFill>
                <a:srgbClr val="5D301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611572" y="6779641"/>
                <a:ext cx="780386" cy="3273678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3273678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3273679"/>
                    </a:lnTo>
                    <a:lnTo>
                      <a:pt x="0" y="3273679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522714" y="5774309"/>
                <a:ext cx="780386" cy="4279011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4279011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4279011"/>
                    </a:lnTo>
                    <a:lnTo>
                      <a:pt x="0" y="4279011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7433856" y="3009646"/>
                <a:ext cx="780386" cy="7043674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7043674">
                    <a:moveTo>
                      <a:pt x="0" y="0"/>
                    </a:moveTo>
                    <a:lnTo>
                      <a:pt x="780386" y="0"/>
                    </a:lnTo>
                    <a:lnTo>
                      <a:pt x="780386" y="7043674"/>
                    </a:lnTo>
                    <a:lnTo>
                      <a:pt x="0" y="7043674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0344999" y="2004314"/>
                <a:ext cx="780386" cy="8049006"/>
              </a:xfrm>
              <a:custGeom>
                <a:avLst/>
                <a:gdLst/>
                <a:ahLst/>
                <a:cxnLst/>
                <a:rect l="l" t="t" r="r" b="b"/>
                <a:pathLst>
                  <a:path w="780386" h="8049006">
                    <a:moveTo>
                      <a:pt x="0" y="0"/>
                    </a:moveTo>
                    <a:lnTo>
                      <a:pt x="780385" y="0"/>
                    </a:lnTo>
                    <a:lnTo>
                      <a:pt x="780385" y="8049006"/>
                    </a:lnTo>
                    <a:lnTo>
                      <a:pt x="0" y="8049006"/>
                    </a:lnTo>
                    <a:close/>
                  </a:path>
                </a:pathLst>
              </a:custGeom>
              <a:solidFill>
                <a:srgbClr val="D2B896"/>
              </a:solid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914016" y="3128211"/>
            <a:ext cx="1309419" cy="1237714"/>
          </a:xfrm>
          <a:custGeom>
            <a:avLst/>
            <a:gdLst/>
            <a:ahLst/>
            <a:cxnLst/>
            <a:rect l="l" t="t" r="r" b="b"/>
            <a:pathLst>
              <a:path w="2192620" h="2192620">
                <a:moveTo>
                  <a:pt x="0" y="0"/>
                </a:moveTo>
                <a:lnTo>
                  <a:pt x="2192620" y="0"/>
                </a:lnTo>
                <a:lnTo>
                  <a:pt x="2192620" y="2192620"/>
                </a:lnTo>
                <a:lnTo>
                  <a:pt x="0" y="219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658473" y="3022336"/>
            <a:ext cx="1400448" cy="1237714"/>
          </a:xfrm>
          <a:custGeom>
            <a:avLst/>
            <a:gdLst/>
            <a:ahLst/>
            <a:cxnLst/>
            <a:rect l="l" t="t" r="r" b="b"/>
            <a:pathLst>
              <a:path w="2345048" h="2192620">
                <a:moveTo>
                  <a:pt x="0" y="0"/>
                </a:moveTo>
                <a:lnTo>
                  <a:pt x="2345048" y="0"/>
                </a:lnTo>
                <a:lnTo>
                  <a:pt x="2345048" y="2192620"/>
                </a:lnTo>
                <a:lnTo>
                  <a:pt x="0" y="2192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90754" y="3099636"/>
            <a:ext cx="1144105" cy="1237714"/>
          </a:xfrm>
          <a:custGeom>
            <a:avLst/>
            <a:gdLst/>
            <a:ahLst/>
            <a:cxnLst/>
            <a:rect l="l" t="t" r="r" b="b"/>
            <a:pathLst>
              <a:path w="1915802" h="2192620">
                <a:moveTo>
                  <a:pt x="0" y="0"/>
                </a:moveTo>
                <a:lnTo>
                  <a:pt x="1915802" y="0"/>
                </a:lnTo>
                <a:lnTo>
                  <a:pt x="1915802" y="2192620"/>
                </a:lnTo>
                <a:lnTo>
                  <a:pt x="0" y="2192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443907" y="1947177"/>
            <a:ext cx="5644831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Kompetensi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Dasar</a:t>
            </a:r>
          </a:p>
          <a:p>
            <a:pPr algn="ctr"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menerapkan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kode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etik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dan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standar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ada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33328" y="4328064"/>
            <a:ext cx="785536" cy="51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D3018"/>
                </a:solidFill>
                <a:latin typeface="Garet Bold"/>
              </a:rPr>
              <a:t>Etika</a:t>
            </a:r>
          </a:p>
          <a:p>
            <a:pPr algn="ctr">
              <a:lnSpc>
                <a:spcPts val="2100"/>
              </a:lnSpc>
            </a:pPr>
            <a:endParaRPr lang="en-US" sz="1500">
              <a:solidFill>
                <a:srgbClr val="5D3018"/>
              </a:solidFill>
              <a:latin typeface="Gare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962964" y="4112148"/>
            <a:ext cx="785536" cy="51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5D3018"/>
                </a:solidFill>
                <a:latin typeface="Garet Bold"/>
              </a:rPr>
              <a:t>Kode </a:t>
            </a: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Etik</a:t>
            </a:r>
            <a:endParaRPr lang="en-US" sz="1500" dirty="0">
              <a:solidFill>
                <a:srgbClr val="5D3018"/>
              </a:solidFill>
              <a:latin typeface="Gare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455448" y="4286220"/>
            <a:ext cx="1144105" cy="51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 err="1">
                <a:solidFill>
                  <a:srgbClr val="5D3018"/>
                </a:solidFill>
                <a:latin typeface="Garet Bold"/>
              </a:rPr>
              <a:t>Standar</a:t>
            </a:r>
            <a:r>
              <a:rPr lang="en-US" sz="1500" dirty="0">
                <a:solidFill>
                  <a:srgbClr val="5D3018"/>
                </a:solidFill>
                <a:latin typeface="Garet Bold"/>
              </a:rPr>
              <a:t> Audit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E4F6187B-E864-C395-E786-63A62156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29" y="806401"/>
            <a:ext cx="6761100" cy="857400"/>
          </a:xfrm>
        </p:spPr>
        <p:txBody>
          <a:bodyPr/>
          <a:lstStyle/>
          <a:p>
            <a:r>
              <a:rPr lang="en-US" sz="4000" dirty="0" err="1"/>
              <a:t>Tujuan</a:t>
            </a:r>
            <a:r>
              <a:rPr lang="en-US" sz="4000" dirty="0"/>
              <a:t> </a:t>
            </a:r>
            <a:r>
              <a:rPr lang="en-US" sz="4000" dirty="0" err="1"/>
              <a:t>Pembelajaran</a:t>
            </a:r>
            <a:endParaRPr lang="en-US" sz="4000" dirty="0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74785E44-E9D8-E444-8884-E73363ADD5E0}"/>
              </a:ext>
            </a:extLst>
          </p:cNvPr>
          <p:cNvSpPr/>
          <p:nvPr/>
        </p:nvSpPr>
        <p:spPr>
          <a:xfrm>
            <a:off x="606392" y="2821810"/>
            <a:ext cx="1984012" cy="1979488"/>
          </a:xfrm>
          <a:prstGeom prst="flowChartConnector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7B7ACFA6-2BBB-BDF3-F37E-0F33A0424CEE}"/>
              </a:ext>
            </a:extLst>
          </p:cNvPr>
          <p:cNvSpPr/>
          <p:nvPr/>
        </p:nvSpPr>
        <p:spPr>
          <a:xfrm>
            <a:off x="3362678" y="2821809"/>
            <a:ext cx="1984012" cy="1979488"/>
          </a:xfrm>
          <a:prstGeom prst="flowChartConnector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C8AB2552-CA1C-2932-8146-ED0491F4AFCF}"/>
              </a:ext>
            </a:extLst>
          </p:cNvPr>
          <p:cNvSpPr/>
          <p:nvPr/>
        </p:nvSpPr>
        <p:spPr>
          <a:xfrm>
            <a:off x="6026660" y="2863653"/>
            <a:ext cx="1984012" cy="1979488"/>
          </a:xfrm>
          <a:prstGeom prst="flowChartConnector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349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191" y="234302"/>
            <a:ext cx="6530757" cy="46409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16360" y="2146973"/>
            <a:ext cx="2871351" cy="1271081"/>
            <a:chOff x="6797943" y="2127518"/>
            <a:chExt cx="2871351" cy="1271081"/>
          </a:xfrm>
        </p:grpSpPr>
        <p:sp>
          <p:nvSpPr>
            <p:cNvPr id="3" name="Rounded Rectangle 2"/>
            <p:cNvSpPr/>
            <p:nvPr/>
          </p:nvSpPr>
          <p:spPr>
            <a:xfrm>
              <a:off x="6797943" y="2127518"/>
              <a:ext cx="2190416" cy="12710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50342" y="2213700"/>
              <a:ext cx="2718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Kegiatan</a:t>
              </a:r>
              <a:r>
                <a:rPr lang="en-US" dirty="0" smtClean="0"/>
                <a:t> audit intern : 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0070" y="2624918"/>
              <a:ext cx="1649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Assurance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0071" y="2933426"/>
              <a:ext cx="1649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Consulting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39858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672" y="380030"/>
            <a:ext cx="5436104" cy="83099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53548A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KODE ETIK  &amp; STANDAR AUDIT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(PRODUK  AAIPI)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00" y="1665914"/>
            <a:ext cx="70723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D</a:t>
            </a:r>
            <a:r>
              <a:rPr lang="id-ID" sz="2400" kern="1200" dirty="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engan terbentuknya Asosiasi Auditor Intern Pemerintah Indonesia (AAIPI), Kode Etik dan Standar Audit APIP yang menjadi acuan dalam melaksanakan tugas audit intern ialah Kode Etik Auditor Intern Pemerintah Indonesia (KE-AIPI) dan Standar Audit Intern Pemerintah Indonesia (SA-IPI).</a:t>
            </a:r>
            <a:endParaRPr lang="en-GB" sz="2400" kern="1200" dirty="0" smtClean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GB" sz="24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11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ing Mix Waves Style by Slidesgo">
  <a:themeElements>
    <a:clrScheme name="Simple Light">
      <a:dk1>
        <a:srgbClr val="000000"/>
      </a:dk1>
      <a:lt1>
        <a:srgbClr val="F3EAE3"/>
      </a:lt1>
      <a:dk2>
        <a:srgbClr val="F0DECD"/>
      </a:dk2>
      <a:lt2>
        <a:srgbClr val="FF4D01"/>
      </a:lt2>
      <a:accent1>
        <a:srgbClr val="FED002"/>
      </a:accent1>
      <a:accent2>
        <a:srgbClr val="01967A"/>
      </a:accent2>
      <a:accent3>
        <a:srgbClr val="7CACE1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1589</Words>
  <Application>Microsoft Office PowerPoint</Application>
  <PresentationFormat>On-screen Show (16:9)</PresentationFormat>
  <Paragraphs>172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맑은 고딕</vt:lpstr>
      <vt:lpstr>Garet Bold</vt:lpstr>
      <vt:lpstr>Times New Roman</vt:lpstr>
      <vt:lpstr>Wingdings</vt:lpstr>
      <vt:lpstr>Bahnschrift</vt:lpstr>
      <vt:lpstr>Calibri</vt:lpstr>
      <vt:lpstr>Arial</vt:lpstr>
      <vt:lpstr>Open Sans</vt:lpstr>
      <vt:lpstr>Garet</vt:lpstr>
      <vt:lpstr>The Seasons Bold</vt:lpstr>
      <vt:lpstr>Georgia</vt:lpstr>
      <vt:lpstr>Candara</vt:lpstr>
      <vt:lpstr>Baloo 2</vt:lpstr>
      <vt:lpstr>Marketing Mix Waves Style by Slidesgo</vt:lpstr>
      <vt:lpstr>Kode Etik  Audit Intern</vt:lpstr>
      <vt:lpstr>PowerPoint Presentation</vt:lpstr>
      <vt:lpstr>PowerPoint Presentation</vt:lpstr>
      <vt:lpstr>Apa yang anda ketahui ?</vt:lpstr>
      <vt:lpstr>Apa yang anda ketahui ?</vt:lpstr>
      <vt:lpstr>Apa yang anda ketahui ?</vt:lpstr>
      <vt:lpstr>Tujuan Pembelajaran</vt:lpstr>
      <vt:lpstr>PowerPoint Presentation</vt:lpstr>
      <vt:lpstr>PowerPoint Presentation</vt:lpstr>
      <vt:lpstr>PowerPoint Presentation</vt:lpstr>
      <vt:lpstr>PowerPoint Presentation</vt:lpstr>
      <vt:lpstr>PENGERTIAN KODE ETIK</vt:lpstr>
      <vt:lpstr>PowerPoint Presentation</vt:lpstr>
      <vt:lpstr>Dilema Etika</vt:lpstr>
      <vt:lpstr>PowerPoint Presentation</vt:lpstr>
      <vt:lpstr>RERANGKA PEMECAHAN DILEMA ETIKA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 SE Sesma tentang Standar Kompetensi Jabatan</dc:title>
  <dc:creator>Asus</dc:creator>
  <cp:lastModifiedBy>USER</cp:lastModifiedBy>
  <cp:revision>131</cp:revision>
  <cp:lastPrinted>2023-05-09T07:37:00Z</cp:lastPrinted>
  <dcterms:created xsi:type="dcterms:W3CDTF">2023-06-15T00:35:00Z</dcterms:created>
  <dcterms:modified xsi:type="dcterms:W3CDTF">2024-01-09T12:47:27Z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86AA16D0C274433591BECB1BE7B49F3E</vt:lpwstr>
  </property>
  <property fmtid="{D5CDD505-2E9C-101B-9397-08002B2CF9AE}" pid="3" name="KSOProductBuildVer">
    <vt:lpwstr>1033-11.2.0.11537</vt:lpwstr>
  </property>
</Properties>
</file>